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76" r:id="rId3"/>
    <p:sldId id="447" r:id="rId4"/>
    <p:sldId id="387" r:id="rId5"/>
    <p:sldId id="455" r:id="rId6"/>
    <p:sldId id="449" r:id="rId7"/>
    <p:sldId id="450" r:id="rId8"/>
    <p:sldId id="451" r:id="rId9"/>
    <p:sldId id="452" r:id="rId10"/>
    <p:sldId id="453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500" r:id="rId25"/>
    <p:sldId id="470" r:id="rId26"/>
    <p:sldId id="501" r:id="rId27"/>
    <p:sldId id="472" r:id="rId28"/>
    <p:sldId id="469" r:id="rId29"/>
    <p:sldId id="475" r:id="rId30"/>
    <p:sldId id="503" r:id="rId31"/>
    <p:sldId id="502" r:id="rId32"/>
    <p:sldId id="476" r:id="rId33"/>
    <p:sldId id="424" r:id="rId34"/>
    <p:sldId id="477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73" r:id="rId45"/>
    <p:sldId id="487" r:id="rId46"/>
    <p:sldId id="474" r:id="rId47"/>
    <p:sldId id="488" r:id="rId48"/>
    <p:sldId id="489" r:id="rId49"/>
    <p:sldId id="490" r:id="rId50"/>
    <p:sldId id="491" r:id="rId51"/>
    <p:sldId id="492" r:id="rId52"/>
    <p:sldId id="391" r:id="rId53"/>
    <p:sldId id="493" r:id="rId54"/>
    <p:sldId id="496" r:id="rId55"/>
    <p:sldId id="497" r:id="rId56"/>
    <p:sldId id="494" r:id="rId57"/>
    <p:sldId id="495" r:id="rId58"/>
    <p:sldId id="498" r:id="rId59"/>
    <p:sldId id="499" r:id="rId60"/>
    <p:sldId id="334" r:id="rId61"/>
    <p:sldId id="504" r:id="rId62"/>
    <p:sldId id="33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919" autoAdjust="0"/>
    <p:restoredTop sz="86410" autoAdjust="0"/>
  </p:normalViewPr>
  <p:slideViewPr>
    <p:cSldViewPr snapToGrid="0" snapToObjects="1">
      <p:cViewPr varScale="1">
        <p:scale>
          <a:sx n="89" d="100"/>
          <a:sy n="89" d="100"/>
        </p:scale>
        <p:origin x="-19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5516B-4597-8F48-A56B-EC46A5162F65}" type="datetimeFigureOut">
              <a:rPr lang="en-US" smtClean="0"/>
              <a:t>4/30/17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3C4D0-5C58-AD44-9475-4A9D7CD0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C4D0-5C58-AD44-9475-4A9D7CD0490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2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06316-66ED-E743-AF04-240E9D979D91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D4E-CDDA-214F-857D-EA519737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xiphoid.biostr.washington.edu/fma/index.html" TargetMode="External"/><Relationship Id="rId4" Type="http://schemas.openxmlformats.org/officeDocument/2006/relationships/hyperlink" Target="https://www.facebase.org/ocd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mc/articles/PMC4041627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02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Ontology of Craniofacial Development and Malformation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241939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James Brinkley (PI)</a:t>
            </a:r>
          </a:p>
          <a:p>
            <a:r>
              <a:rPr lang="en-US" dirty="0" smtClean="0"/>
              <a:t>Onard Mejino</a:t>
            </a:r>
          </a:p>
          <a:p>
            <a:r>
              <a:rPr lang="en-US" dirty="0" smtClean="0"/>
              <a:t>Todd Detwiler</a:t>
            </a:r>
          </a:p>
          <a:p>
            <a:r>
              <a:rPr lang="en-US" dirty="0" smtClean="0"/>
              <a:t>Structural Informatics Group</a:t>
            </a:r>
          </a:p>
          <a:p>
            <a:r>
              <a:rPr lang="en-US" dirty="0" smtClean="0"/>
              <a:t>University of Washington</a:t>
            </a:r>
          </a:p>
          <a:p>
            <a:r>
              <a:rPr lang="en-US" dirty="0" smtClean="0"/>
              <a:t>Seattle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0688" y="4348283"/>
            <a:ext cx="6301779" cy="1250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2600" dirty="0" smtClean="0"/>
              <a:t>Tim Cox</a:t>
            </a:r>
          </a:p>
          <a:p>
            <a:r>
              <a:rPr lang="en-US" sz="2600" dirty="0" smtClean="0"/>
              <a:t>Michael Cunningham</a:t>
            </a:r>
          </a:p>
          <a:p>
            <a:r>
              <a:rPr lang="en-US" sz="2600" dirty="0" smtClean="0"/>
              <a:t>Seattle Children’s Research Institute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45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081" y="218620"/>
            <a:ext cx="532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Craniofacial Zebrafish Developmental Ontology (</a:t>
            </a:r>
            <a:r>
              <a:rPr lang="en-US" b="1" dirty="0" smtClean="0"/>
              <a:t>CZDO</a:t>
            </a:r>
            <a:r>
              <a:rPr lang="en-US" dirty="0" smtClean="0"/>
              <a:t>) </a:t>
            </a:r>
          </a:p>
        </p:txBody>
      </p:sp>
      <p:pic>
        <p:nvPicPr>
          <p:cNvPr id="3" name="Picture 2" descr="ZebrafishDevelopmen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569"/>
            <a:ext cx="9144000" cy="555171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45227" y="3698214"/>
            <a:ext cx="4398773" cy="112405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Craniofacial Zebrafish Developmental Ontology (CZDO)</a:t>
            </a:r>
            <a:endParaRPr lang="en-US" baseline="0" dirty="0" smtClean="0"/>
          </a:p>
          <a:p>
            <a:r>
              <a:rPr lang="en-US" u="sng" dirty="0" smtClean="0"/>
              <a:t>Craniofacial Human Mouse Mapping Ontology (CHMMO)</a:t>
            </a:r>
          </a:p>
          <a:p>
            <a:r>
              <a:rPr lang="en-US" u="sng" baseline="0" dirty="0" smtClean="0"/>
              <a:t>Craniofacial</a:t>
            </a:r>
            <a:r>
              <a:rPr lang="en-US" u="sng" dirty="0" smtClean="0"/>
              <a:t> Human Zebrafish Mapping Ontology (CHZMO)</a:t>
            </a:r>
          </a:p>
          <a:p>
            <a:r>
              <a:rPr lang="en-US" baseline="0" dirty="0" smtClean="0"/>
              <a:t>Hub metadata terms</a:t>
            </a:r>
          </a:p>
          <a:p>
            <a:r>
              <a:rPr lang="en-US" dirty="0" smtClean="0"/>
              <a:t>Ongoing Methodology</a:t>
            </a:r>
            <a:endParaRPr lang="en-US" baseline="0" dirty="0" smtClean="0"/>
          </a:p>
          <a:p>
            <a:r>
              <a:rPr lang="en-US" dirty="0" smtClean="0"/>
              <a:t>Year 4 plans and beyond</a:t>
            </a:r>
          </a:p>
          <a:p>
            <a:r>
              <a:rPr lang="en-US" dirty="0" smtClean="0"/>
              <a:t>Potential Applications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7970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20" y="1246387"/>
            <a:ext cx="8314534" cy="481784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CHMMO </a:t>
            </a:r>
            <a:r>
              <a:rPr lang="en-US" sz="1900" dirty="0" smtClean="0"/>
              <a:t>records human and mouse homology mapping</a:t>
            </a:r>
          </a:p>
          <a:p>
            <a:endParaRPr lang="en-US" sz="900" dirty="0" smtClean="0"/>
          </a:p>
          <a:p>
            <a:r>
              <a:rPr lang="en-US" sz="1900" dirty="0" smtClean="0"/>
              <a:t>CHZMO records </a:t>
            </a:r>
            <a:r>
              <a:rPr lang="en-US" sz="1900" dirty="0"/>
              <a:t>human </a:t>
            </a:r>
            <a:r>
              <a:rPr lang="en-US" sz="1900" dirty="0" smtClean="0"/>
              <a:t>and </a:t>
            </a:r>
            <a:r>
              <a:rPr lang="en-US" sz="1900" dirty="0"/>
              <a:t>zebrafish </a:t>
            </a:r>
            <a:r>
              <a:rPr lang="en-US" sz="1900" dirty="0" smtClean="0"/>
              <a:t>homology mapping </a:t>
            </a:r>
          </a:p>
          <a:p>
            <a:endParaRPr lang="en-US" sz="900" dirty="0"/>
          </a:p>
          <a:p>
            <a:r>
              <a:rPr lang="en-US" sz="1900" dirty="0" smtClean="0"/>
              <a:t>Based on phenotypic structure: mainly at </a:t>
            </a:r>
            <a:r>
              <a:rPr lang="en-US" sz="1900" i="1" dirty="0" smtClean="0"/>
              <a:t>gross anatomical level </a:t>
            </a:r>
          </a:p>
          <a:p>
            <a:pPr marL="0" indent="0">
              <a:buNone/>
            </a:pPr>
            <a:r>
              <a:rPr lang="en-US" sz="1900" dirty="0" smtClean="0"/>
              <a:t>							(except for structures early in development)</a:t>
            </a:r>
          </a:p>
          <a:p>
            <a:endParaRPr lang="en-US" sz="900" dirty="0"/>
          </a:p>
          <a:p>
            <a:r>
              <a:rPr lang="en-US" sz="1900" dirty="0"/>
              <a:t>Mappings:</a:t>
            </a:r>
          </a:p>
          <a:p>
            <a:pPr lvl="1"/>
            <a:r>
              <a:rPr lang="en-US" sz="1900" i="1" dirty="0" smtClean="0"/>
              <a:t>one-to-one bi</a:t>
            </a:r>
            <a:r>
              <a:rPr lang="en-US" sz="1900" i="1" dirty="0"/>
              <a:t>-directional</a:t>
            </a:r>
          </a:p>
          <a:p>
            <a:pPr lvl="1"/>
            <a:r>
              <a:rPr lang="en-US" sz="1900" i="1" dirty="0" smtClean="0"/>
              <a:t>one-to-null </a:t>
            </a:r>
            <a:r>
              <a:rPr lang="en-US" sz="1900" i="1" dirty="0"/>
              <a:t>uni-</a:t>
            </a:r>
            <a:r>
              <a:rPr lang="en-US" sz="1900" i="1" dirty="0" smtClean="0"/>
              <a:t>directional</a:t>
            </a:r>
            <a:endParaRPr lang="en-US" sz="1900" i="1" dirty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1900" dirty="0" smtClean="0"/>
              <a:t>High vertebrate </a:t>
            </a:r>
            <a:r>
              <a:rPr lang="en-US" sz="1900" dirty="0"/>
              <a:t>similarity in humans, mouse and zebrafish </a:t>
            </a:r>
            <a:r>
              <a:rPr lang="en-US" sz="1900" dirty="0" smtClean="0"/>
              <a:t>biological attributes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</a:t>
            </a:r>
            <a:r>
              <a:rPr lang="en-US" sz="1900" i="1" dirty="0" smtClean="0"/>
              <a:t>provisional mappings based on similarities in existing nomenclature</a:t>
            </a:r>
          </a:p>
          <a:p>
            <a:endParaRPr lang="en-US" sz="900" dirty="0"/>
          </a:p>
          <a:p>
            <a:r>
              <a:rPr lang="en-US" sz="1900" dirty="0" smtClean="0"/>
              <a:t>Mapping validity based on: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</a:t>
            </a:r>
            <a:r>
              <a:rPr lang="en-US" sz="1900" i="1" dirty="0" smtClean="0"/>
              <a:t>review by domain expert (Tim Cox - mouse)</a:t>
            </a:r>
          </a:p>
          <a:p>
            <a:pPr marL="0" indent="0">
              <a:buNone/>
            </a:pPr>
            <a:r>
              <a:rPr lang="en-US" sz="1900" i="1" dirty="0" smtClean="0"/>
              <a:t>	- literature/publications </a:t>
            </a:r>
          </a:p>
          <a:p>
            <a:pPr marL="0" indent="0">
              <a:buNone/>
            </a:pPr>
            <a:endParaRPr lang="en-US" sz="19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7832" y="164257"/>
            <a:ext cx="7644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Craniofacial Human Mouse Mapping Ontology (CHMMO)</a:t>
            </a:r>
          </a:p>
          <a:p>
            <a:pPr algn="ctr"/>
            <a:r>
              <a:rPr lang="en-US" sz="2400" b="1" dirty="0" smtClean="0"/>
              <a:t>Craniofacial Human Zebrafish Mapping Ontology (CHZMO)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30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34596"/>
            <a:ext cx="9144000" cy="728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Bi-directional 1:1 Mapping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10701" y="1744609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4020" y="1996518"/>
            <a:ext cx="183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 </a:t>
            </a:r>
          </a:p>
          <a:p>
            <a:pPr algn="ctr"/>
            <a:r>
              <a:rPr lang="en-US" dirty="0" smtClean="0"/>
              <a:t>(Homo sapiens) </a:t>
            </a:r>
            <a:r>
              <a:rPr lang="en-US" b="1" dirty="0" smtClean="0"/>
              <a:t>CHO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19021" y="1744609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3047" y="2011778"/>
            <a:ext cx="194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</a:t>
            </a:r>
          </a:p>
          <a:p>
            <a:pPr algn="ctr"/>
            <a:r>
              <a:rPr lang="en-US" dirty="0" smtClean="0"/>
              <a:t> (</a:t>
            </a:r>
            <a:r>
              <a:rPr lang="en-US" dirty="0" err="1" smtClean="0"/>
              <a:t>Mus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 </a:t>
            </a:r>
            <a:r>
              <a:rPr lang="en-US" b="1" dirty="0" smtClean="0"/>
              <a:t>CMO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6"/>
          </p:cNvCxnSpPr>
          <p:nvPr/>
        </p:nvCxnSpPr>
        <p:spPr>
          <a:xfrm>
            <a:off x="2641381" y="2559949"/>
            <a:ext cx="39776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7514" y="2100658"/>
            <a:ext cx="177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1-1 mapping</a:t>
            </a:r>
            <a:endParaRPr lang="en-US" sz="2400" i="1" dirty="0"/>
          </a:p>
        </p:txBody>
      </p:sp>
      <p:sp>
        <p:nvSpPr>
          <p:cNvPr id="25" name="Oval 24"/>
          <p:cNvSpPr/>
          <p:nvPr/>
        </p:nvSpPr>
        <p:spPr>
          <a:xfrm>
            <a:off x="1010701" y="1744609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19021" y="1744609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cxnSp>
        <p:nvCxnSpPr>
          <p:cNvPr id="29" name="Straight Arrow Connector 28"/>
          <p:cNvCxnSpPr>
            <a:stCxn id="25" idx="6"/>
          </p:cNvCxnSpPr>
          <p:nvPr/>
        </p:nvCxnSpPr>
        <p:spPr>
          <a:xfrm>
            <a:off x="2641381" y="2559949"/>
            <a:ext cx="39776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17499" y="4040766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25819" y="4040766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cxnSp>
        <p:nvCxnSpPr>
          <p:cNvPr id="18" name="Straight Arrow Connector 17"/>
          <p:cNvCxnSpPr>
            <a:stCxn id="13" idx="6"/>
          </p:cNvCxnSpPr>
          <p:nvPr/>
        </p:nvCxnSpPr>
        <p:spPr>
          <a:xfrm>
            <a:off x="2648179" y="4856106"/>
            <a:ext cx="39776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66222" y="4406526"/>
            <a:ext cx="177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1-1 mapping</a:t>
            </a:r>
            <a:endParaRPr lang="en-US" sz="2400" i="1" dirty="0"/>
          </a:p>
        </p:txBody>
      </p:sp>
      <p:sp>
        <p:nvSpPr>
          <p:cNvPr id="20" name="Oval 19"/>
          <p:cNvSpPr/>
          <p:nvPr/>
        </p:nvSpPr>
        <p:spPr>
          <a:xfrm>
            <a:off x="1017499" y="4040766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25819" y="4040766"/>
            <a:ext cx="160020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cxnSp>
        <p:nvCxnSpPr>
          <p:cNvPr id="22" name="Straight Arrow Connector 21"/>
          <p:cNvCxnSpPr>
            <a:stCxn id="20" idx="6"/>
          </p:cNvCxnSpPr>
          <p:nvPr/>
        </p:nvCxnSpPr>
        <p:spPr>
          <a:xfrm>
            <a:off x="2648179" y="4856106"/>
            <a:ext cx="397764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7888" y="4299654"/>
            <a:ext cx="183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 </a:t>
            </a:r>
          </a:p>
          <a:p>
            <a:pPr algn="ctr"/>
            <a:r>
              <a:rPr lang="en-US" dirty="0" smtClean="0"/>
              <a:t>(Homo sapiens) </a:t>
            </a:r>
            <a:r>
              <a:rPr lang="en-US" b="1" dirty="0" smtClean="0"/>
              <a:t>CHO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01940" y="4297838"/>
            <a:ext cx="183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Skull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en-US" dirty="0" smtClean="0"/>
              <a:t>) </a:t>
            </a:r>
          </a:p>
          <a:p>
            <a:pPr algn="ctr"/>
            <a:r>
              <a:rPr lang="en-US" b="1" dirty="0" smtClean="0"/>
              <a:t>CZO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59" y="139026"/>
            <a:ext cx="8229600" cy="1205978"/>
          </a:xfrm>
        </p:spPr>
        <p:txBody>
          <a:bodyPr/>
          <a:lstStyle/>
          <a:p>
            <a:r>
              <a:rPr lang="en-US" dirty="0" smtClean="0"/>
              <a:t>1:Null Mapping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63344" y="2786207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38994" y="3001382"/>
            <a:ext cx="128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Uvula (Homo sapiens)</a:t>
            </a:r>
          </a:p>
          <a:p>
            <a:pPr algn="ctr"/>
            <a:r>
              <a:rPr lang="en-US" dirty="0" smtClean="0"/>
              <a:t>[</a:t>
            </a:r>
            <a:r>
              <a:rPr lang="en-US" b="1" dirty="0" smtClean="0"/>
              <a:t>CHO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1" idx="6"/>
            <a:endCxn id="9" idx="2"/>
          </p:cNvCxnSpPr>
          <p:nvPr/>
        </p:nvCxnSpPr>
        <p:spPr>
          <a:xfrm flipV="1">
            <a:off x="2594024" y="2547044"/>
            <a:ext cx="4053159" cy="1054503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15397" y="3359805"/>
            <a:ext cx="28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1-null mapping</a:t>
            </a:r>
            <a:endParaRPr lang="en-US" sz="2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72960" y="1755383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Mus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6647183" y="1731704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47183" y="3714828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91706" y="3815558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en-US" dirty="0" smtClean="0"/>
              <a:t>)</a:t>
            </a:r>
          </a:p>
        </p:txBody>
      </p:sp>
      <p:cxnSp>
        <p:nvCxnSpPr>
          <p:cNvPr id="14" name="Straight Arrow Connector 13"/>
          <p:cNvCxnSpPr>
            <a:stCxn id="31" idx="6"/>
          </p:cNvCxnSpPr>
          <p:nvPr/>
        </p:nvCxnSpPr>
        <p:spPr>
          <a:xfrm>
            <a:off x="2594024" y="3601547"/>
            <a:ext cx="4063658" cy="790573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5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ietal1ProtegeDisp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40"/>
            <a:ext cx="9144000" cy="6325681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1116" y="-5917"/>
            <a:ext cx="3820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CHMMO in Protégé OWL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1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iet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2"/>
            <a:ext cx="9144000" cy="391623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64694" y="389117"/>
            <a:ext cx="282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Human Parietal bone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83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ietal1(mus musculus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5344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64694" y="389117"/>
            <a:ext cx="278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Mouse Parietal bone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9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vul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064"/>
            <a:ext cx="9144000" cy="416833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6645" y="767267"/>
            <a:ext cx="14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Uvula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vulaRe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548"/>
            <a:ext cx="9144000" cy="4699772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" y="209052"/>
            <a:ext cx="88290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Treating PM, </a:t>
            </a:r>
            <a:r>
              <a:rPr lang="en-US" sz="2400" dirty="0" err="1"/>
              <a:t>Dintzis</a:t>
            </a:r>
            <a:r>
              <a:rPr lang="en-US" sz="2400" dirty="0"/>
              <a:t> SM, </a:t>
            </a:r>
            <a:r>
              <a:rPr lang="en-US" sz="2400" dirty="0" err="1"/>
              <a:t>Frevert</a:t>
            </a:r>
            <a:r>
              <a:rPr lang="en-US" sz="2400" dirty="0"/>
              <a:t> C, </a:t>
            </a:r>
            <a:r>
              <a:rPr lang="en-US" sz="2400" dirty="0" err="1"/>
              <a:t>Liggit</a:t>
            </a:r>
            <a:r>
              <a:rPr lang="en-US" sz="2400" dirty="0"/>
              <a:t> HD, </a:t>
            </a:r>
            <a:r>
              <a:rPr lang="en-US" sz="2400" dirty="0" err="1"/>
              <a:t>Montline</a:t>
            </a:r>
            <a:r>
              <a:rPr lang="en-US" sz="2400" dirty="0"/>
              <a:t> KS. </a:t>
            </a:r>
            <a:r>
              <a:rPr lang="en-US" sz="2400" b="1" i="1" dirty="0" smtClean="0"/>
              <a:t>Comparative </a:t>
            </a:r>
            <a:r>
              <a:rPr lang="en-US" sz="2400" b="1" i="1" dirty="0"/>
              <a:t>Anatomy and Histology: A mouse and human atlas. </a:t>
            </a:r>
            <a:r>
              <a:rPr lang="en-US" sz="2400" dirty="0"/>
              <a:t>Academic Press, </a:t>
            </a:r>
            <a:r>
              <a:rPr lang="en-US" sz="2400" dirty="0" smtClean="0"/>
              <a:t>Amsterdam, 2012)</a:t>
            </a:r>
            <a:r>
              <a:rPr lang="en-US" sz="2400" dirty="0"/>
              <a:t>. ISBN: 978-0-12-381361-</a:t>
            </a:r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20017" y="4530330"/>
            <a:ext cx="5930162" cy="25001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ontology for use by FaceBase</a:t>
            </a:r>
          </a:p>
          <a:p>
            <a:r>
              <a:rPr lang="en-US" dirty="0" smtClean="0"/>
              <a:t>Standardized terms </a:t>
            </a:r>
          </a:p>
          <a:p>
            <a:pPr lvl="1"/>
            <a:r>
              <a:rPr lang="en-US" dirty="0" smtClean="0"/>
              <a:t>for annotation</a:t>
            </a:r>
          </a:p>
          <a:p>
            <a:pPr lvl="1"/>
            <a:r>
              <a:rPr lang="en-US" dirty="0" smtClean="0"/>
              <a:t>retrieval by keyword search</a:t>
            </a:r>
          </a:p>
          <a:p>
            <a:r>
              <a:rPr lang="en-US" dirty="0" smtClean="0"/>
              <a:t>Relations </a:t>
            </a:r>
          </a:p>
          <a:p>
            <a:pPr lvl="1"/>
            <a:r>
              <a:rPr lang="en-US" dirty="0" smtClean="0"/>
              <a:t>representation of knowledge</a:t>
            </a:r>
          </a:p>
          <a:p>
            <a:pPr lvl="1"/>
            <a:r>
              <a:rPr lang="en-US" dirty="0" smtClean="0"/>
              <a:t>to allow semantic integration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59" y="277559"/>
            <a:ext cx="8229600" cy="8242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1:Null Mapping</a:t>
            </a:r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>
            <a:off x="1057313" y="1689842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8370" y="1897243"/>
            <a:ext cx="171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Intermolar</a:t>
            </a:r>
            <a:r>
              <a:rPr lang="en-US" dirty="0" smtClean="0"/>
              <a:t> eminence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Mus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[</a:t>
            </a:r>
            <a:r>
              <a:rPr lang="en-US" b="1" dirty="0" smtClean="0"/>
              <a:t>CMO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1" idx="6"/>
          </p:cNvCxnSpPr>
          <p:nvPr/>
        </p:nvCxnSpPr>
        <p:spPr>
          <a:xfrm>
            <a:off x="2687993" y="2505182"/>
            <a:ext cx="38167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21393" y="2033181"/>
            <a:ext cx="28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1-null mapping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30509" y="1697083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(Homo sapiens)</a:t>
            </a:r>
          </a:p>
        </p:txBody>
      </p:sp>
      <p:sp>
        <p:nvSpPr>
          <p:cNvPr id="10" name="Oval 9"/>
          <p:cNvSpPr/>
          <p:nvPr/>
        </p:nvSpPr>
        <p:spPr>
          <a:xfrm>
            <a:off x="6504732" y="1673404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57313" y="3660900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8370" y="3969233"/>
            <a:ext cx="171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Branchiostegal</a:t>
            </a:r>
            <a:r>
              <a:rPr lang="en-US" dirty="0" smtClean="0"/>
              <a:t> ray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[</a:t>
            </a:r>
            <a:r>
              <a:rPr lang="en-US" b="1" dirty="0" smtClean="0"/>
              <a:t>CZO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2687993" y="4476240"/>
            <a:ext cx="38167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1393" y="4004239"/>
            <a:ext cx="28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1-null mapping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30509" y="3668141"/>
            <a:ext cx="1773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Ø</a:t>
            </a:r>
            <a:endParaRPr lang="en-US" sz="4800" dirty="0" smtClean="0"/>
          </a:p>
          <a:p>
            <a:pPr algn="ctr"/>
            <a:r>
              <a:rPr lang="en-US" dirty="0" smtClean="0"/>
              <a:t>(Homo sapiens)</a:t>
            </a:r>
          </a:p>
        </p:txBody>
      </p:sp>
      <p:sp>
        <p:nvSpPr>
          <p:cNvPr id="16" name="Oval 15"/>
          <p:cNvSpPr/>
          <p:nvPr/>
        </p:nvSpPr>
        <p:spPr>
          <a:xfrm>
            <a:off x="6504732" y="3644462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8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molar emin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49"/>
            <a:ext cx="9144000" cy="3913049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1428" y="889662"/>
            <a:ext cx="2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</a:t>
            </a:r>
            <a:r>
              <a:rPr lang="en-US" dirty="0" err="1" smtClean="0"/>
              <a:t>Intermolar</a:t>
            </a:r>
            <a:r>
              <a:rPr lang="en-US" dirty="0" smtClean="0"/>
              <a:t> Eminence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3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37" y="525420"/>
            <a:ext cx="8945363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Gilbert SF (2000) </a:t>
            </a:r>
            <a:r>
              <a:rPr lang="en-US" b="1" dirty="0"/>
              <a:t>Development Biology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Edition (</a:t>
            </a:r>
            <a:r>
              <a:rPr lang="en-US" dirty="0" err="1"/>
              <a:t>Sinauer</a:t>
            </a:r>
            <a:r>
              <a:rPr lang="en-US" dirty="0"/>
              <a:t> Associates) ISBN-10: </a:t>
            </a:r>
            <a:r>
              <a:rPr lang="en-US" dirty="0" smtClean="0"/>
              <a:t>0878932437</a:t>
            </a:r>
          </a:p>
          <a:p>
            <a:endParaRPr lang="en-US" dirty="0"/>
          </a:p>
          <a:p>
            <a:r>
              <a:rPr lang="en-US" dirty="0"/>
              <a:t>Y. Chai. </a:t>
            </a:r>
            <a:r>
              <a:rPr lang="en-US" b="1" dirty="0"/>
              <a:t>Craniofacial development</a:t>
            </a:r>
            <a:r>
              <a:rPr lang="en-US" dirty="0"/>
              <a:t>. (Academic Press, San Diego, 2015) ISBN: 978-0-12-408141-3  ISSN: 0070-2153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/>
          </a:p>
          <a:p>
            <a:r>
              <a:rPr lang="en-US" dirty="0"/>
              <a:t>Rice DP</a:t>
            </a:r>
            <a:r>
              <a:rPr lang="en-US" b="1" dirty="0"/>
              <a:t>. Developmental Anatomy of Craniofacial Sutures</a:t>
            </a:r>
            <a:r>
              <a:rPr lang="en-US" dirty="0"/>
              <a:t>. Rice DP (</a:t>
            </a:r>
            <a:r>
              <a:rPr lang="en-US" dirty="0" err="1"/>
              <a:t>ed</a:t>
            </a:r>
            <a:r>
              <a:rPr lang="en-US" dirty="0"/>
              <a:t>): Craniofacial Sutures, Development, Disease and Treatment. Front. Oral Biol. Basel, </a:t>
            </a:r>
            <a:r>
              <a:rPr lang="en-US" dirty="0" err="1"/>
              <a:t>Karger</a:t>
            </a:r>
            <a:r>
              <a:rPr lang="en-US" dirty="0"/>
              <a:t>, 2008 </a:t>
            </a:r>
            <a:r>
              <a:rPr lang="en-US" dirty="0" err="1"/>
              <a:t>vol</a:t>
            </a:r>
            <a:r>
              <a:rPr lang="en-US" dirty="0"/>
              <a:t> 12, </a:t>
            </a:r>
            <a:r>
              <a:rPr lang="en-US" dirty="0" err="1"/>
              <a:t>pp</a:t>
            </a:r>
            <a:r>
              <a:rPr lang="en-US" dirty="0"/>
              <a:t> 1-21. (DOI:10.1159/000115028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/>
              <a:t>J. </a:t>
            </a:r>
            <a:r>
              <a:rPr lang="en-US" dirty="0" err="1"/>
              <a:t>Rossant</a:t>
            </a:r>
            <a:r>
              <a:rPr lang="en-US" dirty="0"/>
              <a:t>, P.L. Tam</a:t>
            </a:r>
            <a:r>
              <a:rPr lang="en-US" b="1" dirty="0"/>
              <a:t>. Mouse </a:t>
            </a:r>
            <a:r>
              <a:rPr lang="en-US" b="1" dirty="0" err="1"/>
              <a:t>Development:Patterning</a:t>
            </a:r>
            <a:r>
              <a:rPr lang="en-US" b="1" dirty="0"/>
              <a:t>, Morphogenesis and Organogenesis</a:t>
            </a:r>
            <a:r>
              <a:rPr lang="en-US" dirty="0"/>
              <a:t>. (Academic Press, San Diego, 2002).</a:t>
            </a:r>
          </a:p>
          <a:p>
            <a:endParaRPr lang="en-US" dirty="0" smtClean="0"/>
          </a:p>
          <a:p>
            <a:r>
              <a:rPr lang="en-US" dirty="0" err="1"/>
              <a:t>Lonai</a:t>
            </a:r>
            <a:r>
              <a:rPr lang="en-US" dirty="0"/>
              <a:t> P. </a:t>
            </a:r>
            <a:r>
              <a:rPr lang="en-US" b="1" dirty="0"/>
              <a:t>Mammalian Development</a:t>
            </a:r>
            <a:r>
              <a:rPr lang="en-US" dirty="0"/>
              <a:t>. (Hardwood Academic publishers, Amsterdam 1996). ISBN 3-7186-5862-3</a:t>
            </a:r>
          </a:p>
          <a:p>
            <a:endParaRPr lang="en-US" dirty="0" smtClean="0"/>
          </a:p>
          <a:p>
            <a:r>
              <a:rPr lang="en-US" dirty="0"/>
              <a:t>Hall B. </a:t>
            </a:r>
            <a:r>
              <a:rPr lang="en-US" b="1" dirty="0"/>
              <a:t>Bones and Cartilage: Developmental and Evolutionary Skeletal Biology</a:t>
            </a:r>
            <a:r>
              <a:rPr lang="en-US" dirty="0"/>
              <a:t>. (Academic Press, Amsterdam, 2005) ISBN 0-12-31906-06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Treating PM, </a:t>
            </a:r>
            <a:r>
              <a:rPr lang="en-US" dirty="0" err="1"/>
              <a:t>Dintzis</a:t>
            </a:r>
            <a:r>
              <a:rPr lang="en-US" dirty="0"/>
              <a:t> SM, </a:t>
            </a:r>
            <a:r>
              <a:rPr lang="en-US" dirty="0" err="1"/>
              <a:t>Frevert</a:t>
            </a:r>
            <a:r>
              <a:rPr lang="en-US" dirty="0"/>
              <a:t> C, </a:t>
            </a:r>
            <a:r>
              <a:rPr lang="en-US" dirty="0" err="1"/>
              <a:t>Liggit</a:t>
            </a:r>
            <a:r>
              <a:rPr lang="en-US" dirty="0"/>
              <a:t> HD, </a:t>
            </a:r>
            <a:r>
              <a:rPr lang="en-US" dirty="0" err="1"/>
              <a:t>Montline</a:t>
            </a:r>
            <a:r>
              <a:rPr lang="en-US" dirty="0"/>
              <a:t> KS. (2012) </a:t>
            </a:r>
            <a:r>
              <a:rPr lang="en-US" b="1" dirty="0"/>
              <a:t>Comparative Anatomy and Histology: A mouse and human atlas</a:t>
            </a:r>
            <a:r>
              <a:rPr lang="en-US" dirty="0"/>
              <a:t>. Academic Press, Amsterdam). ISBN: 978-0-12-381361-9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300" y="0"/>
            <a:ext cx="8229600" cy="7834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1:Many Mapping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39317" y="2874081"/>
            <a:ext cx="1630680" cy="1630680"/>
            <a:chOff x="1339317" y="2805368"/>
            <a:chExt cx="1630680" cy="1630680"/>
          </a:xfrm>
        </p:grpSpPr>
        <p:sp>
          <p:nvSpPr>
            <p:cNvPr id="19" name="Oval 18"/>
            <p:cNvSpPr/>
            <p:nvPr/>
          </p:nvSpPr>
          <p:spPr>
            <a:xfrm>
              <a:off x="1339317" y="2805368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5293" y="3091690"/>
              <a:ext cx="1508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Frontal bone (Homo sapiens) </a:t>
              </a:r>
              <a:r>
                <a:rPr lang="en-US" dirty="0"/>
                <a:t>[</a:t>
              </a:r>
              <a:r>
                <a:rPr lang="en-US" b="1" dirty="0" smtClean="0"/>
                <a:t>CHO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>
            <a:stCxn id="19" idx="6"/>
          </p:cNvCxnSpPr>
          <p:nvPr/>
        </p:nvCxnSpPr>
        <p:spPr>
          <a:xfrm flipV="1">
            <a:off x="2969997" y="2235838"/>
            <a:ext cx="2839304" cy="145358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6"/>
          </p:cNvCxnSpPr>
          <p:nvPr/>
        </p:nvCxnSpPr>
        <p:spPr>
          <a:xfrm>
            <a:off x="2969997" y="3689421"/>
            <a:ext cx="28393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6"/>
          </p:cNvCxnSpPr>
          <p:nvPr/>
        </p:nvCxnSpPr>
        <p:spPr>
          <a:xfrm>
            <a:off x="2969997" y="3689421"/>
            <a:ext cx="2901956" cy="16378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15891" y="925949"/>
            <a:ext cx="1656503" cy="1630680"/>
            <a:chOff x="5790651" y="1509397"/>
            <a:chExt cx="1656503" cy="1630680"/>
          </a:xfrm>
        </p:grpSpPr>
        <p:sp>
          <p:nvSpPr>
            <p:cNvPr id="33" name="Oval 32"/>
            <p:cNvSpPr/>
            <p:nvPr/>
          </p:nvSpPr>
          <p:spPr>
            <a:xfrm>
              <a:off x="5799141" y="150939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0651" y="1735359"/>
              <a:ext cx="16565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Right frontal bone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0336" y="2874081"/>
            <a:ext cx="1736819" cy="1630680"/>
            <a:chOff x="5784559" y="3091817"/>
            <a:chExt cx="1736819" cy="1630680"/>
          </a:xfrm>
        </p:grpSpPr>
        <p:sp>
          <p:nvSpPr>
            <p:cNvPr id="34" name="Oval 33"/>
            <p:cNvSpPr/>
            <p:nvPr/>
          </p:nvSpPr>
          <p:spPr>
            <a:xfrm>
              <a:off x="5852541" y="309181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84559" y="3290466"/>
              <a:ext cx="17368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Posterior </a:t>
              </a:r>
            </a:p>
            <a:p>
              <a:pPr algn="ctr"/>
              <a:r>
                <a:rPr lang="en-US" dirty="0" smtClean="0"/>
                <a:t>frontal suture</a:t>
              </a:r>
            </a:p>
            <a:p>
              <a:pPr algn="ctr"/>
              <a:r>
                <a:rPr lang="en-US" dirty="0" smtClean="0"/>
                <a:t> 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57126" y="4797473"/>
            <a:ext cx="1711229" cy="1630680"/>
            <a:chOff x="2626759" y="4689477"/>
            <a:chExt cx="1711229" cy="1630680"/>
          </a:xfrm>
        </p:grpSpPr>
        <p:sp>
          <p:nvSpPr>
            <p:cNvPr id="38" name="Oval 37"/>
            <p:cNvSpPr/>
            <p:nvPr/>
          </p:nvSpPr>
          <p:spPr>
            <a:xfrm>
              <a:off x="2664781" y="468947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26759" y="4937672"/>
              <a:ext cx="17112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Left frontal bone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58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300" y="0"/>
            <a:ext cx="8229600" cy="7834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1:1 Mapping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>
          <a:xfrm>
            <a:off x="1339317" y="2874081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39317" y="3132656"/>
            <a:ext cx="163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Metopic region of frontal bone</a:t>
            </a:r>
          </a:p>
          <a:p>
            <a:pPr algn="ctr"/>
            <a:r>
              <a:rPr lang="en-US" dirty="0" smtClean="0"/>
              <a:t>(Homo sapiens) </a:t>
            </a:r>
            <a:r>
              <a:rPr lang="en-US" dirty="0"/>
              <a:t>[</a:t>
            </a:r>
            <a:r>
              <a:rPr lang="en-US" b="1" dirty="0" smtClean="0"/>
              <a:t>CHO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42" idx="1"/>
          </p:cNvCxnSpPr>
          <p:nvPr/>
        </p:nvCxnSpPr>
        <p:spPr>
          <a:xfrm flipV="1">
            <a:off x="2969997" y="1752076"/>
            <a:ext cx="2745894" cy="3697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6"/>
          </p:cNvCxnSpPr>
          <p:nvPr/>
        </p:nvCxnSpPr>
        <p:spPr>
          <a:xfrm>
            <a:off x="2969997" y="5612813"/>
            <a:ext cx="283930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15891" y="925949"/>
            <a:ext cx="1656503" cy="1630680"/>
            <a:chOff x="5790651" y="1509397"/>
            <a:chExt cx="1656503" cy="1630680"/>
          </a:xfrm>
        </p:grpSpPr>
        <p:sp>
          <p:nvSpPr>
            <p:cNvPr id="33" name="Oval 32"/>
            <p:cNvSpPr/>
            <p:nvPr/>
          </p:nvSpPr>
          <p:spPr>
            <a:xfrm>
              <a:off x="5799141" y="150939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0651" y="1735359"/>
              <a:ext cx="16565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Right frontal bone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0336" y="2874081"/>
            <a:ext cx="1736819" cy="1630680"/>
            <a:chOff x="5784559" y="3091817"/>
            <a:chExt cx="1736819" cy="1630680"/>
          </a:xfrm>
        </p:grpSpPr>
        <p:sp>
          <p:nvSpPr>
            <p:cNvPr id="34" name="Oval 33"/>
            <p:cNvSpPr/>
            <p:nvPr/>
          </p:nvSpPr>
          <p:spPr>
            <a:xfrm>
              <a:off x="5852541" y="309181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84559" y="3290466"/>
              <a:ext cx="17368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Posterior </a:t>
              </a:r>
            </a:p>
            <a:p>
              <a:pPr algn="ctr"/>
              <a:r>
                <a:rPr lang="en-US" dirty="0" smtClean="0"/>
                <a:t>frontal suture</a:t>
              </a:r>
            </a:p>
            <a:p>
              <a:pPr algn="ctr"/>
              <a:r>
                <a:rPr lang="en-US" dirty="0" smtClean="0"/>
                <a:t> 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57126" y="4797473"/>
            <a:ext cx="1711229" cy="1630680"/>
            <a:chOff x="2626759" y="4689477"/>
            <a:chExt cx="1711229" cy="1630680"/>
          </a:xfrm>
        </p:grpSpPr>
        <p:sp>
          <p:nvSpPr>
            <p:cNvPr id="38" name="Oval 37"/>
            <p:cNvSpPr/>
            <p:nvPr/>
          </p:nvSpPr>
          <p:spPr>
            <a:xfrm>
              <a:off x="2664781" y="4689477"/>
              <a:ext cx="1630680" cy="1630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300000"/>
                </a:lnSpc>
              </a:pP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26759" y="4937672"/>
              <a:ext cx="17112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Left frontal bone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Mus</a:t>
              </a:r>
              <a:r>
                <a:rPr lang="en-US" dirty="0"/>
                <a:t> </a:t>
              </a:r>
              <a:r>
                <a:rPr lang="en-US" dirty="0" err="1" smtClean="0"/>
                <a:t>musculus</a:t>
              </a:r>
              <a:r>
                <a:rPr lang="en-US" dirty="0" smtClean="0"/>
                <a:t>) </a:t>
              </a:r>
              <a:r>
                <a:rPr lang="en-US" dirty="0"/>
                <a:t>[</a:t>
              </a:r>
              <a:r>
                <a:rPr lang="en-US" b="1" dirty="0" smtClean="0"/>
                <a:t>CMO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1339317" y="925949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75357" y="1148319"/>
            <a:ext cx="174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Right side of frontal bone (Homo sapiens) </a:t>
            </a:r>
            <a:r>
              <a:rPr lang="en-US" dirty="0"/>
              <a:t>[</a:t>
            </a:r>
            <a:r>
              <a:rPr lang="en-US" b="1" dirty="0" smtClean="0"/>
              <a:t>CHO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339317" y="4797473"/>
            <a:ext cx="1630680" cy="1630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75358" y="5049192"/>
            <a:ext cx="174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Left side of frontal bone (Homo sapiens) </a:t>
            </a:r>
            <a:r>
              <a:rPr lang="en-US" dirty="0"/>
              <a:t>[</a:t>
            </a:r>
            <a:r>
              <a:rPr lang="en-US" b="1" dirty="0" smtClean="0"/>
              <a:t>CHO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11232" y="3695844"/>
            <a:ext cx="2745894" cy="3697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7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063" y="3371396"/>
            <a:ext cx="256444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Right side of frontal bone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5063" y="4556431"/>
            <a:ext cx="284679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Left left side of frontal bone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4422" y="4556431"/>
            <a:ext cx="175698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Left frontal bone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8529" y="3371396"/>
            <a:ext cx="18885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Right frontal bone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961" y="3169874"/>
            <a:ext cx="866005" cy="36933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1814" y="2673707"/>
            <a:ext cx="830163" cy="36933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>
            <a:off x="4939512" y="3556062"/>
            <a:ext cx="188901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5221853" y="4741097"/>
            <a:ext cx="161256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2102" y="3908538"/>
            <a:ext cx="138639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Frontal bone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3"/>
            <a:endCxn id="5" idx="1"/>
          </p:cNvCxnSpPr>
          <p:nvPr/>
        </p:nvCxnSpPr>
        <p:spPr>
          <a:xfrm flipV="1">
            <a:off x="1608494" y="3556062"/>
            <a:ext cx="766569" cy="5371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6" idx="1"/>
          </p:cNvCxnSpPr>
          <p:nvPr/>
        </p:nvCxnSpPr>
        <p:spPr>
          <a:xfrm>
            <a:off x="1608494" y="4093204"/>
            <a:ext cx="766569" cy="64789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26515" y="4887076"/>
            <a:ext cx="150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1:1 mappings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31050" y="4948710"/>
            <a:ext cx="8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has part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75063" y="3908538"/>
            <a:ext cx="308258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Metopic region of frontal bone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07683" y="3908538"/>
            <a:ext cx="245005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frontal suture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>
            <a:off x="5457645" y="4093204"/>
            <a:ext cx="85003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24" idx="1"/>
          </p:cNvCxnSpPr>
          <p:nvPr/>
        </p:nvCxnSpPr>
        <p:spPr>
          <a:xfrm>
            <a:off x="1608494" y="4093204"/>
            <a:ext cx="76656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8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0090" y="65477"/>
            <a:ext cx="208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frontal bone</a:t>
            </a:r>
            <a:endParaRPr lang="en-US" dirty="0"/>
          </a:p>
        </p:txBody>
      </p:sp>
      <p:pic>
        <p:nvPicPr>
          <p:cNvPr id="2" name="Picture 1" descr="frontalBon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984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25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al bone1Mo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0118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00093" y="250143"/>
            <a:ext cx="204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frontal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6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122" y="291033"/>
            <a:ext cx="4196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Stage-dependent mappings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0269" y="1681991"/>
            <a:ext cx="239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Developmental stage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99503" y="3116833"/>
            <a:ext cx="24190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Right fetal frontal bone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9503" y="4667619"/>
            <a:ext cx="23126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Left fetal frontal bone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7344" y="4667619"/>
            <a:ext cx="28082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Left embryonic frontal bone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7344" y="3116833"/>
            <a:ext cx="293977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Right embryonic frontal bone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6894" y="2578865"/>
            <a:ext cx="86600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4001" y="2546599"/>
            <a:ext cx="830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>
            <a:off x="3618555" y="3301499"/>
            <a:ext cx="189878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 flipV="1">
            <a:off x="3512155" y="4852285"/>
            <a:ext cx="2005189" cy="494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8382" y="2948197"/>
            <a:ext cx="141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1:1 mapping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3845" y="4482953"/>
            <a:ext cx="141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1:1 mapping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24966" y="3829051"/>
            <a:ext cx="162545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Metopic suture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42807" y="3829051"/>
            <a:ext cx="238839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Posterior frontal suture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2850419" y="4013717"/>
            <a:ext cx="269238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3845" y="3644385"/>
            <a:ext cx="141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1:1 mapping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688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Craniofacial Zebrafish Developmental Ontology (CZDO)</a:t>
            </a:r>
            <a:endParaRPr lang="en-US" baseline="0" dirty="0" smtClean="0"/>
          </a:p>
          <a:p>
            <a:r>
              <a:rPr lang="en-US" dirty="0" smtClean="0"/>
              <a:t>Craniofacial Human Mouse Mapping Ontology (CHMMO)</a:t>
            </a:r>
          </a:p>
          <a:p>
            <a:r>
              <a:rPr lang="en-US" baseline="0" dirty="0" smtClean="0"/>
              <a:t>Craniofacial</a:t>
            </a:r>
            <a:r>
              <a:rPr lang="en-US" dirty="0" smtClean="0"/>
              <a:t> Human Zebrafish Mapping Ontology (CHZMO)</a:t>
            </a:r>
          </a:p>
          <a:p>
            <a:r>
              <a:rPr lang="en-US" u="sng" baseline="0" dirty="0" smtClean="0"/>
              <a:t>Hub metadata terms</a:t>
            </a:r>
          </a:p>
          <a:p>
            <a:r>
              <a:rPr lang="en-US" dirty="0" smtClean="0"/>
              <a:t>Ongoing Methodology</a:t>
            </a:r>
            <a:endParaRPr lang="en-US" baseline="0" dirty="0" smtClean="0"/>
          </a:p>
          <a:p>
            <a:r>
              <a:rPr lang="en-US" dirty="0" smtClean="0"/>
              <a:t>Year 4 plans and beyond</a:t>
            </a:r>
          </a:p>
          <a:p>
            <a:r>
              <a:rPr lang="en-US" dirty="0" smtClean="0"/>
              <a:t>Potential Applications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8328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0492" y="118533"/>
            <a:ext cx="141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OCDM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52500" y="927491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452" y="902086"/>
            <a:ext cx="9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427" y="1328456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427" y="1239324"/>
            <a:ext cx="74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61" y="1552415"/>
            <a:ext cx="746418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CHDO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8960" y="2405149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5894" y="2385992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26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617" y="3983965"/>
            <a:ext cx="915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Mouse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758" y="4410335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8758" y="4321203"/>
            <a:ext cx="81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892" y="4634294"/>
            <a:ext cx="799956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CMDO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291" y="5487028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7225" y="5467871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823" y="4034775"/>
            <a:ext cx="2642323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1775" y="4009370"/>
            <a:ext cx="1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Zebrafish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750" y="4435740"/>
            <a:ext cx="1583989" cy="651126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9750" y="4346608"/>
            <a:ext cx="69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CZO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84" y="4659699"/>
            <a:ext cx="710689" cy="369332"/>
          </a:xfrm>
          <a:prstGeom prst="rect">
            <a:avLst/>
          </a:prstGeom>
          <a:solidFill>
            <a:srgbClr val="FAFFD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CZDO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785894" y="4339268"/>
            <a:ext cx="1592456" cy="480822"/>
            <a:chOff x="3802828" y="5313242"/>
            <a:chExt cx="1592456" cy="480822"/>
          </a:xfrm>
        </p:grpSpPr>
        <p:sp>
          <p:nvSpPr>
            <p:cNvPr id="23" name="Rectangle 22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CMZMO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309452" y="4961291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309453" y="5325949"/>
            <a:ext cx="2585371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816170" y="1545140"/>
            <a:ext cx="2559818" cy="240250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43143" y="1508474"/>
            <a:ext cx="2528505" cy="250715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832387" y="1984184"/>
            <a:ext cx="2087622" cy="1962749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123637" y="1933623"/>
            <a:ext cx="2121486" cy="209773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33324" y="493366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779636">
            <a:off x="6404703" y="2582956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8872179">
            <a:off x="1637676" y="2582776"/>
            <a:ext cx="10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1295" y="5448714"/>
            <a:ext cx="1592456" cy="480822"/>
            <a:chOff x="3802828" y="5313242"/>
            <a:chExt cx="1592456" cy="480822"/>
          </a:xfrm>
        </p:grpSpPr>
        <p:sp>
          <p:nvSpPr>
            <p:cNvPr id="46" name="Rectangle 45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9762" y="5313242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CMZ2MO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9750" y="5408595"/>
            <a:ext cx="1583989" cy="461665"/>
          </a:xfrm>
          <a:prstGeom prst="rect">
            <a:avLst/>
          </a:prstGeom>
          <a:solidFill>
            <a:srgbClr val="C6D9F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6684" y="5389438"/>
            <a:ext cx="15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CZMO</a:t>
            </a:r>
          </a:p>
        </p:txBody>
      </p:sp>
      <p:grpSp>
        <p:nvGrpSpPr>
          <p:cNvPr id="50" name="Group 49"/>
          <p:cNvGrpSpPr/>
          <p:nvPr/>
        </p:nvGrpSpPr>
        <p:grpSpPr>
          <a:xfrm rot="18899266">
            <a:off x="930897" y="2229672"/>
            <a:ext cx="1598444" cy="486808"/>
            <a:chOff x="3802828" y="5307256"/>
            <a:chExt cx="1598444" cy="486808"/>
          </a:xfrm>
        </p:grpSpPr>
        <p:sp>
          <p:nvSpPr>
            <p:cNvPr id="51" name="Rectangle 5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CHMMO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18899266">
            <a:off x="1677258" y="2975470"/>
            <a:ext cx="1598444" cy="486808"/>
            <a:chOff x="3802828" y="5307256"/>
            <a:chExt cx="1598444" cy="486808"/>
          </a:xfrm>
        </p:grpSpPr>
        <p:sp>
          <p:nvSpPr>
            <p:cNvPr id="61" name="Rectangle 60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CH3MO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2839689">
            <a:off x="5868501" y="3012424"/>
            <a:ext cx="1598444" cy="486808"/>
            <a:chOff x="3802828" y="5307256"/>
            <a:chExt cx="1598444" cy="486808"/>
          </a:xfrm>
        </p:grpSpPr>
        <p:sp>
          <p:nvSpPr>
            <p:cNvPr id="75" name="Rectangle 74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CHZ2MO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 rot="2759888">
            <a:off x="6623171" y="2308170"/>
            <a:ext cx="1598444" cy="486808"/>
            <a:chOff x="3802828" y="5307256"/>
            <a:chExt cx="1598444" cy="486808"/>
          </a:xfrm>
        </p:grpSpPr>
        <p:sp>
          <p:nvSpPr>
            <p:cNvPr id="78" name="Rectangle 77"/>
            <p:cNvSpPr/>
            <p:nvPr/>
          </p:nvSpPr>
          <p:spPr>
            <a:xfrm>
              <a:off x="3802828" y="5332399"/>
              <a:ext cx="1583989" cy="461665"/>
            </a:xfrm>
            <a:prstGeom prst="rect">
              <a:avLst/>
            </a:prstGeom>
            <a:solidFill>
              <a:srgbClr val="C6D9F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25750" y="5307256"/>
              <a:ext cx="1575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CHZMO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rot="16200000" flipV="1">
            <a:off x="4265992" y="3371242"/>
            <a:ext cx="494318" cy="17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12913" y="3474585"/>
            <a:ext cx="12176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CET</a:t>
            </a:r>
            <a:endParaRPr lang="en-US" sz="2800" dirty="0"/>
          </a:p>
        </p:txBody>
      </p:sp>
      <p:cxnSp>
        <p:nvCxnSpPr>
          <p:cNvPr id="63" name="Straight Arrow Connector 62"/>
          <p:cNvCxnSpPr>
            <a:stCxn id="59" idx="3"/>
          </p:cNvCxnSpPr>
          <p:nvPr/>
        </p:nvCxnSpPr>
        <p:spPr>
          <a:xfrm>
            <a:off x="5130568" y="3736195"/>
            <a:ext cx="764255" cy="298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1"/>
          </p:cNvCxnSpPr>
          <p:nvPr/>
        </p:nvCxnSpPr>
        <p:spPr>
          <a:xfrm rot="10800000" flipV="1">
            <a:off x="3233249" y="3736194"/>
            <a:ext cx="679664" cy="307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0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087" y="416986"/>
            <a:ext cx="498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Metadata Annotation List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30597" y="3097410"/>
            <a:ext cx="235762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FaceBase</a:t>
            </a:r>
          </a:p>
          <a:p>
            <a:pPr algn="ctr"/>
            <a:r>
              <a:rPr lang="en-US" sz="4000" dirty="0" smtClean="0"/>
              <a:t>metadata</a:t>
            </a:r>
            <a:endParaRPr lang="en-US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86976" y="1431673"/>
            <a:ext cx="2769021" cy="1390860"/>
            <a:chOff x="386976" y="1499409"/>
            <a:chExt cx="2769021" cy="1390860"/>
          </a:xfrm>
          <a:solidFill>
            <a:schemeClr val="bg1">
              <a:lumMod val="8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386976" y="1499409"/>
              <a:ext cx="2769021" cy="139086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9563" y="1528319"/>
              <a:ext cx="106952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Anatomy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9690" y="1839262"/>
              <a:ext cx="2140655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(CHO, HDAA)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967" y="2113707"/>
              <a:ext cx="260897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Mouse (CMO, MA, EMAP)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44" y="2401246"/>
              <a:ext cx="21341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Zebrafish</a:t>
              </a:r>
              <a:r>
                <a:rPr lang="en-US" dirty="0" smtClean="0"/>
                <a:t> (CZO, ZAO)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77682" y="4913664"/>
            <a:ext cx="2769021" cy="906780"/>
            <a:chOff x="5128010" y="1457986"/>
            <a:chExt cx="2769021" cy="906780"/>
          </a:xfrm>
          <a:solidFill>
            <a:schemeClr val="bg1">
              <a:lumMod val="8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128010" y="1457986"/>
              <a:ext cx="2769021" cy="90678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0439" y="1499408"/>
              <a:ext cx="232627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Equipment/procedure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1243" y="1868740"/>
              <a:ext cx="241736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OBI, </a:t>
              </a:r>
              <a:r>
                <a:rPr lang="en-US" dirty="0" err="1" smtClean="0"/>
                <a:t>RadLex</a:t>
              </a:r>
              <a:r>
                <a:rPr lang="en-US" dirty="0" smtClean="0"/>
                <a:t>, QIBO, </a:t>
              </a:r>
              <a:r>
                <a:rPr lang="en-US" dirty="0" err="1" smtClean="0"/>
                <a:t>FBbi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623" y="4549605"/>
            <a:ext cx="2769021" cy="1270839"/>
            <a:chOff x="478457" y="3969596"/>
            <a:chExt cx="2769021" cy="1270839"/>
          </a:xfrm>
          <a:solidFill>
            <a:schemeClr val="bg1">
              <a:lumMod val="8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478457" y="3969596"/>
              <a:ext cx="2769021" cy="127083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7896" y="4011019"/>
              <a:ext cx="261460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Malformation phenotype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7896" y="4380351"/>
              <a:ext cx="2605589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(CHMO, HPO, DO)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46" y="4725758"/>
              <a:ext cx="2272189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Mouse (CMMO, MPO)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77536" y="1431673"/>
            <a:ext cx="1412903" cy="768976"/>
            <a:chOff x="5849743" y="3478842"/>
            <a:chExt cx="1412903" cy="768976"/>
          </a:xfrm>
          <a:solidFill>
            <a:schemeClr val="bg1">
              <a:lumMod val="85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5849743" y="3478842"/>
              <a:ext cx="1412903" cy="7689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72" y="3520264"/>
              <a:ext cx="111498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Specimen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43586" y="3809307"/>
              <a:ext cx="52122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OBI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97570" y="5051468"/>
            <a:ext cx="2040077" cy="768976"/>
            <a:chOff x="4724730" y="4740637"/>
            <a:chExt cx="2040077" cy="768976"/>
          </a:xfrm>
          <a:solidFill>
            <a:schemeClr val="bg1">
              <a:lumMod val="85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4724730" y="4740637"/>
              <a:ext cx="2040077" cy="7689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8642" y="4774252"/>
              <a:ext cx="1672253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Species</a:t>
              </a:r>
            </a:p>
            <a:p>
              <a:pPr algn="ctr"/>
              <a:r>
                <a:rPr lang="en-US" dirty="0" smtClean="0"/>
                <a:t>NCBI taxonomy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70660" y="1431673"/>
            <a:ext cx="2884774" cy="1390860"/>
            <a:chOff x="350482" y="3109674"/>
            <a:chExt cx="2884774" cy="1390860"/>
          </a:xfrm>
          <a:solidFill>
            <a:schemeClr val="bg1">
              <a:lumMod val="85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386976" y="3109674"/>
              <a:ext cx="2769021" cy="139086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9563" y="3138584"/>
              <a:ext cx="11610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Age/stage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7504" y="3449527"/>
              <a:ext cx="241443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(CHO, Carnegie)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0482" y="3723972"/>
              <a:ext cx="28847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Mouse (CMO, Theiler, E-day)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540" y="4011511"/>
              <a:ext cx="208734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Zebrafish</a:t>
              </a:r>
              <a:r>
                <a:rPr lang="en-US" dirty="0" smtClean="0"/>
                <a:t> (CZO, ZFA)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5788220" y="2880921"/>
            <a:ext cx="1532820" cy="74446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54379" y="2822533"/>
            <a:ext cx="1676218" cy="80285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0"/>
            <a:endCxn id="4" idx="3"/>
          </p:cNvCxnSpPr>
          <p:nvPr/>
        </p:nvCxnSpPr>
        <p:spPr>
          <a:xfrm flipH="1" flipV="1">
            <a:off x="5788220" y="3759130"/>
            <a:ext cx="1673973" cy="115453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" idx="1"/>
          </p:cNvCxnSpPr>
          <p:nvPr/>
        </p:nvCxnSpPr>
        <p:spPr>
          <a:xfrm flipV="1">
            <a:off x="1617133" y="3759130"/>
            <a:ext cx="1813464" cy="7904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7" idx="2"/>
          </p:cNvCxnSpPr>
          <p:nvPr/>
        </p:nvCxnSpPr>
        <p:spPr>
          <a:xfrm flipH="1">
            <a:off x="4580352" y="2200649"/>
            <a:ext cx="3636" cy="88453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" idx="2"/>
          </p:cNvCxnSpPr>
          <p:nvPr/>
        </p:nvCxnSpPr>
        <p:spPr>
          <a:xfrm flipH="1" flipV="1">
            <a:off x="4609409" y="4420849"/>
            <a:ext cx="8200" cy="6306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596" y="13855"/>
            <a:ext cx="436033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HUB metadata domains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39469" y="542943"/>
            <a:ext cx="6061212" cy="624786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DOMAINS					No. of terms added</a:t>
            </a:r>
          </a:p>
          <a:p>
            <a:r>
              <a:rPr lang="en-US" sz="2000" dirty="0" smtClean="0"/>
              <a:t>Species</a:t>
            </a:r>
          </a:p>
          <a:p>
            <a:r>
              <a:rPr lang="en-US" sz="2000" dirty="0" smtClean="0"/>
              <a:t>Mouse strain							47</a:t>
            </a:r>
          </a:p>
          <a:p>
            <a:r>
              <a:rPr lang="en-US" sz="2000" dirty="0" smtClean="0"/>
              <a:t>Specimen type</a:t>
            </a:r>
          </a:p>
          <a:p>
            <a:r>
              <a:rPr lang="en-US" sz="2000" dirty="0" smtClean="0"/>
              <a:t>Anatomy</a:t>
            </a:r>
          </a:p>
          <a:p>
            <a:pPr lvl="1"/>
            <a:r>
              <a:rPr lang="en-US" sz="2000" i="1" dirty="0" smtClean="0"/>
              <a:t>Human</a:t>
            </a:r>
          </a:p>
          <a:p>
            <a:pPr lvl="1"/>
            <a:r>
              <a:rPr lang="en-US" sz="2000" i="1" dirty="0" smtClean="0"/>
              <a:t>Mouse							  </a:t>
            </a:r>
            <a:r>
              <a:rPr lang="en-US" sz="2000" dirty="0" smtClean="0"/>
              <a:t>6</a:t>
            </a:r>
          </a:p>
          <a:p>
            <a:pPr lvl="1"/>
            <a:r>
              <a:rPr lang="en-US" sz="2000" i="1" dirty="0" smtClean="0"/>
              <a:t>Zebrafish						  </a:t>
            </a:r>
            <a:r>
              <a:rPr lang="en-US" sz="2000" dirty="0" smtClean="0"/>
              <a:t>2</a:t>
            </a:r>
          </a:p>
          <a:p>
            <a:r>
              <a:rPr lang="en-US" sz="2000" dirty="0" smtClean="0"/>
              <a:t>Malformation phenotype</a:t>
            </a:r>
          </a:p>
          <a:p>
            <a:pPr lvl="1"/>
            <a:r>
              <a:rPr lang="en-US" sz="2000" i="1" dirty="0" smtClean="0"/>
              <a:t>Human							  </a:t>
            </a:r>
            <a:r>
              <a:rPr lang="en-US" sz="2000" dirty="0" smtClean="0"/>
              <a:t>1</a:t>
            </a:r>
          </a:p>
          <a:p>
            <a:pPr lvl="1"/>
            <a:r>
              <a:rPr lang="en-US" sz="2000" i="1" dirty="0" smtClean="0"/>
              <a:t>Mammalian						  </a:t>
            </a:r>
            <a:r>
              <a:rPr lang="en-US" sz="2000" dirty="0" smtClean="0"/>
              <a:t>7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Zebrafish						  </a:t>
            </a:r>
            <a:r>
              <a:rPr lang="en-US" sz="2000" dirty="0" smtClean="0"/>
              <a:t>8</a:t>
            </a:r>
          </a:p>
          <a:p>
            <a:r>
              <a:rPr lang="en-US" sz="2000" dirty="0" smtClean="0"/>
              <a:t>Developmental stage</a:t>
            </a:r>
          </a:p>
          <a:p>
            <a:pPr lvl="1"/>
            <a:r>
              <a:rPr lang="en-US" sz="2000" i="1" dirty="0" smtClean="0"/>
              <a:t>Human							</a:t>
            </a:r>
            <a:r>
              <a:rPr lang="en-US" sz="2000" dirty="0" smtClean="0"/>
              <a:t>17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Mouse</a:t>
            </a:r>
          </a:p>
          <a:p>
            <a:pPr lvl="1"/>
            <a:r>
              <a:rPr lang="en-US" sz="2000" i="1" dirty="0" smtClean="0"/>
              <a:t>Zebrafish						  </a:t>
            </a:r>
            <a:r>
              <a:rPr lang="en-US" sz="2000" dirty="0" smtClean="0"/>
              <a:t>3</a:t>
            </a:r>
            <a:endParaRPr lang="en-US" sz="2000" i="1" dirty="0" smtClean="0"/>
          </a:p>
          <a:p>
            <a:r>
              <a:rPr lang="en-US" sz="2000" dirty="0" smtClean="0"/>
              <a:t>Developmental day</a:t>
            </a:r>
          </a:p>
          <a:p>
            <a:pPr lvl="1"/>
            <a:r>
              <a:rPr lang="en-US" sz="2000" i="1" dirty="0" smtClean="0"/>
              <a:t>Human</a:t>
            </a:r>
          </a:p>
          <a:p>
            <a:pPr lvl="1"/>
            <a:r>
              <a:rPr lang="en-US" sz="2000" i="1" dirty="0" smtClean="0"/>
              <a:t>Mouse</a:t>
            </a:r>
          </a:p>
          <a:p>
            <a:r>
              <a:rPr lang="en-US" sz="2000" dirty="0" smtClean="0"/>
              <a:t>Imaging method/device</a:t>
            </a:r>
          </a:p>
        </p:txBody>
      </p:sp>
    </p:spTree>
    <p:extLst>
      <p:ext uri="{BB962C8B-B14F-4D97-AF65-F5344CB8AC3E}">
        <p14:creationId xmlns:p14="http://schemas.microsoft.com/office/powerpoint/2010/main" val="31589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Craniofacial Zebrafish Developmental Ontology (CZDO)</a:t>
            </a:r>
            <a:endParaRPr lang="en-US" baseline="0" dirty="0" smtClean="0"/>
          </a:p>
          <a:p>
            <a:r>
              <a:rPr lang="en-US" dirty="0" smtClean="0"/>
              <a:t>Craniofacial Human Mouse Mapping Ontology (CHMMO)</a:t>
            </a:r>
          </a:p>
          <a:p>
            <a:r>
              <a:rPr lang="en-US" baseline="0" dirty="0" smtClean="0"/>
              <a:t>Craniofacial</a:t>
            </a:r>
            <a:r>
              <a:rPr lang="en-US" dirty="0" smtClean="0"/>
              <a:t> Human Zebrafish Mapping Ontology (CHZMO)</a:t>
            </a:r>
          </a:p>
          <a:p>
            <a:r>
              <a:rPr lang="en-US" baseline="0" dirty="0" smtClean="0"/>
              <a:t>Hub metadata terms</a:t>
            </a:r>
          </a:p>
          <a:p>
            <a:r>
              <a:rPr lang="en-US" u="sng" dirty="0" smtClean="0"/>
              <a:t>Ongoing Methodology</a:t>
            </a:r>
            <a:endParaRPr lang="en-US" u="sng" baseline="0" dirty="0" smtClean="0"/>
          </a:p>
          <a:p>
            <a:r>
              <a:rPr lang="en-US" dirty="0" smtClean="0"/>
              <a:t>Year 4 plans and beyond</a:t>
            </a:r>
          </a:p>
          <a:p>
            <a:r>
              <a:rPr lang="en-US" dirty="0" smtClean="0"/>
              <a:t>Potential Applications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0899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OCDM to Queryable Resource</a:t>
            </a:r>
            <a:endParaRPr lang="en-US" dirty="0"/>
          </a:p>
        </p:txBody>
      </p:sp>
      <p:sp>
        <p:nvSpPr>
          <p:cNvPr id="3" name="Multidocument 2"/>
          <p:cNvSpPr/>
          <p:nvPr/>
        </p:nvSpPr>
        <p:spPr>
          <a:xfrm>
            <a:off x="457200" y="2944488"/>
            <a:ext cx="1242926" cy="850259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OCDM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448" y="2932342"/>
            <a:ext cx="1161199" cy="110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3901" y="4047770"/>
            <a:ext cx="152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Triple Store Builder</a:t>
            </a:r>
          </a:p>
        </p:txBody>
      </p:sp>
      <p:sp>
        <p:nvSpPr>
          <p:cNvPr id="9" name="Magnetic Disk 8"/>
          <p:cNvSpPr/>
          <p:nvPr/>
        </p:nvSpPr>
        <p:spPr>
          <a:xfrm>
            <a:off x="6884457" y="2671392"/>
            <a:ext cx="1262522" cy="137637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RDF Store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27462" y="3518349"/>
            <a:ext cx="17828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94647" y="3639280"/>
            <a:ext cx="15001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OCDM Browser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7623" y="4281824"/>
            <a:ext cx="152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OCDM Browser</a:t>
            </a:r>
          </a:p>
        </p:txBody>
      </p:sp>
      <p:sp>
        <p:nvSpPr>
          <p:cNvPr id="9" name="Magnetic Disk 8"/>
          <p:cNvSpPr/>
          <p:nvPr/>
        </p:nvSpPr>
        <p:spPr>
          <a:xfrm>
            <a:off x="544886" y="2671392"/>
            <a:ext cx="1262522" cy="137637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RDF Store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70263" y="2671392"/>
            <a:ext cx="1249772" cy="13763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SparQL</a:t>
            </a:r>
            <a:r>
              <a:rPr lang="en-US" dirty="0" smtClean="0"/>
              <a:t> Endpoint</a:t>
            </a:r>
          </a:p>
          <a:p>
            <a:pPr algn="ctr"/>
            <a:endParaRPr lang="en-US" dirty="0"/>
          </a:p>
        </p:txBody>
      </p:sp>
      <p:pic>
        <p:nvPicPr>
          <p:cNvPr id="16" name="Picture 15" descr="OCDM_brows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76" y="2560650"/>
            <a:ext cx="1958739" cy="159786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6" idx="1"/>
            <a:endCxn id="10" idx="3"/>
          </p:cNvCxnSpPr>
          <p:nvPr/>
        </p:nvCxnSpPr>
        <p:spPr>
          <a:xfrm flipH="1">
            <a:off x="5120035" y="3359581"/>
            <a:ext cx="14277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  <a:endCxn id="9" idx="4"/>
          </p:cNvCxnSpPr>
          <p:nvPr/>
        </p:nvCxnSpPr>
        <p:spPr>
          <a:xfrm flipH="1">
            <a:off x="1807408" y="3359581"/>
            <a:ext cx="20628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2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DM_brows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Mapping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2"/>
            <a:ext cx="9144000" cy="65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0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Mapping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2"/>
            <a:ext cx="9144000" cy="6504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8167" y="3560926"/>
            <a:ext cx="1295713" cy="7722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Mapping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2"/>
            <a:ext cx="9144000" cy="6504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4626" y="4238787"/>
            <a:ext cx="918154" cy="21451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9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urocraniu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75"/>
            <a:ext cx="9144000" cy="6401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8167" y="3449379"/>
            <a:ext cx="1664691" cy="7722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2943" y="5162498"/>
            <a:ext cx="8404977" cy="1469710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4093" y="705333"/>
            <a:ext cx="843733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												Dates</a:t>
            </a:r>
          </a:p>
          <a:p>
            <a:r>
              <a:rPr lang="en-US" dirty="0" smtClean="0"/>
              <a:t> 1. Conversion to OWL								</a:t>
            </a:r>
          </a:p>
          <a:p>
            <a:r>
              <a:rPr lang="en-US" dirty="0"/>
              <a:t>	</a:t>
            </a:r>
            <a:r>
              <a:rPr lang="en-US" dirty="0" smtClean="0"/>
              <a:t>a. CHO to OWL								</a:t>
            </a:r>
            <a:r>
              <a:rPr lang="en-US" dirty="0"/>
              <a:t>May 1, </a:t>
            </a:r>
            <a:r>
              <a:rPr lang="en-US" dirty="0" smtClean="0"/>
              <a:t>2014 </a:t>
            </a:r>
            <a:r>
              <a:rPr lang="en-US" dirty="0"/>
              <a:t>–</a:t>
            </a:r>
            <a:r>
              <a:rPr lang="en-US" dirty="0" smtClean="0"/>
              <a:t>  Aug </a:t>
            </a:r>
            <a:r>
              <a:rPr lang="en-US" dirty="0"/>
              <a:t>1, </a:t>
            </a:r>
            <a:r>
              <a:rPr lang="en-US" dirty="0" smtClean="0"/>
              <a:t>2014</a:t>
            </a:r>
          </a:p>
          <a:p>
            <a:r>
              <a:rPr lang="en-US" dirty="0"/>
              <a:t>	</a:t>
            </a:r>
            <a:r>
              <a:rPr lang="en-US" dirty="0" smtClean="0"/>
              <a:t>b. OCDM to OWL								June 1, 2014 – July 1, 2014</a:t>
            </a:r>
          </a:p>
          <a:p>
            <a:r>
              <a:rPr lang="en-US" dirty="0"/>
              <a:t>	</a:t>
            </a:r>
            <a:r>
              <a:rPr lang="en-US" dirty="0" smtClean="0"/>
              <a:t>c. Review and Testing							July 1, 2014 – Aug 1, 2014</a:t>
            </a:r>
          </a:p>
          <a:p>
            <a:r>
              <a:rPr lang="en-US" dirty="0"/>
              <a:t>	</a:t>
            </a:r>
            <a:r>
              <a:rPr lang="en-US" dirty="0" smtClean="0"/>
              <a:t>d. Ongoing methodology						Aug 1, 2014 – Ongoing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2. Canonical musculoskeletal system (MS) of head				</a:t>
            </a:r>
          </a:p>
          <a:p>
            <a:r>
              <a:rPr lang="en-US" dirty="0" smtClean="0"/>
              <a:t> 	a. CHO (Human)								May 1, 2014 – Aug 31, 2014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b</a:t>
            </a:r>
            <a:r>
              <a:rPr lang="en-US" dirty="0" smtClean="0"/>
              <a:t>. CMO (Mouse)								Sept 1, 2014 – Dec, 31, 2014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c</a:t>
            </a:r>
            <a:r>
              <a:rPr lang="en-US" dirty="0" smtClean="0"/>
              <a:t>. CZO (Zebrafish)								Jan 1, 2015 – July 31, 2015</a:t>
            </a:r>
          </a:p>
          <a:p>
            <a:r>
              <a:rPr lang="en-US" dirty="0"/>
              <a:t>	</a:t>
            </a:r>
            <a:r>
              <a:rPr lang="en-US" dirty="0" smtClean="0"/>
              <a:t>d. Termlists for Hub							Feb 15, 2015 -- Ongoing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3. Embryonic development of MS of head</a:t>
            </a:r>
          </a:p>
          <a:p>
            <a:r>
              <a:rPr lang="en-US" dirty="0" smtClean="0"/>
              <a:t>	a. CHDO (Human)								Aug 1, 2015 – Nov 30, 2015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CMDO (Mouse)								Dec 1, 2015 – March 31, 2016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c</a:t>
            </a:r>
            <a:r>
              <a:rPr lang="en-US" dirty="0" smtClean="0"/>
              <a:t>. CZDO (Zebrafish)								April 1, 2016 – Sept 30, 2016</a:t>
            </a:r>
          </a:p>
          <a:p>
            <a:endParaRPr lang="en-US" dirty="0" smtClean="0"/>
          </a:p>
          <a:p>
            <a:r>
              <a:rPr lang="en-US" dirty="0" smtClean="0"/>
              <a:t>4. Anatomy mappings</a:t>
            </a:r>
          </a:p>
          <a:p>
            <a:r>
              <a:rPr lang="en-US" dirty="0" smtClean="0"/>
              <a:t> 	a. CHO with CMO (CHMMO)						Oct 1, 2016 – Jan 31, 2017</a:t>
            </a:r>
          </a:p>
          <a:p>
            <a:r>
              <a:rPr lang="en-US" dirty="0" smtClean="0"/>
              <a:t> 	b. CHO with CZO   (CHZMO)						Feb 1, 2017 – June 30, 2017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943" y="1043565"/>
            <a:ext cx="8391252" cy="4117630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7062" y="2145406"/>
            <a:ext cx="8404977" cy="279432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12852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17592" y="30211"/>
            <a:ext cx="3955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Facebase</a:t>
            </a:r>
            <a:r>
              <a:rPr lang="en-US" sz="3200" dirty="0" smtClean="0"/>
              <a:t> 2 Milestones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629" y="1043565"/>
            <a:ext cx="266949" cy="2718122"/>
          </a:xfrm>
          <a:prstGeom prst="rect">
            <a:avLst/>
          </a:prstGeom>
          <a:solidFill>
            <a:schemeClr val="accent2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503" y="3527086"/>
            <a:ext cx="266949" cy="1899765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0439" y="679527"/>
            <a:ext cx="6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304" y="5161195"/>
            <a:ext cx="266949" cy="1471013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1703" y="3761687"/>
            <a:ext cx="8404977" cy="279432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llMapping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2"/>
            <a:ext cx="9144000" cy="6504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4626" y="4762200"/>
            <a:ext cx="918154" cy="21451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cerocran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91"/>
            <a:ext cx="9144000" cy="6333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5394" y="3672473"/>
            <a:ext cx="1664691" cy="7722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8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cerocran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91"/>
            <a:ext cx="9144000" cy="6333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2682" y="5405743"/>
            <a:ext cx="592082" cy="2316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bl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11"/>
            <a:ext cx="9144000" cy="6294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5395" y="5826190"/>
            <a:ext cx="2067992" cy="2316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b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6658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90090" y="434809"/>
            <a:ext cx="179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mandible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0108" y="4560332"/>
            <a:ext cx="4360119" cy="21001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omesenchy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67"/>
            <a:ext cx="9144000" cy="6397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5394" y="3088996"/>
            <a:ext cx="1664691" cy="158740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dibl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1514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90090" y="434809"/>
            <a:ext cx="179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mandible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bl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11"/>
            <a:ext cx="9144000" cy="6294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5395" y="3715376"/>
            <a:ext cx="1347198" cy="50625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dible(Mus)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49"/>
            <a:ext cx="9144000" cy="6346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5395" y="4770784"/>
            <a:ext cx="2394066" cy="3603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omesenchyme(Mus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89"/>
            <a:ext cx="9144000" cy="6406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5395" y="2342488"/>
            <a:ext cx="1690434" cy="13814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Craniofacial Zebrafish Developmental Ontology (CZDO)</a:t>
            </a:r>
            <a:endParaRPr lang="en-US" u="sng" baseline="0" dirty="0" smtClean="0"/>
          </a:p>
          <a:p>
            <a:r>
              <a:rPr lang="en-US" dirty="0" smtClean="0"/>
              <a:t>Craniofacial Human Mouse Mapping Ontology (CHMMO)</a:t>
            </a:r>
          </a:p>
          <a:p>
            <a:r>
              <a:rPr lang="en-US" baseline="0" dirty="0" smtClean="0"/>
              <a:t>Craniofacial</a:t>
            </a:r>
            <a:r>
              <a:rPr lang="en-US" dirty="0" smtClean="0"/>
              <a:t> Human Zebrafish Mapping Ontology (CHZMO)</a:t>
            </a:r>
          </a:p>
          <a:p>
            <a:r>
              <a:rPr lang="en-US" baseline="0" dirty="0" smtClean="0"/>
              <a:t>Hub metadata terms</a:t>
            </a:r>
          </a:p>
          <a:p>
            <a:r>
              <a:rPr lang="en-US" dirty="0" smtClean="0"/>
              <a:t>Ongoing Methodology</a:t>
            </a:r>
            <a:endParaRPr lang="en-US" baseline="0" dirty="0" smtClean="0"/>
          </a:p>
          <a:p>
            <a:r>
              <a:rPr lang="en-US" dirty="0" smtClean="0"/>
              <a:t>Year 4 plans and beyond</a:t>
            </a:r>
          </a:p>
          <a:p>
            <a:r>
              <a:rPr lang="en-US" dirty="0" smtClean="0"/>
              <a:t>Potential Applications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8497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Craniofacial Zebrafish Developmental Ontology (CZDO)</a:t>
            </a:r>
            <a:endParaRPr lang="en-US" baseline="0" dirty="0" smtClean="0"/>
          </a:p>
          <a:p>
            <a:r>
              <a:rPr lang="en-US" dirty="0" smtClean="0"/>
              <a:t>Craniofacial Human Mouse Mapping Ontology (CHMMO)</a:t>
            </a:r>
          </a:p>
          <a:p>
            <a:r>
              <a:rPr lang="en-US" baseline="0" dirty="0" smtClean="0"/>
              <a:t>Craniofacial</a:t>
            </a:r>
            <a:r>
              <a:rPr lang="en-US" dirty="0" smtClean="0"/>
              <a:t> Human Zebrafish Mapping Ontology (CHZMO)</a:t>
            </a:r>
          </a:p>
          <a:p>
            <a:r>
              <a:rPr lang="en-US" baseline="0" dirty="0" smtClean="0"/>
              <a:t>Hub metadata terms</a:t>
            </a:r>
          </a:p>
          <a:p>
            <a:r>
              <a:rPr lang="en-US" dirty="0" smtClean="0"/>
              <a:t>Ongoing Methodology</a:t>
            </a:r>
            <a:endParaRPr lang="en-US" baseline="0" dirty="0" smtClean="0"/>
          </a:p>
          <a:p>
            <a:r>
              <a:rPr lang="en-US" u="sng" dirty="0" smtClean="0"/>
              <a:t>Year 4 plans and beyond</a:t>
            </a:r>
          </a:p>
          <a:p>
            <a:r>
              <a:rPr lang="en-US" dirty="0" smtClean="0"/>
              <a:t>Potential Applications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2478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2943" y="5162498"/>
            <a:ext cx="8404977" cy="1469710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4093" y="705333"/>
            <a:ext cx="843733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												Dates</a:t>
            </a:r>
          </a:p>
          <a:p>
            <a:r>
              <a:rPr lang="en-US" dirty="0" smtClean="0"/>
              <a:t> 1. Conversion to OWL								</a:t>
            </a:r>
          </a:p>
          <a:p>
            <a:r>
              <a:rPr lang="en-US" dirty="0"/>
              <a:t>	</a:t>
            </a:r>
            <a:r>
              <a:rPr lang="en-US" dirty="0" smtClean="0"/>
              <a:t>a. CHO to OWL								</a:t>
            </a:r>
            <a:r>
              <a:rPr lang="en-US" dirty="0"/>
              <a:t>May 1, </a:t>
            </a:r>
            <a:r>
              <a:rPr lang="en-US" dirty="0" smtClean="0"/>
              <a:t>2014 </a:t>
            </a:r>
            <a:r>
              <a:rPr lang="en-US" dirty="0"/>
              <a:t>–</a:t>
            </a:r>
            <a:r>
              <a:rPr lang="en-US" dirty="0" smtClean="0"/>
              <a:t>  Aug </a:t>
            </a:r>
            <a:r>
              <a:rPr lang="en-US" dirty="0"/>
              <a:t>1, </a:t>
            </a:r>
            <a:r>
              <a:rPr lang="en-US" dirty="0" smtClean="0"/>
              <a:t>2014</a:t>
            </a:r>
          </a:p>
          <a:p>
            <a:r>
              <a:rPr lang="en-US" dirty="0"/>
              <a:t>	</a:t>
            </a:r>
            <a:r>
              <a:rPr lang="en-US" dirty="0" smtClean="0"/>
              <a:t>b. OCDM to OWL								June 1, 2014 – July 1, 2014</a:t>
            </a:r>
          </a:p>
          <a:p>
            <a:r>
              <a:rPr lang="en-US" dirty="0"/>
              <a:t>	</a:t>
            </a:r>
            <a:r>
              <a:rPr lang="en-US" dirty="0" smtClean="0"/>
              <a:t>c. Review and Testing							July 1, 2014 – Aug 1, 2014</a:t>
            </a:r>
          </a:p>
          <a:p>
            <a:r>
              <a:rPr lang="en-US" dirty="0"/>
              <a:t>	</a:t>
            </a:r>
            <a:r>
              <a:rPr lang="en-US" dirty="0" smtClean="0"/>
              <a:t>d. Ongoing methodology						Aug 1, 2014 – Ongoing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2. Canonical musculoskeletal system (MS) of head				</a:t>
            </a:r>
          </a:p>
          <a:p>
            <a:r>
              <a:rPr lang="en-US" dirty="0" smtClean="0"/>
              <a:t> 	a. CHO (Human)								May 1, 2014 – Aug 31, 2014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b</a:t>
            </a:r>
            <a:r>
              <a:rPr lang="en-US" dirty="0" smtClean="0"/>
              <a:t>. CMO (Mouse)								Sept 1, 2014 – Dec, 31, 2014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c</a:t>
            </a:r>
            <a:r>
              <a:rPr lang="en-US" dirty="0" smtClean="0"/>
              <a:t>. CZO (Zebrafish)								Jan 1, 2015 – July 31, 2015</a:t>
            </a:r>
          </a:p>
          <a:p>
            <a:r>
              <a:rPr lang="en-US" dirty="0"/>
              <a:t>	</a:t>
            </a:r>
            <a:r>
              <a:rPr lang="en-US" dirty="0" smtClean="0"/>
              <a:t>d. Termlists for Hub							Feb 15, 2015 -- Ongoing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3. Embryonic development of MS of head</a:t>
            </a:r>
          </a:p>
          <a:p>
            <a:r>
              <a:rPr lang="en-US" dirty="0" smtClean="0"/>
              <a:t>	a. CHDO (Human)								Aug 1, 2015 – Nov 30, 2015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CMDO (Mouse)								Dec 1, 2015 – March 31, 2016</a:t>
            </a:r>
          </a:p>
          <a:p>
            <a:r>
              <a:rPr lang="en-US" dirty="0" smtClean="0"/>
              <a:t> 	</a:t>
            </a:r>
            <a:r>
              <a:rPr lang="en-US" dirty="0" err="1" smtClean="0"/>
              <a:t>c</a:t>
            </a:r>
            <a:r>
              <a:rPr lang="en-US" dirty="0" smtClean="0"/>
              <a:t>. CZDO (Zebrafish)								April 1, 2016 – Sept 30, 2016</a:t>
            </a:r>
          </a:p>
          <a:p>
            <a:endParaRPr lang="en-US" dirty="0" smtClean="0"/>
          </a:p>
          <a:p>
            <a:r>
              <a:rPr lang="en-US" dirty="0" smtClean="0"/>
              <a:t>4. Anatomy mappings</a:t>
            </a:r>
          </a:p>
          <a:p>
            <a:r>
              <a:rPr lang="en-US" dirty="0" smtClean="0"/>
              <a:t> 	a. CHO with CMO (CHMMO)						Oct 1, 2016 – Jan 31, 2017</a:t>
            </a:r>
          </a:p>
          <a:p>
            <a:r>
              <a:rPr lang="en-US" dirty="0" smtClean="0"/>
              <a:t> 	b. CHO with CZO   (CHZMO)						Feb 1, 2017 – June 30, 2017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943" y="1043565"/>
            <a:ext cx="8391252" cy="4117630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7062" y="2145406"/>
            <a:ext cx="8404977" cy="279432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12852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17592" y="30211"/>
            <a:ext cx="3955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Facebase</a:t>
            </a:r>
            <a:r>
              <a:rPr lang="en-US" sz="3200" dirty="0" smtClean="0"/>
              <a:t> 2 Milestones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629" y="1043565"/>
            <a:ext cx="266949" cy="2718122"/>
          </a:xfrm>
          <a:prstGeom prst="rect">
            <a:avLst/>
          </a:prstGeom>
          <a:solidFill>
            <a:schemeClr val="accent2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503" y="3527086"/>
            <a:ext cx="266949" cy="1899765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0439" y="679527"/>
            <a:ext cx="6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304" y="5161195"/>
            <a:ext cx="266949" cy="1471013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1703" y="3761687"/>
            <a:ext cx="8404977" cy="279432"/>
          </a:xfrm>
          <a:prstGeom prst="rect">
            <a:avLst/>
          </a:prstGeom>
          <a:solidFill>
            <a:schemeClr val="accent5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4164" y="1302433"/>
            <a:ext cx="8391252" cy="2888006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7442" y="933268"/>
            <a:ext cx="83333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											Date</a:t>
            </a:r>
          </a:p>
          <a:p>
            <a:r>
              <a:rPr lang="en-US" dirty="0" smtClean="0"/>
              <a:t>5. Craniofacial </a:t>
            </a:r>
            <a:r>
              <a:rPr lang="en-US" dirty="0"/>
              <a:t>malformation (facial and cranial vault dysmorphology)</a:t>
            </a:r>
          </a:p>
          <a:p>
            <a:r>
              <a:rPr lang="en-US" dirty="0"/>
              <a:t>	a. CHMO (Human)							</a:t>
            </a:r>
            <a:r>
              <a:rPr lang="en-US" dirty="0" smtClean="0"/>
              <a:t>July </a:t>
            </a:r>
            <a:r>
              <a:rPr lang="en-US" dirty="0"/>
              <a:t>1,  2017 – </a:t>
            </a:r>
            <a:r>
              <a:rPr lang="en-US" dirty="0" smtClean="0"/>
              <a:t>Nov  </a:t>
            </a:r>
            <a:r>
              <a:rPr lang="en-US" dirty="0"/>
              <a:t>30, 2017</a:t>
            </a:r>
          </a:p>
          <a:p>
            <a:r>
              <a:rPr lang="en-US" dirty="0"/>
              <a:t>	b. CMMO (Mouse)							</a:t>
            </a:r>
            <a:r>
              <a:rPr lang="en-US" dirty="0" smtClean="0"/>
              <a:t>Dec </a:t>
            </a:r>
            <a:r>
              <a:rPr lang="en-US" dirty="0"/>
              <a:t>1, 2017 – </a:t>
            </a:r>
            <a:r>
              <a:rPr lang="en-US" dirty="0" smtClean="0"/>
              <a:t>March 31, 2018</a:t>
            </a:r>
            <a:endParaRPr lang="en-US" dirty="0"/>
          </a:p>
          <a:p>
            <a:r>
              <a:rPr lang="en-US" dirty="0"/>
              <a:t>	c. CZMO (Zebrafish)						</a:t>
            </a:r>
            <a:r>
              <a:rPr lang="en-US" dirty="0" smtClean="0"/>
              <a:t>April 1, 2018 – Aug 31, </a:t>
            </a:r>
            <a:r>
              <a:rPr lang="en-US" dirty="0"/>
              <a:t>2018</a:t>
            </a:r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6. Malformation mappings </a:t>
            </a:r>
          </a:p>
          <a:p>
            <a:r>
              <a:rPr lang="en-US" dirty="0" smtClean="0"/>
              <a:t>	a. CHMO with CMMO 						Sept 1, 2018 – Dec 31, 2018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CHMO with CZMO						Jan 1, 2019 – April 30, 2019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12852"/>
            <a:ext cx="9143999" cy="17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01777" y="-4527"/>
            <a:ext cx="3219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Future Milestones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6629" y="1302433"/>
            <a:ext cx="266949" cy="1084013"/>
          </a:xfrm>
          <a:prstGeom prst="rect">
            <a:avLst/>
          </a:prstGeom>
          <a:solidFill>
            <a:schemeClr val="accent4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770" y="2111399"/>
            <a:ext cx="266949" cy="2079040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62" y="933101"/>
            <a:ext cx="6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7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Craniofacial Zebrafish Developmental Ontology (CZDO)</a:t>
            </a:r>
            <a:endParaRPr lang="en-US" baseline="0" dirty="0" smtClean="0"/>
          </a:p>
          <a:p>
            <a:r>
              <a:rPr lang="en-US" dirty="0" smtClean="0"/>
              <a:t>Craniofacial Human Mouse Mapping Ontology (CHMMO)</a:t>
            </a:r>
          </a:p>
          <a:p>
            <a:r>
              <a:rPr lang="en-US" baseline="0" dirty="0" smtClean="0"/>
              <a:t>Craniofacial</a:t>
            </a:r>
            <a:r>
              <a:rPr lang="en-US" dirty="0" smtClean="0"/>
              <a:t> Human Zebrafish Mapping Ontology (CHZMO)</a:t>
            </a:r>
          </a:p>
          <a:p>
            <a:r>
              <a:rPr lang="en-US" baseline="0" dirty="0" smtClean="0"/>
              <a:t>Hub metadata terms</a:t>
            </a:r>
          </a:p>
          <a:p>
            <a:r>
              <a:rPr lang="en-US" dirty="0" smtClean="0"/>
              <a:t>Ongoing Methodology</a:t>
            </a:r>
            <a:endParaRPr lang="en-US" baseline="0" dirty="0" smtClean="0"/>
          </a:p>
          <a:p>
            <a:r>
              <a:rPr lang="en-US" dirty="0" smtClean="0"/>
              <a:t>Year 4 plans and beyond</a:t>
            </a:r>
          </a:p>
          <a:p>
            <a:r>
              <a:rPr lang="en-US" u="sng" dirty="0" smtClean="0"/>
              <a:t>Potential Applications</a:t>
            </a:r>
            <a:endParaRPr lang="en-US" u="sng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139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OCDM Browser</a:t>
            </a:r>
            <a:endParaRPr lang="en-US" dirty="0"/>
          </a:p>
        </p:txBody>
      </p:sp>
      <p:pic>
        <p:nvPicPr>
          <p:cNvPr id="4" name="Picture 3" descr="F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8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5" y="1738459"/>
            <a:ext cx="7061248" cy="291837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358441" y="3195276"/>
            <a:ext cx="1219536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0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xiphoid.biostr.washington.edu</a:t>
            </a:r>
            <a:r>
              <a:rPr lang="en-US" dirty="0"/>
              <a:t>/</a:t>
            </a:r>
            <a:r>
              <a:rPr lang="en-US" dirty="0" err="1"/>
              <a:t>ocdm</a:t>
            </a:r>
            <a:r>
              <a:rPr lang="en-US" dirty="0"/>
              <a:t>/browser/</a:t>
            </a:r>
            <a:r>
              <a:rPr lang="en-US" dirty="0" err="1"/>
              <a:t>index.html?iri</a:t>
            </a:r>
            <a:r>
              <a:rPr lang="en-US" dirty="0"/>
              <a:t>=http://</a:t>
            </a:r>
            <a:r>
              <a:rPr lang="en-US" dirty="0" err="1"/>
              <a:t>purl.org</a:t>
            </a:r>
            <a:r>
              <a:rPr lang="en-US" dirty="0"/>
              <a:t>/sig/</a:t>
            </a:r>
            <a:r>
              <a:rPr lang="en-US" dirty="0" err="1"/>
              <a:t>ont</a:t>
            </a:r>
            <a:r>
              <a:rPr lang="en-US" dirty="0"/>
              <a:t>/</a:t>
            </a:r>
            <a:r>
              <a:rPr lang="en-US" dirty="0" err="1"/>
              <a:t>cmo</a:t>
            </a:r>
            <a:r>
              <a:rPr lang="en-US" dirty="0"/>
              <a:t>/cmo0001129</a:t>
            </a:r>
          </a:p>
        </p:txBody>
      </p:sp>
    </p:spTree>
    <p:extLst>
      <p:ext uri="{BB962C8B-B14F-4D97-AF65-F5344CB8AC3E}">
        <p14:creationId xmlns:p14="http://schemas.microsoft.com/office/powerpoint/2010/main" val="76355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dible(Mus)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49"/>
            <a:ext cx="9144000" cy="6346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5395" y="4770784"/>
            <a:ext cx="2394066" cy="3603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1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From OCDM Browser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" y="1290206"/>
            <a:ext cx="9144000" cy="474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24998" y="1978754"/>
            <a:ext cx="323603" cy="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4" y="1749343"/>
            <a:ext cx="8759987" cy="3169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57" y="2624721"/>
            <a:ext cx="1271011" cy="3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0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brafishDevelopmen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269638"/>
            <a:ext cx="6464300" cy="4902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9081" y="218620"/>
            <a:ext cx="532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Craniofacial Zebrafish Developmental Ontology (CZDO) </a:t>
            </a:r>
          </a:p>
          <a:p>
            <a:pPr algn="ctr"/>
            <a:r>
              <a:rPr lang="en-US" dirty="0" smtClean="0"/>
              <a:t>- subset of Craniofacial Zebrafish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4640" cy="4525963"/>
          </a:xfrm>
        </p:spPr>
        <p:txBody>
          <a:bodyPr/>
          <a:lstStyle/>
          <a:p>
            <a:r>
              <a:rPr lang="en-US" dirty="0" smtClean="0"/>
              <a:t>Onard Mejino</a:t>
            </a:r>
          </a:p>
          <a:p>
            <a:r>
              <a:rPr lang="en-US" dirty="0" smtClean="0"/>
              <a:t>Todd Detwiler</a:t>
            </a:r>
          </a:p>
          <a:p>
            <a:r>
              <a:rPr lang="en-US" dirty="0" smtClean="0"/>
              <a:t>Tim Cox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6000" y="1620520"/>
            <a:ext cx="4104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Melissa Clarkson</a:t>
            </a:r>
          </a:p>
          <a:p>
            <a:r>
              <a:rPr lang="en-US" dirty="0" smtClean="0"/>
              <a:t>Michael </a:t>
            </a:r>
            <a:r>
              <a:rPr lang="en-US" dirty="0"/>
              <a:t>Cunningham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098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423" y="232551"/>
            <a:ext cx="3649957" cy="58477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FaceBase interaction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98480" y="1243250"/>
            <a:ext cx="7596951" cy="4955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Content development</a:t>
            </a:r>
          </a:p>
          <a:p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Zebrafish (</a:t>
            </a:r>
            <a:r>
              <a:rPr lang="en-US" sz="2400" b="1" dirty="0" smtClean="0"/>
              <a:t>CZO</a:t>
            </a:r>
            <a:r>
              <a:rPr lang="en-US" sz="2400" dirty="0" smtClean="0"/>
              <a:t>) developmental structures and stages</a:t>
            </a:r>
          </a:p>
          <a:p>
            <a:pPr lvl="3"/>
            <a:r>
              <a:rPr lang="en-US" sz="2400" dirty="0" smtClean="0"/>
              <a:t>Mathew Harris</a:t>
            </a:r>
          </a:p>
          <a:p>
            <a:pPr lvl="3"/>
            <a:r>
              <a:rPr lang="en-US" sz="2400" i="1" dirty="0" smtClean="0"/>
              <a:t>Melissa </a:t>
            </a:r>
            <a:r>
              <a:rPr lang="en-US" sz="2400" i="1" dirty="0" err="1" smtClean="0"/>
              <a:t>Haendel</a:t>
            </a:r>
            <a:r>
              <a:rPr lang="en-US" sz="2400" i="1" dirty="0" smtClean="0"/>
              <a:t> </a:t>
            </a:r>
            <a:r>
              <a:rPr lang="en-US" sz="2400" dirty="0" smtClean="0"/>
              <a:t>(Monarch Initiative)</a:t>
            </a:r>
          </a:p>
          <a:p>
            <a:pPr lvl="3"/>
            <a:r>
              <a:rPr lang="en-US" sz="2400" i="1" dirty="0" smtClean="0"/>
              <a:t>Yvonne Bradford </a:t>
            </a:r>
            <a:r>
              <a:rPr lang="en-US" sz="2400" dirty="0" smtClean="0"/>
              <a:t>(ZFIN curator)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Human-mouse mapping (</a:t>
            </a:r>
            <a:r>
              <a:rPr lang="en-US" sz="2400" b="1" dirty="0" smtClean="0"/>
              <a:t>CHMMO</a:t>
            </a:r>
            <a:r>
              <a:rPr lang="en-US" sz="2400" dirty="0" smtClean="0"/>
              <a:t>)</a:t>
            </a:r>
          </a:p>
          <a:p>
            <a:pPr lvl="3"/>
            <a:r>
              <a:rPr lang="en-US" sz="2400" i="1" dirty="0" smtClean="0"/>
              <a:t>Greg Holmes</a:t>
            </a:r>
          </a:p>
          <a:p>
            <a:pPr lvl="3"/>
            <a:r>
              <a:rPr lang="en-US" sz="2400" i="1" dirty="0" smtClean="0"/>
              <a:t>Pedro Sanchez </a:t>
            </a:r>
            <a:r>
              <a:rPr lang="en-US" sz="2400" dirty="0" smtClean="0"/>
              <a:t>(Y. Chai group)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Human-zebrafish mapping (</a:t>
            </a:r>
            <a:r>
              <a:rPr lang="en-US" sz="2400" b="1" dirty="0" smtClean="0"/>
              <a:t>CHZMO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/>
              <a:t>	</a:t>
            </a:r>
            <a:r>
              <a:rPr lang="en-US" sz="2400" i="1" dirty="0" smtClean="0"/>
              <a:t>Matthew Harris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8134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OCDM</a:t>
            </a:r>
          </a:p>
          <a:p>
            <a:pPr lvl="1"/>
            <a:r>
              <a:rPr lang="en-US" dirty="0" smtClean="0">
                <a:hlinkClick r:id="rId2"/>
              </a:rPr>
              <a:t>http://www.ncbi.nlm.nih.gov/pmc/articles/PMC4041627/</a:t>
            </a:r>
            <a:endParaRPr lang="en-US" dirty="0" smtClean="0"/>
          </a:p>
          <a:p>
            <a:r>
              <a:rPr lang="en-US" dirty="0" smtClean="0"/>
              <a:t>OCDM Browser</a:t>
            </a:r>
          </a:p>
          <a:p>
            <a:pPr lvl="1"/>
            <a:r>
              <a:rPr lang="en-US" dirty="0">
                <a:hlinkClick r:id="rId3"/>
              </a:rPr>
              <a:t>http://xiphoid.biostr.washington.edu</a:t>
            </a:r>
            <a:r>
              <a:rPr lang="en-US" dirty="0" smtClean="0">
                <a:hlinkClick r:id="rId3"/>
              </a:rPr>
              <a:t>/ocdm/browser/index.html</a:t>
            </a:r>
            <a:endParaRPr lang="en-US" dirty="0" smtClean="0"/>
          </a:p>
          <a:p>
            <a:r>
              <a:rPr lang="en-US" dirty="0" smtClean="0"/>
              <a:t>Obtaining the OCDM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www.facebase.org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ocdm</a:t>
            </a:r>
            <a:r>
              <a:rPr lang="en-US" dirty="0">
                <a:hlinkClick r:id="rId4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790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081" y="218620"/>
            <a:ext cx="532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Craniofacial Zebrafish Developmental Ontology (</a:t>
            </a:r>
            <a:r>
              <a:rPr lang="en-US" b="1" dirty="0" smtClean="0"/>
              <a:t>CZDO</a:t>
            </a:r>
            <a:r>
              <a:rPr lang="en-US" dirty="0" smtClean="0"/>
              <a:t>) </a:t>
            </a:r>
          </a:p>
        </p:txBody>
      </p:sp>
      <p:pic>
        <p:nvPicPr>
          <p:cNvPr id="3" name="Picture 2" descr="ZebrafishDevelopme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321"/>
            <a:ext cx="9144000" cy="524697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6765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081" y="218620"/>
            <a:ext cx="532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Craniofacial Zebrafish Developmental Ontology (</a:t>
            </a:r>
            <a:r>
              <a:rPr lang="en-US" b="1" dirty="0" smtClean="0"/>
              <a:t>CZDO</a:t>
            </a:r>
            <a:r>
              <a:rPr lang="en-US" dirty="0" smtClean="0"/>
              <a:t>) </a:t>
            </a:r>
          </a:p>
        </p:txBody>
      </p:sp>
      <p:pic>
        <p:nvPicPr>
          <p:cNvPr id="3" name="Picture 2" descr="ZebrafishDevelopme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1" y="1143321"/>
            <a:ext cx="9144000" cy="5246975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22454" y="4290275"/>
            <a:ext cx="2745882" cy="257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081" y="218620"/>
            <a:ext cx="532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Craniofacial Zebrafish Developmental Ontology (</a:t>
            </a:r>
            <a:r>
              <a:rPr lang="en-US" b="1" dirty="0" smtClean="0"/>
              <a:t>CZDO</a:t>
            </a:r>
            <a:r>
              <a:rPr lang="en-US" dirty="0" smtClean="0"/>
              <a:t>) </a:t>
            </a:r>
          </a:p>
        </p:txBody>
      </p:sp>
      <p:pic>
        <p:nvPicPr>
          <p:cNvPr id="3" name="Picture 2" descr="ZebrafishDevelopmen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569"/>
            <a:ext cx="9144000" cy="5551714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795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1027</Words>
  <Application>Microsoft Macintosh PowerPoint</Application>
  <PresentationFormat>On-screen Show (4:3)</PresentationFormat>
  <Paragraphs>369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The Ontology of Craniofacial Development and Malformation </vt:lpstr>
      <vt:lpstr>Goals</vt:lpstr>
      <vt:lpstr>PowerPoint Presentation</vt:lpstr>
      <vt:lpstr>PowerPoint Presentation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</vt:lpstr>
      <vt:lpstr>PowerPoint Presentation</vt:lpstr>
      <vt:lpstr>Bi-directional 1:1 Mapping </vt:lpstr>
      <vt:lpstr>1:Null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1:Null Mapping</vt:lpstr>
      <vt:lpstr>PowerPoint Presentation</vt:lpstr>
      <vt:lpstr>PowerPoint Presentation</vt:lpstr>
      <vt:lpstr>1:Many Mapping</vt:lpstr>
      <vt:lpstr>1:1 Mapping</vt:lpstr>
      <vt:lpstr>PowerPoint Presentation</vt:lpstr>
      <vt:lpstr>PowerPoint Presentation</vt:lpstr>
      <vt:lpstr>PowerPoint Presentation</vt:lpstr>
      <vt:lpstr>PowerPoint Presentation</vt:lpstr>
      <vt:lpstr>Topics</vt:lpstr>
      <vt:lpstr>PowerPoint Presentation</vt:lpstr>
      <vt:lpstr>PowerPoint Presentation</vt:lpstr>
      <vt:lpstr>Topics</vt:lpstr>
      <vt:lpstr>OCDM to Queryable Resource</vt:lpstr>
      <vt:lpstr>OCDM Browser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</vt:lpstr>
      <vt:lpstr>PowerPoint Presentation</vt:lpstr>
      <vt:lpstr>PowerPoint Presentation</vt:lpstr>
      <vt:lpstr>Topics</vt:lpstr>
      <vt:lpstr>Link to OCDM Browser</vt:lpstr>
      <vt:lpstr>PowerPoint Presentation</vt:lpstr>
      <vt:lpstr>PowerPoint Presentation</vt:lpstr>
      <vt:lpstr>PowerPoint Presentation</vt:lpstr>
      <vt:lpstr>Annotate From OCDM Browser</vt:lpstr>
      <vt:lpstr>PowerPoint Presentation</vt:lpstr>
      <vt:lpstr>Personnel</vt:lpstr>
      <vt:lpstr>PowerPoint Presentation</vt:lpstr>
      <vt:lpstr>Links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Ontology of Craniofacial Development and Malformation </dc:title>
  <dc:creator>Jim Brinkley</dc:creator>
  <cp:lastModifiedBy>Jim Brinkley</cp:lastModifiedBy>
  <cp:revision>255</cp:revision>
  <dcterms:created xsi:type="dcterms:W3CDTF">2014-07-24T01:04:36Z</dcterms:created>
  <dcterms:modified xsi:type="dcterms:W3CDTF">2017-04-30T23:22:34Z</dcterms:modified>
</cp:coreProperties>
</file>