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58" r:id="rId4"/>
    <p:sldId id="259" r:id="rId5"/>
    <p:sldId id="300" r:id="rId6"/>
    <p:sldId id="293" r:id="rId7"/>
    <p:sldId id="294" r:id="rId8"/>
    <p:sldId id="295" r:id="rId9"/>
    <p:sldId id="296" r:id="rId10"/>
    <p:sldId id="262" r:id="rId11"/>
    <p:sldId id="271" r:id="rId12"/>
    <p:sldId id="269" r:id="rId13"/>
    <p:sldId id="270" r:id="rId14"/>
    <p:sldId id="273" r:id="rId15"/>
    <p:sldId id="303" r:id="rId16"/>
    <p:sldId id="304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400080"/>
    <a:srgbClr val="CC66FF"/>
    <a:srgbClr val="6652FF"/>
    <a:srgbClr val="586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5" autoAdjust="0"/>
  </p:normalViewPr>
  <p:slideViewPr>
    <p:cSldViewPr snapToGrid="0" snapToObjects="1">
      <p:cViewPr>
        <p:scale>
          <a:sx n="116" d="100"/>
          <a:sy n="116" d="100"/>
        </p:scale>
        <p:origin x="-1392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WorkFiles:Projects:Facebase2%20R01:isoforms:StringTie:novelgeneTypes4pie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13104572722973"/>
          <c:y val="0.0683657921392969"/>
          <c:w val="0.658238751804234"/>
          <c:h val="0.82325422127082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0131550425822"/>
                  <c:y val="0.228122467908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part unique (1203)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77463777183524"/>
                  <c:y val="-0.0079678216203934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pseudogene</a:t>
                    </a:r>
                    <a:endParaRPr lang="en-US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(315)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979801131481431"/>
                  <c:y val="-0.1392138208505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EST</a:t>
                    </a:r>
                  </a:p>
                  <a:p>
                    <a:r>
                      <a:rPr lang="en-US" dirty="0" smtClean="0"/>
                      <a:t>cluster </a:t>
                    </a:r>
                    <a:r>
                      <a:rPr lang="en-US" dirty="0"/>
                      <a:t>(854)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novelgeneTypes4piechart.txt!$A$4:$A$8</c:f>
              <c:strCache>
                <c:ptCount val="5"/>
                <c:pt idx="0">
                  <c:v>partial repeat (1203)</c:v>
                </c:pt>
                <c:pt idx="1">
                  <c:v>pseudogene (315)</c:v>
                </c:pt>
                <c:pt idx="2">
                  <c:v>repeat (915)</c:v>
                </c:pt>
                <c:pt idx="3">
                  <c:v>EST cluster (854)</c:v>
                </c:pt>
                <c:pt idx="4">
                  <c:v>unique (1676)</c:v>
                </c:pt>
              </c:strCache>
            </c:strRef>
          </c:cat>
          <c:val>
            <c:numRef>
              <c:f>novelgeneTypes4piechart.txt!$B$4:$B$8</c:f>
              <c:numCache>
                <c:formatCode>General</c:formatCode>
                <c:ptCount val="5"/>
                <c:pt idx="0">
                  <c:v>1203.0</c:v>
                </c:pt>
                <c:pt idx="1">
                  <c:v>315.0</c:v>
                </c:pt>
                <c:pt idx="2">
                  <c:v>906.0</c:v>
                </c:pt>
                <c:pt idx="3">
                  <c:v>854.0</c:v>
                </c:pt>
                <c:pt idx="4">
                  <c:v>1676.0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507B-DDBC-064F-8946-090904E8FFEF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C3EFD-D5D9-B34D-A53E-3BEF4772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the genes and gene regulatory networks that enable the various tissues and prominences to give rise to different derivatives?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isoform features distinguish the various tissues and prominences over time?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How might they affect facial development e.g. mRNA localization, translation dynamics, encoded proteins,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Translation dynamics decode the latent </a:t>
            </a:r>
            <a:r>
              <a:rPr lang="en-US" dirty="0" err="1" smtClean="0"/>
              <a:t>infromation</a:t>
            </a:r>
            <a:r>
              <a:rPr lang="en-US" baseline="0" dirty="0" smtClean="0"/>
              <a:t> that dictates protein abundance. (including RNA BPs, small RNAs, UTR features, as well as ribosomal diversity, </a:t>
            </a:r>
            <a:r>
              <a:rPr lang="en-US" baseline="0" dirty="0" err="1" smtClean="0"/>
              <a:t>tRNAs</a:t>
            </a:r>
            <a:r>
              <a:rPr lang="en-US" baseline="0" dirty="0" smtClean="0"/>
              <a:t>, RNA modifications</a:t>
            </a:r>
            <a:r>
              <a:rPr lang="mr-IN" baseline="0" dirty="0" smtClean="0"/>
              <a:t>…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GRNs (Transcription) integrates our data with tons of public domain data including chromatin</a:t>
            </a:r>
            <a:r>
              <a:rPr lang="en-US" baseline="0" dirty="0" smtClean="0"/>
              <a:t> structure data from many groups, including Joanna’s and Axel’s, TF </a:t>
            </a:r>
            <a:r>
              <a:rPr lang="en-US" baseline="0" dirty="0" err="1" smtClean="0"/>
              <a:t>DChIP</a:t>
            </a:r>
            <a:r>
              <a:rPr lang="en-US" baseline="0" dirty="0" smtClean="0"/>
              <a:t> and motif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mRNA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BE640-B3B7-8B4F-A034-4A85E4FBD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classes of novel genes: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EST cluster/</a:t>
            </a:r>
            <a:r>
              <a:rPr lang="en-US" baseline="0" dirty="0" err="1" smtClean="0"/>
              <a:t>pseudogenes</a:t>
            </a:r>
            <a:r>
              <a:rPr lang="en-US" baseline="0" dirty="0" smtClean="0"/>
              <a:t> which tend to be longer, higher expression, are stranded and have more exons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other stuff which tend to be shorter, lower expression, </a:t>
            </a:r>
            <a:r>
              <a:rPr lang="en-US" baseline="0" dirty="0" err="1" smtClean="0"/>
              <a:t>unspliced</a:t>
            </a:r>
            <a:r>
              <a:rPr lang="en-US" baseline="0" dirty="0" smtClean="0"/>
              <a:t>, ambiguous strand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promoter-proximal short, single exon, low-expressed, oriented OPPOSITE to adjacent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151DB-9FF5-A74E-B3CA-904E78C9D5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6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MSTRG.25452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chr7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88493892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88494226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0.422552303</a:t>
            </a:r>
            <a:r>
              <a:rPr lang="cs-CZ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-2321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ENSMUSG00000030559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Rab38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protein_coding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88430273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88491572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11.56540865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334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151DB-9FF5-A74E-B3CA-904E78C9D5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MSTRG.25452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chr7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88493892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88494226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0.422552303</a:t>
            </a:r>
            <a:r>
              <a:rPr lang="cs-CZ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-2321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ENSMUSG00000030559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Rab38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protein_coding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88430273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88491572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11.56540865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334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151DB-9FF5-A74E-B3CA-904E78C9D5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Helen!!!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everythng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triplicates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55C74-653D-8D4D-AF7E-41D59ACB22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Replicates are tight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variance is due to tissue type: ECTO, MESEN, NASAL_EPI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most variance is development time…with a tissue x time difference…that is MESEN is more differentiated, or less diverse…your choice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Lastly, there is variance explainable by substructure (FNP, MXP, MNP), but you have to analyze them separately to see it.  You could show the individual PCAs to illustrate.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BE640-B3B7-8B4F-A034-4A85E4FBD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9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&lt;= 0.05 for DABG in at least 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samples</a:t>
            </a:r>
          </a:p>
          <a:p>
            <a:pPr marL="171450" indent="-171450">
              <a:buFontTx/>
              <a:buChar char="•"/>
            </a:pPr>
            <a:r>
              <a:rPr lang="en-US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&lt;= 0.05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3EFD-D5D9-B34D-A53E-3BEF4772BA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the larger RNAs (mostly mRNAs) segregate primarily by tissue layer, the small RNAs seem to march to different </a:t>
            </a:r>
            <a:r>
              <a:rPr lang="en-US" baseline="0" dirty="0" err="1" smtClean="0"/>
              <a:t>drummers:</a:t>
            </a:r>
            <a:r>
              <a:rPr lang="en-US" dirty="0" err="1" smtClean="0"/>
              <a:t>also</a:t>
            </a:r>
            <a:r>
              <a:rPr lang="en-US" dirty="0" smtClean="0"/>
              <a:t> a subset of </a:t>
            </a:r>
            <a:r>
              <a:rPr lang="en-US" dirty="0" err="1" smtClean="0"/>
              <a:t>splicosomal</a:t>
            </a:r>
            <a:r>
              <a:rPr lang="en-US" dirty="0" smtClean="0"/>
              <a:t> U6 with preference for later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and U1 with preference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3EFD-D5D9-B34D-A53E-3BEF4772B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5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 subset of </a:t>
            </a:r>
            <a:r>
              <a:rPr lang="en-US" dirty="0" err="1" smtClean="0"/>
              <a:t>splicosomal</a:t>
            </a:r>
            <a:r>
              <a:rPr lang="en-US" dirty="0" smtClean="0"/>
              <a:t> U6 with preference for later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and U1 with preference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3EFD-D5D9-B34D-A53E-3BEF4772BA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5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 subset of </a:t>
            </a:r>
            <a:r>
              <a:rPr lang="en-US" dirty="0" err="1" smtClean="0"/>
              <a:t>splicosomal</a:t>
            </a:r>
            <a:r>
              <a:rPr lang="en-US" dirty="0" smtClean="0"/>
              <a:t> U6 with preference for later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and U1 with preference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3EFD-D5D9-B34D-A53E-3BEF4772BA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5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major</a:t>
            </a:r>
            <a:r>
              <a:rPr lang="en-US" baseline="0" dirty="0" smtClean="0"/>
              <a:t> motivator for Aim 1 was to have gene expression info to build </a:t>
            </a:r>
            <a:r>
              <a:rPr lang="en-US" baseline="0" dirty="0" err="1" smtClean="0"/>
              <a:t>transription</a:t>
            </a:r>
            <a:r>
              <a:rPr lang="en-US" baseline="0" dirty="0" smtClean="0"/>
              <a:t> regulatory networks.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that also requires info about </a:t>
            </a:r>
            <a:r>
              <a:rPr lang="en-US" baseline="0" dirty="0" err="1" smtClean="0"/>
              <a:t>promotor</a:t>
            </a:r>
            <a:r>
              <a:rPr lang="en-US" baseline="0" dirty="0" smtClean="0"/>
              <a:t> usage (TSS usage)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major motivator for the small RNA profiling was to have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/mRNA regulatory networks- which requires info about 3’ UTR usage.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big a deal is this? Ballpark ~half of mammalian genes have annotated alternative promoters. Ballpark ~ half of alternative transcription starts are </a:t>
            </a:r>
            <a:r>
              <a:rPr lang="en-US" baseline="0" dirty="0" err="1" smtClean="0"/>
              <a:t>unannotated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Ballpark- similar diversity and lack of annotation at 3’ ends.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also matters because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less than half of protein abundance is predicted by abundance of its encoding mRNA, and most of that disconnect is due to </a:t>
            </a:r>
            <a:r>
              <a:rPr lang="en-US" baseline="0" dirty="0" err="1" smtClean="0"/>
              <a:t>differneces</a:t>
            </a:r>
            <a:r>
              <a:rPr lang="en-US" baseline="0" dirty="0" smtClean="0"/>
              <a:t> in translation rates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UTRs have HUGE impact on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 regulatory </a:t>
            </a:r>
            <a:r>
              <a:rPr lang="en-US" baseline="0" dirty="0" err="1" smtClean="0"/>
              <a:t>repretoirs</a:t>
            </a:r>
            <a:r>
              <a:rPr lang="en-US" baseline="0" dirty="0" smtClean="0"/>
              <a:t>, translation rates, etc.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is definitely potential for predicting </a:t>
            </a:r>
            <a:r>
              <a:rPr lang="en-US" baseline="0" dirty="0" err="1" smtClean="0"/>
              <a:t>protien</a:t>
            </a:r>
            <a:r>
              <a:rPr lang="en-US" baseline="0" dirty="0" smtClean="0"/>
              <a:t> abundances based on the LEVEL of the </a:t>
            </a:r>
            <a:r>
              <a:rPr lang="en-US" baseline="0" dirty="0" err="1" smtClean="0"/>
              <a:t>transript</a:t>
            </a:r>
            <a:r>
              <a:rPr lang="en-US" baseline="0" dirty="0" smtClean="0"/>
              <a:t> AND the flavor of its UTRs.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BE640-B3B7-8B4F-A034-4A85E4FBD9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that data actually look like </a:t>
            </a:r>
            <a:r>
              <a:rPr lang="mr-IN" dirty="0" smtClean="0"/>
              <a:t>–</a:t>
            </a:r>
            <a:r>
              <a:rPr lang="en-US" dirty="0" smtClean="0"/>
              <a:t> how to derive estimates</a:t>
            </a:r>
            <a:r>
              <a:rPr lang="en-US" baseline="0" dirty="0" smtClean="0"/>
              <a:t> of where the </a:t>
            </a:r>
            <a:r>
              <a:rPr lang="en-US" baseline="0" dirty="0" err="1" smtClean="0"/>
              <a:t>transcpts</a:t>
            </a:r>
            <a:r>
              <a:rPr lang="en-US" baseline="0" dirty="0" smtClean="0"/>
              <a:t> start and end, their UTRs, their alternative splicing?</a:t>
            </a:r>
          </a:p>
          <a:p>
            <a:r>
              <a:rPr lang="en-US" baseline="0" dirty="0" smtClean="0"/>
              <a:t>How to actually measure/calculate the </a:t>
            </a:r>
            <a:r>
              <a:rPr lang="en-US" baseline="0" dirty="0" err="1" smtClean="0"/>
              <a:t>prevelance</a:t>
            </a:r>
            <a:r>
              <a:rPr lang="en-US" baseline="0" dirty="0" smtClean="0"/>
              <a:t> of specific isoform features?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C3EFD-D5D9-B34D-A53E-3BEF4772B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0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7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3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3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6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5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04B6-A540-7A44-93E8-86A66F7E795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9FEEE-A394-084E-8496-550FB738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6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1434"/>
            <a:ext cx="7772400" cy="1470025"/>
          </a:xfrm>
        </p:spPr>
        <p:txBody>
          <a:bodyPr/>
          <a:lstStyle/>
          <a:p>
            <a:r>
              <a:rPr lang="en-US" dirty="0" smtClean="0"/>
              <a:t>RNA dynamics in the developing mouse 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545" y="3307818"/>
            <a:ext cx="7557655" cy="3213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University of Colorado Anschutz Medical Campus</a:t>
            </a:r>
          </a:p>
          <a:p>
            <a:endParaRPr lang="en-US" sz="2400" dirty="0" smtClean="0"/>
          </a:p>
          <a:p>
            <a:r>
              <a:rPr lang="en-US" sz="2400" dirty="0" smtClean="0"/>
              <a:t>Joan Hooper</a:t>
            </a:r>
            <a:r>
              <a:rPr lang="en-US" sz="2400" dirty="0"/>
              <a:t>, Hong Li,  </a:t>
            </a:r>
            <a:r>
              <a:rPr lang="en-US" sz="2400" dirty="0" smtClean="0"/>
              <a:t>Kenneth Jones, </a:t>
            </a:r>
            <a:r>
              <a:rPr lang="en-US" sz="2400" dirty="0" smtClean="0"/>
              <a:t>Trevor </a:t>
            </a:r>
            <a:r>
              <a:rPr lang="en-US" sz="2400" dirty="0" smtClean="0"/>
              <a:t>Williams</a:t>
            </a:r>
          </a:p>
          <a:p>
            <a:endParaRPr lang="en-US" sz="2400" dirty="0"/>
          </a:p>
          <a:p>
            <a:r>
              <a:rPr lang="en-US" sz="2400" dirty="0" err="1" smtClean="0"/>
              <a:t>FaceBase</a:t>
            </a:r>
            <a:r>
              <a:rPr lang="en-US" sz="2400" dirty="0" smtClean="0"/>
              <a:t> Annual Meeting</a:t>
            </a:r>
          </a:p>
          <a:p>
            <a:r>
              <a:rPr lang="en-US" sz="2400" dirty="0" smtClean="0"/>
              <a:t>Boston, MA</a:t>
            </a:r>
          </a:p>
          <a:p>
            <a:r>
              <a:rPr lang="en-US" sz="2400" dirty="0" smtClean="0"/>
              <a:t>5/1/2017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78" y="194553"/>
            <a:ext cx="3167066" cy="8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-936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Aim 2: Differential splicing &amp; UTRs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787164" y="1545328"/>
            <a:ext cx="125078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Differential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3’ end</a:t>
            </a:r>
          </a:p>
          <a:p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sage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Lrrfip1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26465" y="3860800"/>
            <a:ext cx="6594205" cy="2781300"/>
            <a:chOff x="2326465" y="3860800"/>
            <a:chExt cx="6594205" cy="2781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6465" y="3860800"/>
              <a:ext cx="1990672" cy="2441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1249" y="3864172"/>
              <a:ext cx="1873951" cy="241261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82718" y="4508500"/>
              <a:ext cx="1237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Differential 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splicing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7165" y="6272768"/>
              <a:ext cx="6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FF"/>
                  </a:solidFill>
                </a:rPr>
                <a:t>Lef1</a:t>
              </a:r>
              <a:endParaRPr lang="en-US" i="1" dirty="0">
                <a:solidFill>
                  <a:srgbClr val="3366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07918" y="6272768"/>
              <a:ext cx="732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FF"/>
                  </a:solidFill>
                </a:rPr>
                <a:t>Fgfr2</a:t>
              </a:r>
              <a:endParaRPr lang="en-US" i="1" dirty="0">
                <a:solidFill>
                  <a:srgbClr val="3366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7950" y="4693166"/>
              <a:ext cx="1043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 smtClean="0"/>
                <a:t>…............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8580" y="4285734"/>
              <a:ext cx="59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Ecto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15880" y="5435600"/>
              <a:ext cx="5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Mes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779" y="1521615"/>
            <a:ext cx="4810226" cy="1861243"/>
            <a:chOff x="-779" y="1521615"/>
            <a:chExt cx="4810226" cy="18612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8381" y="1521615"/>
              <a:ext cx="2806589" cy="18612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24419" y="1889602"/>
              <a:ext cx="9850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Ecto</a:t>
              </a:r>
              <a:endParaRPr lang="en-US" dirty="0" smtClean="0"/>
            </a:p>
            <a:p>
              <a:pPr algn="ctr"/>
              <a:r>
                <a:rPr lang="is-IS" dirty="0" smtClean="0"/>
                <a:t>…...........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err="1" smtClean="0"/>
                <a:t>Mes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79" y="1544705"/>
              <a:ext cx="1250788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Differential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promoter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u</a:t>
              </a:r>
              <a:r>
                <a:rPr lang="en-US" dirty="0" smtClean="0">
                  <a:solidFill>
                    <a:srgbClr val="FF0000"/>
                  </a:solidFill>
                </a:rPr>
                <a:t>sage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i="1" dirty="0" smtClean="0">
                  <a:solidFill>
                    <a:srgbClr val="FF0000"/>
                  </a:solidFill>
                </a:rPr>
                <a:t>S100a16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893" y="1530847"/>
            <a:ext cx="3071417" cy="1771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446" y="3303316"/>
            <a:ext cx="2950765" cy="1590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79180" y="6484748"/>
            <a:ext cx="103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6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539" y="946727"/>
            <a:ext cx="73336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problems:</a:t>
            </a:r>
          </a:p>
          <a:p>
            <a:endParaRPr lang="en-US" sz="1600" dirty="0" smtClean="0"/>
          </a:p>
          <a:p>
            <a:r>
              <a:rPr lang="en-US" sz="1600" dirty="0" smtClean="0"/>
              <a:t>CANT accurately reconstruct isoforms&amp; their abundances from standard </a:t>
            </a:r>
            <a:r>
              <a:rPr lang="en-US" sz="1600" dirty="0" err="1" smtClean="0"/>
              <a:t>RNASeq</a:t>
            </a:r>
            <a:r>
              <a:rPr lang="en-US" sz="1600" dirty="0" smtClean="0"/>
              <a:t> data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Measuring alternative splicing or ends works much better with accurate gene models;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but MANY alternative splices and ends are not in the current gene models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standard </a:t>
            </a:r>
            <a:r>
              <a:rPr lang="en-US" sz="1600" dirty="0" err="1" smtClean="0"/>
              <a:t>RNASeq</a:t>
            </a:r>
            <a:r>
              <a:rPr lang="en-US" sz="1600" dirty="0" smtClean="0"/>
              <a:t> does NOT find transcript ends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87010" y="1223054"/>
            <a:ext cx="71163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the solutions: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IGNORE isoforms. Focus on exon and splice junction usage (which we can measure)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use tools that find NOVEL genes, exons and splices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use databases of TSSs and </a:t>
            </a:r>
            <a:r>
              <a:rPr lang="en-US" sz="1600" dirty="0" err="1" smtClean="0">
                <a:solidFill>
                  <a:srgbClr val="0000FF"/>
                </a:solidFill>
              </a:rPr>
              <a:t>pA</a:t>
            </a:r>
            <a:r>
              <a:rPr lang="en-US" sz="1600" dirty="0" smtClean="0">
                <a:solidFill>
                  <a:srgbClr val="0000FF"/>
                </a:solidFill>
              </a:rPr>
              <a:t> sites to estimate ends for novel genes and exons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incorporate </a:t>
            </a:r>
            <a:r>
              <a:rPr lang="en-US" sz="1600" dirty="0" smtClean="0">
                <a:solidFill>
                  <a:srgbClr val="0000FF"/>
                </a:solidFill>
              </a:rPr>
              <a:t>novel genes, exons, splices and ends into an </a:t>
            </a:r>
            <a:r>
              <a:rPr lang="en-US" sz="1600" u="sng" dirty="0" smtClean="0">
                <a:solidFill>
                  <a:srgbClr val="0000FF"/>
                </a:solidFill>
              </a:rPr>
              <a:t>accurate face-gene model 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-936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pipeline from </a:t>
            </a:r>
            <a:r>
              <a:rPr lang="en-US" sz="3600" dirty="0" err="1" smtClean="0"/>
              <a:t>RNASeq</a:t>
            </a:r>
            <a:r>
              <a:rPr lang="en-US" sz="3600" dirty="0" smtClean="0"/>
              <a:t> to splicing &amp; UTRs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776092" y="6484748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Joan Hooper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785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539" y="851957"/>
            <a:ext cx="73336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problems:</a:t>
            </a:r>
          </a:p>
          <a:p>
            <a:endParaRPr lang="en-US" sz="1600" dirty="0" smtClean="0"/>
          </a:p>
          <a:p>
            <a:r>
              <a:rPr lang="en-US" sz="1600" dirty="0" smtClean="0"/>
              <a:t>CANT accurately reconstruct isoforms&amp; their abundances from standard </a:t>
            </a:r>
            <a:r>
              <a:rPr lang="en-US" sz="1600" dirty="0" err="1" smtClean="0"/>
              <a:t>RNASeq</a:t>
            </a:r>
            <a:r>
              <a:rPr lang="en-US" sz="1600" dirty="0" smtClean="0"/>
              <a:t> data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Measuring alternative splicing or ends works much better with accurate gene models;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but MANY alternative splices and ends are not in the current gene models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standard </a:t>
            </a:r>
            <a:r>
              <a:rPr lang="en-US" sz="1600" dirty="0" err="1" smtClean="0"/>
              <a:t>RNASeq</a:t>
            </a:r>
            <a:r>
              <a:rPr lang="en-US" sz="1600" dirty="0" smtClean="0"/>
              <a:t> does NOT find transcript ends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87010" y="1128284"/>
            <a:ext cx="71163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the solutions: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IGNORE isoforms. Focus on exon and splice junction usage (which we can measure)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use tools that find NOVEL genes, exons and splices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use databases of TSSs and </a:t>
            </a:r>
            <a:r>
              <a:rPr lang="en-US" sz="1600" dirty="0" err="1" smtClean="0">
                <a:solidFill>
                  <a:srgbClr val="0000FF"/>
                </a:solidFill>
              </a:rPr>
              <a:t>pA</a:t>
            </a:r>
            <a:r>
              <a:rPr lang="en-US" sz="1600" dirty="0" smtClean="0">
                <a:solidFill>
                  <a:srgbClr val="0000FF"/>
                </a:solidFill>
              </a:rPr>
              <a:t> sites to estimate ends for novel genes and </a:t>
            </a:r>
            <a:r>
              <a:rPr lang="en-US" sz="1600" dirty="0" smtClean="0">
                <a:solidFill>
                  <a:srgbClr val="0000FF"/>
                </a:solidFill>
              </a:rPr>
              <a:t>exons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incorporate novel genes, exons, splices and ends into an </a:t>
            </a:r>
            <a:r>
              <a:rPr lang="en-US" sz="1600" u="sng" dirty="0" smtClean="0">
                <a:solidFill>
                  <a:srgbClr val="0000FF"/>
                </a:solidFill>
              </a:rPr>
              <a:t>accurate face-gene model 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-936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pipeline from </a:t>
            </a:r>
            <a:r>
              <a:rPr lang="en-US" sz="3600" dirty="0" err="1" smtClean="0"/>
              <a:t>RNASeq</a:t>
            </a:r>
            <a:r>
              <a:rPr lang="en-US" sz="3600" dirty="0" smtClean="0"/>
              <a:t> to splicing &amp; UTRs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1638" y="5555781"/>
            <a:ext cx="934759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face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RNASeq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6775" y="4199375"/>
            <a:ext cx="1152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FANTOM5</a:t>
            </a:r>
          </a:p>
          <a:p>
            <a:pPr algn="ctr"/>
            <a:r>
              <a:rPr lang="en-US" dirty="0" smtClean="0"/>
              <a:t>TSSs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40120" y="4199375"/>
            <a:ext cx="9174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Gruber</a:t>
            </a:r>
          </a:p>
          <a:p>
            <a:pPr algn="ctr"/>
            <a:r>
              <a:rPr lang="en-US" dirty="0" err="1" smtClean="0"/>
              <a:t>pA</a:t>
            </a:r>
            <a:r>
              <a:rPr lang="en-US" dirty="0" smtClean="0"/>
              <a:t> sites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77900" y="4199375"/>
            <a:ext cx="8359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spliced</a:t>
            </a:r>
          </a:p>
          <a:p>
            <a:pPr algn="ctr"/>
            <a:r>
              <a:rPr lang="en-US" dirty="0" smtClean="0"/>
              <a:t>ESTs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4401" y="4199375"/>
            <a:ext cx="13819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ENSEMBL</a:t>
            </a:r>
          </a:p>
          <a:p>
            <a:pPr algn="ctr"/>
            <a:r>
              <a:rPr lang="en-US" dirty="0" smtClean="0"/>
              <a:t>gene models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07269" y="5462384"/>
            <a:ext cx="138199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Improved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gene models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51417" y="5047758"/>
            <a:ext cx="355621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51417" y="4845706"/>
            <a:ext cx="0" cy="19135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50120" y="4845706"/>
            <a:ext cx="0" cy="19135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447302" y="4845706"/>
            <a:ext cx="0" cy="19135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95223" y="4845706"/>
            <a:ext cx="0" cy="19135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98264" y="5047759"/>
            <a:ext cx="0" cy="316089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546396" y="5796587"/>
            <a:ext cx="337351" cy="0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546396" y="5190255"/>
            <a:ext cx="4299237" cy="1569661"/>
            <a:chOff x="1546396" y="5190255"/>
            <a:chExt cx="4299237" cy="1569661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546396" y="6274706"/>
              <a:ext cx="2479864" cy="0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23" idx="3"/>
            </p:cNvCxnSpPr>
            <p:nvPr/>
          </p:nvCxnSpPr>
          <p:spPr>
            <a:xfrm flipH="1" flipV="1">
              <a:off x="3489265" y="5785550"/>
              <a:ext cx="995591" cy="11038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026260" y="5803060"/>
              <a:ext cx="0" cy="471646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749810" y="5836586"/>
              <a:ext cx="1095823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diff exon</a:t>
              </a:r>
            </a:p>
            <a:p>
              <a:pPr algn="ctr"/>
              <a:r>
                <a:rPr lang="en-US" dirty="0" smtClean="0"/>
                <a:t>usage</a:t>
              </a:r>
              <a:endParaRPr lang="en-US" dirty="0" smtClean="0"/>
            </a:p>
            <a:p>
              <a:pPr algn="ctr"/>
              <a:r>
                <a:rPr lang="en-US" dirty="0" smtClean="0"/>
                <a:t>estimates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49810" y="5190255"/>
              <a:ext cx="109582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diff splice</a:t>
              </a:r>
            </a:p>
            <a:p>
              <a:pPr algn="ctr"/>
              <a:r>
                <a:rPr lang="en-US" dirty="0" smtClean="0"/>
                <a:t>estimates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72435" y="5063092"/>
            <a:ext cx="2912191" cy="1384995"/>
            <a:chOff x="6072435" y="5063092"/>
            <a:chExt cx="2912191" cy="138499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072435" y="5804974"/>
              <a:ext cx="461009" cy="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745111" y="5063092"/>
              <a:ext cx="2239515" cy="1384995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promoter,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splicing &amp;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UTR dynamics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117942" y="6550442"/>
            <a:ext cx="1855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Joan Hooper &amp; Hong Li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52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99" y="1898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Improved </a:t>
            </a:r>
            <a:r>
              <a:rPr lang="en-US" sz="3600" dirty="0" smtClean="0"/>
              <a:t>gene models </a:t>
            </a:r>
            <a:r>
              <a:rPr lang="en-US" sz="3600" dirty="0" smtClean="0"/>
              <a:t>for the mouse face:</a:t>
            </a:r>
            <a:br>
              <a:rPr lang="en-US" sz="3600" dirty="0" smtClean="0"/>
            </a:br>
            <a:r>
              <a:rPr lang="en-US" sz="3600" dirty="0" smtClean="0"/>
              <a:t>what we’ve found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891178"/>
              </p:ext>
            </p:extLst>
          </p:nvPr>
        </p:nvGraphicFramePr>
        <p:xfrm>
          <a:off x="2928668" y="2057487"/>
          <a:ext cx="37278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803"/>
                <a:gridCol w="818834"/>
                <a:gridCol w="777057"/>
                <a:gridCol w="1503173"/>
              </a:tblGrid>
              <a:tr h="56053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ENSEMBL</a:t>
                      </a:r>
                    </a:p>
                    <a:p>
                      <a:r>
                        <a:rPr lang="en-US" sz="1200" dirty="0" err="1" smtClean="0"/>
                        <a:t>gtf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absent</a:t>
                      </a:r>
                    </a:p>
                    <a:p>
                      <a:r>
                        <a:rPr lang="en-US" sz="1200" dirty="0" smtClean="0"/>
                        <a:t>&lt;0.01 FPKM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face</a:t>
                      </a:r>
                      <a:endParaRPr lang="en-US" sz="1200" dirty="0" smtClean="0"/>
                    </a:p>
                    <a:p>
                      <a:r>
                        <a:rPr lang="en-US" sz="1200" dirty="0" err="1" smtClean="0"/>
                        <a:t>gtf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(known + novel)</a:t>
                      </a:r>
                      <a:endParaRPr lang="en-US" sz="1200" dirty="0"/>
                    </a:p>
                  </a:txBody>
                  <a:tcPr/>
                </a:tc>
              </a:tr>
              <a:tr h="4336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48,795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10,429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43,358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(38,366 + 4,992)</a:t>
                      </a:r>
                      <a:endParaRPr lang="en-US" sz="1200" dirty="0"/>
                    </a:p>
                  </a:txBody>
                  <a:tcPr/>
                </a:tc>
              </a:tr>
              <a:tr h="4336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txpts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119,020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18,348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139,797</a:t>
                      </a:r>
                      <a:endParaRPr lang="en-US" sz="1200" dirty="0" smtClean="0"/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is-I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98,684 +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41,113)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/>
                    </a:p>
                  </a:txBody>
                  <a:tcPr/>
                </a:tc>
              </a:tr>
              <a:tr h="3583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399,214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dirty="0" smtClean="0"/>
                        <a:t>43,254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409,943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(355,960 + 43,252)</a:t>
                      </a:r>
                      <a:endParaRPr lang="en-US" sz="1200" dirty="0" smtClean="0"/>
                    </a:p>
                  </a:txBody>
                  <a:tcPr/>
                </a:tc>
              </a:tr>
              <a:tr h="35834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TSSs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dirty="0" smtClean="0"/>
                        <a:t>110,820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18,348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101,867 </a:t>
                      </a:r>
                    </a:p>
                    <a:p>
                      <a:r>
                        <a:rPr lang="en-US" sz="1200" dirty="0" smtClean="0"/>
                        <a:t>(</a:t>
                      </a:r>
                      <a:r>
                        <a:rPr lang="fi-FI" sz="1200" dirty="0" smtClean="0"/>
                        <a:t>66,888  </a:t>
                      </a:r>
                      <a:r>
                        <a:rPr lang="en-US" sz="1200" dirty="0" smtClean="0"/>
                        <a:t>+ </a:t>
                      </a:r>
                      <a:r>
                        <a:rPr lang="fi-FI" sz="1200" dirty="0" smtClean="0"/>
                        <a:t>34,979 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4336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pA</a:t>
                      </a:r>
                      <a:r>
                        <a:rPr lang="en-US" sz="1200" dirty="0" smtClean="0"/>
                        <a:t> sites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105,625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(69,317 + 36,308)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769384" y="2195187"/>
            <a:ext cx="1012574" cy="3073262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6092" y="6484748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Joan Hooper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051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82682"/>
              </p:ext>
            </p:extLst>
          </p:nvPr>
        </p:nvGraphicFramePr>
        <p:xfrm>
          <a:off x="-485403" y="1343667"/>
          <a:ext cx="5522141" cy="289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428" y="125861"/>
            <a:ext cx="6781129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4992 n</a:t>
            </a:r>
            <a:r>
              <a:rPr lang="en-US" sz="4000" dirty="0" smtClean="0"/>
              <a:t>ovel genes</a:t>
            </a:r>
            <a:br>
              <a:rPr lang="en-US" sz="4000" dirty="0" smtClean="0"/>
            </a:br>
            <a:r>
              <a:rPr lang="en-US" sz="2000" dirty="0" smtClean="0"/>
              <a:t>&gt; 1 sample; &gt; 10 reads/sample; no overlap with exons of known genes</a:t>
            </a:r>
            <a:endParaRPr lang="en-US" sz="4000" dirty="0"/>
          </a:p>
        </p:txBody>
      </p:sp>
      <p:pic>
        <p:nvPicPr>
          <p:cNvPr id="5" name="Picture 4" descr="novelgeneInfoPlots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58" y="1803553"/>
            <a:ext cx="5889646" cy="47117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12158" y="4159794"/>
            <a:ext cx="2211294" cy="1409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40126" y="1907551"/>
            <a:ext cx="1594432" cy="1291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6092" y="6484748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Joan Hooper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887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428" y="125861"/>
            <a:ext cx="6781129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eRNA</a:t>
            </a:r>
            <a:r>
              <a:rPr lang="en-US" sz="4000" dirty="0" smtClean="0"/>
              <a:t> locus?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91" t="-1" r="4220" b="1960"/>
          <a:stretch/>
        </p:blipFill>
        <p:spPr>
          <a:xfrm>
            <a:off x="383167" y="1701872"/>
            <a:ext cx="8374930" cy="164007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3251346" y="2701376"/>
            <a:ext cx="0" cy="177556"/>
          </a:xfrm>
          <a:prstGeom prst="line">
            <a:avLst/>
          </a:prstGeom>
          <a:ln w="9525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430664" y="2896266"/>
            <a:ext cx="4874697" cy="1799817"/>
            <a:chOff x="1293609" y="1899855"/>
            <a:chExt cx="4874697" cy="1799817"/>
          </a:xfrm>
        </p:grpSpPr>
        <p:grpSp>
          <p:nvGrpSpPr>
            <p:cNvPr id="46" name="Group 45"/>
            <p:cNvGrpSpPr/>
            <p:nvPr/>
          </p:nvGrpSpPr>
          <p:grpSpPr>
            <a:xfrm>
              <a:off x="1293609" y="1899855"/>
              <a:ext cx="4874697" cy="1799817"/>
              <a:chOff x="1525143" y="1899855"/>
              <a:chExt cx="4643163" cy="1657645"/>
            </a:xfrm>
          </p:grpSpPr>
          <p:sp>
            <p:nvSpPr>
              <p:cNvPr id="41" name="Isosceles Triangle 40"/>
              <p:cNvSpPr/>
              <p:nvPr/>
            </p:nvSpPr>
            <p:spPr>
              <a:xfrm>
                <a:off x="1525143" y="1899855"/>
                <a:ext cx="4643163" cy="657583"/>
              </a:xfrm>
              <a:prstGeom prst="triangle">
                <a:avLst>
                  <a:gd name="adj" fmla="val 37231"/>
                </a:avLst>
              </a:prstGeom>
              <a:solidFill>
                <a:schemeClr val="bg1">
                  <a:lumMod val="85000"/>
                  <a:alpha val="73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525144" y="2557440"/>
                <a:ext cx="4643162" cy="1000060"/>
              </a:xfrm>
              <a:prstGeom prst="rect">
                <a:avLst/>
              </a:prstGeom>
              <a:solidFill>
                <a:schemeClr val="bg1">
                  <a:lumMod val="85000"/>
                  <a:alpha val="73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1437562" y="2557438"/>
              <a:ext cx="4659581" cy="1085897"/>
              <a:chOff x="251795" y="2768891"/>
              <a:chExt cx="6989371" cy="1628847"/>
            </a:xfrm>
            <a:noFill/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795" y="2974774"/>
                <a:ext cx="6858000" cy="1422964"/>
              </a:xfrm>
              <a:prstGeom prst="rect">
                <a:avLst/>
              </a:prstGeom>
              <a:grpFill/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936750" y="3686256"/>
                <a:ext cx="660475" cy="23601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43894" y="2768891"/>
                <a:ext cx="6797272" cy="150009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5178017" y="3266197"/>
              <a:ext cx="427886" cy="16158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050" dirty="0" err="1" smtClean="0">
                  <a:solidFill>
                    <a:schemeClr val="tx1"/>
                  </a:solidFill>
                </a:rPr>
                <a:t>eRNA</a:t>
              </a:r>
              <a:r>
                <a:rPr lang="en-US" sz="1050" dirty="0" smtClean="0">
                  <a:solidFill>
                    <a:schemeClr val="tx1"/>
                  </a:solidFill>
                </a:rPr>
                <a:t>?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776092" y="6484748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Joan Hooper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246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428" y="125861"/>
            <a:ext cx="6781129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eRNA</a:t>
            </a:r>
            <a:r>
              <a:rPr lang="en-US" sz="4000" dirty="0" smtClean="0"/>
              <a:t> locus?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91" t="-1" r="4220" b="1960"/>
          <a:stretch/>
        </p:blipFill>
        <p:spPr>
          <a:xfrm>
            <a:off x="383167" y="705461"/>
            <a:ext cx="8374930" cy="164007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3251346" y="1705017"/>
            <a:ext cx="0" cy="177556"/>
          </a:xfrm>
          <a:prstGeom prst="line">
            <a:avLst/>
          </a:prstGeom>
          <a:ln w="9525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2278" y="4925970"/>
            <a:ext cx="8411326" cy="1997247"/>
            <a:chOff x="412278" y="4925970"/>
            <a:chExt cx="8411326" cy="19972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19378"/>
            <a:stretch/>
          </p:blipFill>
          <p:spPr>
            <a:xfrm>
              <a:off x="5850483" y="5080203"/>
              <a:ext cx="2973121" cy="18430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t="19378"/>
            <a:stretch/>
          </p:blipFill>
          <p:spPr>
            <a:xfrm>
              <a:off x="412278" y="5080203"/>
              <a:ext cx="2973121" cy="184301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67472" y="4957092"/>
              <a:ext cx="2172083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600" i="1" dirty="0" err="1" smtClean="0"/>
                <a:t>Ctsc</a:t>
              </a:r>
              <a:endParaRPr lang="en-US" sz="16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59701" y="4925970"/>
              <a:ext cx="2172083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600" i="1" dirty="0" smtClean="0"/>
                <a:t>Rps13-ps2</a:t>
              </a:r>
              <a:endParaRPr lang="en-US" sz="1600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39555" y="2704331"/>
            <a:ext cx="2973121" cy="4218886"/>
            <a:chOff x="3139555" y="2704331"/>
            <a:chExt cx="2973121" cy="42188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t="19378"/>
            <a:stretch/>
          </p:blipFill>
          <p:spPr>
            <a:xfrm>
              <a:off x="3139555" y="5080203"/>
              <a:ext cx="2973121" cy="18430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678399" y="4973322"/>
              <a:ext cx="2172083" cy="2462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600" i="1" dirty="0" smtClean="0"/>
                <a:t>Rab38</a:t>
              </a:r>
              <a:endParaRPr lang="en-US" sz="1600" i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39555" y="2704331"/>
              <a:ext cx="2973121" cy="2019845"/>
              <a:chOff x="3251346" y="2953477"/>
              <a:chExt cx="2973121" cy="201984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7"/>
              <a:srcRect t="17028"/>
              <a:stretch/>
            </p:blipFill>
            <p:spPr>
              <a:xfrm>
                <a:off x="3251346" y="3076588"/>
                <a:ext cx="2973121" cy="1896734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678400" y="2953477"/>
                <a:ext cx="2172083" cy="24622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tIns="0" bIns="0" rtlCol="0">
                <a:spAutoFit/>
              </a:bodyPr>
              <a:lstStyle/>
              <a:p>
                <a:pPr algn="ctr"/>
                <a:r>
                  <a:rPr lang="en-US" sz="1600" i="1" dirty="0" smtClean="0"/>
                  <a:t>MS.25452</a:t>
                </a:r>
                <a:endParaRPr lang="en-US" sz="16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1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638" y="3671639"/>
            <a:ext cx="934759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face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RNASeq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6775" y="1864691"/>
            <a:ext cx="11529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FANTOM5</a:t>
            </a:r>
          </a:p>
          <a:p>
            <a:pPr algn="ctr"/>
            <a:r>
              <a:rPr lang="en-US" dirty="0" smtClean="0"/>
              <a:t>TSSs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40120" y="1864691"/>
            <a:ext cx="9174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Gruber</a:t>
            </a:r>
          </a:p>
          <a:p>
            <a:pPr algn="ctr"/>
            <a:r>
              <a:rPr lang="en-US" dirty="0" err="1" smtClean="0"/>
              <a:t>pA</a:t>
            </a:r>
            <a:r>
              <a:rPr lang="en-US" dirty="0" smtClean="0"/>
              <a:t> sites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77900" y="1864691"/>
            <a:ext cx="8359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spliced</a:t>
            </a:r>
          </a:p>
          <a:p>
            <a:pPr algn="ctr"/>
            <a:r>
              <a:rPr lang="en-US" dirty="0" smtClean="0"/>
              <a:t>ESTs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4401" y="1864691"/>
            <a:ext cx="13819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ENSEMBL</a:t>
            </a:r>
          </a:p>
          <a:p>
            <a:pPr algn="ctr"/>
            <a:r>
              <a:rPr lang="en-US" dirty="0" smtClean="0"/>
              <a:t>gene models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07269" y="3562562"/>
            <a:ext cx="138199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Improved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gene models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51417" y="2713074"/>
            <a:ext cx="355621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51417" y="2511023"/>
            <a:ext cx="0" cy="191354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50120" y="2511023"/>
            <a:ext cx="0" cy="191354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447302" y="2511023"/>
            <a:ext cx="0" cy="191354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95223" y="2511023"/>
            <a:ext cx="0" cy="191354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98264" y="2713076"/>
            <a:ext cx="0" cy="689464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546396" y="3865405"/>
            <a:ext cx="337351" cy="0"/>
          </a:xfrm>
          <a:prstGeom prst="line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546396" y="3105934"/>
            <a:ext cx="4330069" cy="1716226"/>
            <a:chOff x="1546396" y="4881645"/>
            <a:chExt cx="4330069" cy="1716226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546396" y="6274706"/>
              <a:ext cx="2479864" cy="0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528464" y="5785549"/>
              <a:ext cx="995591" cy="11038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026260" y="5803060"/>
              <a:ext cx="0" cy="471646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780642" y="4881645"/>
              <a:ext cx="1095823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diff exon</a:t>
              </a:r>
            </a:p>
            <a:p>
              <a:pPr algn="ctr"/>
              <a:r>
                <a:rPr lang="en-US" dirty="0" smtClean="0"/>
                <a:t>usage</a:t>
              </a:r>
              <a:endParaRPr lang="en-US" dirty="0" smtClean="0"/>
            </a:p>
            <a:p>
              <a:pPr algn="ctr"/>
              <a:r>
                <a:rPr lang="en-US" dirty="0" smtClean="0"/>
                <a:t>estimates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80642" y="5951540"/>
              <a:ext cx="109582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diff splice</a:t>
              </a:r>
            </a:p>
            <a:p>
              <a:pPr algn="ctr"/>
              <a:r>
                <a:rPr lang="en-US" dirty="0" smtClean="0"/>
                <a:t>estimates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72435" y="3287381"/>
            <a:ext cx="2912191" cy="1384995"/>
            <a:chOff x="6072435" y="5063092"/>
            <a:chExt cx="2912191" cy="138499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072435" y="5804974"/>
              <a:ext cx="461009" cy="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745111" y="5063092"/>
              <a:ext cx="2239515" cy="1384995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promoter,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splicing &amp;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</a:rPr>
                <a:t>UTR dynamics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02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1"/>
            <a:ext cx="8229600" cy="79940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Describing the developmental programs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198010" y="5732888"/>
            <a:ext cx="7021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Integrate enhancer &amp; promoter regulation, </a:t>
            </a:r>
            <a:r>
              <a:rPr lang="en-US" sz="2000" dirty="0">
                <a:solidFill>
                  <a:srgbClr val="FF0000"/>
                </a:solidFill>
              </a:rPr>
              <a:t>mRNA &amp; small RNA abundances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3366FF"/>
                </a:solidFill>
              </a:rPr>
              <a:t>UTR characteristics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8000"/>
                </a:solidFill>
              </a:rPr>
              <a:t>translation rates </a:t>
            </a:r>
            <a:r>
              <a:rPr lang="en-US" sz="2000" dirty="0"/>
              <a:t>to model regulatory networks and circuits that drive facial development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5" name="Picture 14" descr="Description: Background Fi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 bwMode="auto">
          <a:xfrm>
            <a:off x="2334488" y="946727"/>
            <a:ext cx="4377753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24" y="946727"/>
            <a:ext cx="1514920" cy="1463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31892"/>
          <a:stretch/>
        </p:blipFill>
        <p:spPr>
          <a:xfrm>
            <a:off x="294641" y="957022"/>
            <a:ext cx="1494671" cy="14630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641" y="3093065"/>
            <a:ext cx="2621563" cy="1995902"/>
            <a:chOff x="294641" y="3093065"/>
            <a:chExt cx="2621563" cy="1995902"/>
          </a:xfrm>
        </p:grpSpPr>
        <p:sp>
          <p:nvSpPr>
            <p:cNvPr id="8" name="Rectangle 7"/>
            <p:cNvSpPr/>
            <p:nvPr/>
          </p:nvSpPr>
          <p:spPr>
            <a:xfrm>
              <a:off x="294641" y="3093065"/>
              <a:ext cx="2621563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Aim 1: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transcriptome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	larger RNAs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	smaller RNAs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1" y="4442636"/>
              <a:ext cx="2358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00080"/>
                  </a:solidFill>
                </a:rPr>
                <a:t>transcription regulatory </a:t>
              </a:r>
              <a:r>
                <a:rPr lang="en-US" b="1" dirty="0">
                  <a:solidFill>
                    <a:srgbClr val="400080"/>
                  </a:solidFill>
                </a:rPr>
                <a:t>networks</a:t>
              </a:r>
              <a:endParaRPr lang="en-US" dirty="0">
                <a:solidFill>
                  <a:srgbClr val="40008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65304" y="3093065"/>
            <a:ext cx="2221496" cy="1995902"/>
            <a:chOff x="6465304" y="3093065"/>
            <a:chExt cx="2221496" cy="1995902"/>
          </a:xfrm>
        </p:grpSpPr>
        <p:sp>
          <p:nvSpPr>
            <p:cNvPr id="10" name="Rectangle 9"/>
            <p:cNvSpPr/>
            <p:nvPr/>
          </p:nvSpPr>
          <p:spPr>
            <a:xfrm>
              <a:off x="6526847" y="3093065"/>
              <a:ext cx="2021861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en-US" sz="1900" b="1" dirty="0">
                  <a:solidFill>
                    <a:srgbClr val="FFFF00"/>
                  </a:solidFill>
                </a:rPr>
                <a:t>Aim </a:t>
              </a:r>
              <a:r>
                <a:rPr lang="en-US" sz="1900" b="1" dirty="0" smtClean="0">
                  <a:solidFill>
                    <a:srgbClr val="FFFF00"/>
                  </a:solidFill>
                </a:rPr>
                <a:t>3: translation</a:t>
              </a:r>
            </a:p>
            <a:p>
              <a:r>
                <a:rPr lang="en-US" sz="1900" b="1" dirty="0">
                  <a:solidFill>
                    <a:srgbClr val="FFFF00"/>
                  </a:solidFill>
                </a:rPr>
                <a:t>	</a:t>
              </a:r>
              <a:r>
                <a:rPr lang="en-US" sz="1900" b="1" dirty="0" smtClean="0">
                  <a:solidFill>
                    <a:srgbClr val="FFFF00"/>
                  </a:solidFill>
                </a:rPr>
                <a:t>dynamics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65304" y="4442636"/>
              <a:ext cx="2221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translation</a:t>
              </a:r>
            </a:p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regulatory networks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10744" y="3093065"/>
            <a:ext cx="2621563" cy="2407068"/>
            <a:chOff x="3410744" y="3093065"/>
            <a:chExt cx="2621563" cy="2407068"/>
          </a:xfrm>
        </p:grpSpPr>
        <p:sp>
          <p:nvSpPr>
            <p:cNvPr id="9" name="Rectangle 8"/>
            <p:cNvSpPr/>
            <p:nvPr/>
          </p:nvSpPr>
          <p:spPr>
            <a:xfrm>
              <a:off x="3410744" y="3093065"/>
              <a:ext cx="2621563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3366FF"/>
                  </a:solidFill>
                </a:rPr>
                <a:t>Aim </a:t>
              </a:r>
              <a:r>
                <a:rPr lang="en-US" b="1" dirty="0" smtClean="0">
                  <a:solidFill>
                    <a:srgbClr val="3366FF"/>
                  </a:solidFill>
                </a:rPr>
                <a:t>2:  isoform features</a:t>
              </a:r>
            </a:p>
            <a:p>
              <a:r>
                <a:rPr lang="en-US" b="1" dirty="0">
                  <a:solidFill>
                    <a:srgbClr val="3366FF"/>
                  </a:solidFill>
                </a:rPr>
                <a:t>	</a:t>
              </a:r>
              <a:r>
                <a:rPr lang="en-US" b="1" dirty="0" smtClean="0">
                  <a:solidFill>
                    <a:srgbClr val="3366FF"/>
                  </a:solidFill>
                </a:rPr>
                <a:t>promoters (TSSs),</a:t>
              </a:r>
            </a:p>
            <a:p>
              <a:r>
                <a:rPr lang="en-US" b="1" dirty="0" smtClean="0">
                  <a:solidFill>
                    <a:srgbClr val="3366FF"/>
                  </a:solidFill>
                </a:rPr>
                <a:t> 	UTRs, splicing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03487" y="4207471"/>
              <a:ext cx="164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66FF"/>
                  </a:solidFill>
                </a:rPr>
                <a:t>mRNA stability</a:t>
              </a:r>
            </a:p>
            <a:p>
              <a:pPr algn="ctr"/>
              <a:r>
                <a:rPr lang="en-US" b="1" dirty="0" smtClean="0">
                  <a:solidFill>
                    <a:srgbClr val="CC66FF"/>
                  </a:solidFill>
                </a:rPr>
                <a:t>&amp; </a:t>
              </a:r>
              <a:r>
                <a:rPr lang="en-US" b="1" dirty="0" smtClean="0">
                  <a:solidFill>
                    <a:srgbClr val="CC66FF"/>
                  </a:solidFill>
                </a:rPr>
                <a:t>localization</a:t>
              </a:r>
              <a:endParaRPr lang="en-US" dirty="0">
                <a:solidFill>
                  <a:srgbClr val="CC66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45922" y="4853802"/>
              <a:ext cx="213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66FF"/>
                  </a:solidFill>
                </a:rPr>
                <a:t>encoded</a:t>
              </a:r>
            </a:p>
            <a:p>
              <a:pPr algn="ctr"/>
              <a:r>
                <a:rPr lang="en-US" b="1" dirty="0" smtClean="0">
                  <a:solidFill>
                    <a:srgbClr val="CC66FF"/>
                  </a:solidFill>
                </a:rPr>
                <a:t>protein diversity</a:t>
              </a:r>
              <a:endParaRPr lang="en-US" dirty="0">
                <a:solidFill>
                  <a:srgbClr val="CC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99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173" r="14778" b="6564"/>
          <a:stretch/>
        </p:blipFill>
        <p:spPr>
          <a:xfrm>
            <a:off x="2838306" y="1307633"/>
            <a:ext cx="3014788" cy="214115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236633" y="1669160"/>
            <a:ext cx="722845" cy="1954180"/>
            <a:chOff x="4887279" y="3448610"/>
            <a:chExt cx="596376" cy="1441046"/>
          </a:xfrm>
        </p:grpSpPr>
        <p:sp>
          <p:nvSpPr>
            <p:cNvPr id="5" name="TextBox 4"/>
            <p:cNvSpPr txBox="1"/>
            <p:nvPr/>
          </p:nvSpPr>
          <p:spPr>
            <a:xfrm>
              <a:off x="4887279" y="3448610"/>
              <a:ext cx="508605" cy="2212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b="1" dirty="0" err="1" smtClean="0">
                  <a:ln w="1905"/>
                  <a:solidFill>
                    <a:srgbClr val="E5E5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FnP</a:t>
              </a:r>
              <a:endParaRPr lang="en-US" b="1" dirty="0">
                <a:ln w="1905"/>
                <a:solidFill>
                  <a:srgbClr val="E5E5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43154" y="4069042"/>
              <a:ext cx="540501" cy="2212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b="1" dirty="0" err="1" smtClean="0">
                  <a:ln w="1905"/>
                  <a:solidFill>
                    <a:srgbClr val="15977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MxP</a:t>
              </a:r>
              <a:endParaRPr lang="en-US" b="1" dirty="0">
                <a:ln w="1905"/>
                <a:solidFill>
                  <a:srgbClr val="15977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2738" y="4668370"/>
              <a:ext cx="550917" cy="2212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b="1" dirty="0" err="1" smtClean="0">
                  <a:ln w="1905"/>
                  <a:solidFill>
                    <a:srgbClr val="CA2B6D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MnP</a:t>
              </a:r>
              <a:endParaRPr lang="en-US" b="1" dirty="0">
                <a:ln w="1905"/>
                <a:solidFill>
                  <a:srgbClr val="CA2B6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7801" y="638314"/>
            <a:ext cx="8659126" cy="3340100"/>
            <a:chOff x="713543" y="2506365"/>
            <a:chExt cx="7144120" cy="2463047"/>
          </a:xfrm>
        </p:grpSpPr>
        <p:grpSp>
          <p:nvGrpSpPr>
            <p:cNvPr id="22" name="Group 21"/>
            <p:cNvGrpSpPr/>
            <p:nvPr/>
          </p:nvGrpSpPr>
          <p:grpSpPr>
            <a:xfrm>
              <a:off x="5676288" y="2855769"/>
              <a:ext cx="2181375" cy="2113643"/>
              <a:chOff x="5676288" y="2855769"/>
              <a:chExt cx="2181375" cy="211364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676288" y="3669896"/>
                <a:ext cx="1082374" cy="640734"/>
                <a:chOff x="5676288" y="3669896"/>
                <a:chExt cx="1082374" cy="640734"/>
              </a:xfrm>
            </p:grpSpPr>
            <p:sp>
              <p:nvSpPr>
                <p:cNvPr id="14" name="Right Arrow 13"/>
                <p:cNvSpPr/>
                <p:nvPr/>
              </p:nvSpPr>
              <p:spPr>
                <a:xfrm>
                  <a:off x="5706487" y="3669896"/>
                  <a:ext cx="1052175" cy="640734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676288" y="3820948"/>
                  <a:ext cx="881717" cy="29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 smtClean="0"/>
                    <a:t>dispase</a:t>
                  </a:r>
                  <a:endParaRPr lang="en-US" sz="20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6758657" y="2855769"/>
                <a:ext cx="1099006" cy="2113643"/>
                <a:chOff x="6758657" y="2855769"/>
                <a:chExt cx="1099006" cy="2113643"/>
              </a:xfrm>
            </p:grpSpPr>
            <p:sp>
              <p:nvSpPr>
                <p:cNvPr id="6" name="Block Arc 5"/>
                <p:cNvSpPr>
                  <a:spLocks noChangeAspect="1"/>
                </p:cNvSpPr>
                <p:nvPr/>
              </p:nvSpPr>
              <p:spPr>
                <a:xfrm>
                  <a:off x="6861505" y="4472786"/>
                  <a:ext cx="355799" cy="496626"/>
                </a:xfrm>
                <a:prstGeom prst="blockArc">
                  <a:avLst>
                    <a:gd name="adj1" fmla="val 10800000"/>
                    <a:gd name="adj2" fmla="val 21030917"/>
                    <a:gd name="adj3" fmla="val 11931"/>
                  </a:avLst>
                </a:prstGeom>
                <a:solidFill>
                  <a:srgbClr val="B13F5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Chord 6"/>
                <p:cNvSpPr>
                  <a:spLocks noChangeAspect="1"/>
                </p:cNvSpPr>
                <p:nvPr/>
              </p:nvSpPr>
              <p:spPr>
                <a:xfrm rot="5741945">
                  <a:off x="7469052" y="4468510"/>
                  <a:ext cx="363566" cy="290895"/>
                </a:xfrm>
                <a:prstGeom prst="chord">
                  <a:avLst/>
                </a:prstGeom>
                <a:solidFill>
                  <a:srgbClr val="E14F7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758657" y="2855769"/>
                  <a:ext cx="1099006" cy="29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 smtClean="0"/>
                    <a:t>Ect</a:t>
                  </a:r>
                  <a:r>
                    <a:rPr lang="en-US" sz="2000" dirty="0" smtClean="0"/>
                    <a:t> + </a:t>
                  </a:r>
                  <a:r>
                    <a:rPr lang="en-US" sz="2000" dirty="0" err="1" smtClean="0"/>
                    <a:t>Mes</a:t>
                  </a:r>
                  <a:endParaRPr lang="en-US" sz="2000" dirty="0"/>
                </a:p>
              </p:txBody>
            </p:sp>
            <p:sp>
              <p:nvSpPr>
                <p:cNvPr id="16" name="Chord 15"/>
                <p:cNvSpPr>
                  <a:spLocks noChangeAspect="1"/>
                </p:cNvSpPr>
                <p:nvPr/>
              </p:nvSpPr>
              <p:spPr>
                <a:xfrm rot="5741945">
                  <a:off x="7489248" y="3951086"/>
                  <a:ext cx="363566" cy="290895"/>
                </a:xfrm>
                <a:prstGeom prst="chord">
                  <a:avLst/>
                </a:prstGeom>
                <a:solidFill>
                  <a:srgbClr val="15977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" name="Block Arc 16"/>
                <p:cNvSpPr>
                  <a:spLocks noChangeAspect="1"/>
                </p:cNvSpPr>
                <p:nvPr/>
              </p:nvSpPr>
              <p:spPr>
                <a:xfrm>
                  <a:off x="6861505" y="3376095"/>
                  <a:ext cx="355799" cy="496626"/>
                </a:xfrm>
                <a:prstGeom prst="blockArc">
                  <a:avLst>
                    <a:gd name="adj1" fmla="val 10800000"/>
                    <a:gd name="adj2" fmla="val 21030917"/>
                    <a:gd name="adj3" fmla="val 11931"/>
                  </a:avLst>
                </a:prstGeom>
                <a:solidFill>
                  <a:srgbClr val="E5E5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Chord 17"/>
                <p:cNvSpPr>
                  <a:spLocks noChangeAspect="1"/>
                </p:cNvSpPr>
                <p:nvPr/>
              </p:nvSpPr>
              <p:spPr>
                <a:xfrm rot="5741945">
                  <a:off x="7509444" y="3371819"/>
                  <a:ext cx="363566" cy="290895"/>
                </a:xfrm>
                <a:prstGeom prst="chord">
                  <a:avLst/>
                </a:prstGeom>
                <a:solidFill>
                  <a:srgbClr val="E5E5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" name="Block Arc 20"/>
                <p:cNvSpPr>
                  <a:spLocks noChangeAspect="1"/>
                </p:cNvSpPr>
                <p:nvPr/>
              </p:nvSpPr>
              <p:spPr>
                <a:xfrm>
                  <a:off x="6861505" y="3924440"/>
                  <a:ext cx="355799" cy="496626"/>
                </a:xfrm>
                <a:prstGeom prst="blockArc">
                  <a:avLst>
                    <a:gd name="adj1" fmla="val 10800000"/>
                    <a:gd name="adj2" fmla="val 21030917"/>
                    <a:gd name="adj3" fmla="val 11931"/>
                  </a:avLst>
                </a:prstGeom>
                <a:solidFill>
                  <a:srgbClr val="15977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713543" y="2506365"/>
              <a:ext cx="2097014" cy="2412805"/>
              <a:chOff x="713543" y="2506365"/>
              <a:chExt cx="2097014" cy="241280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13543" y="3297956"/>
                <a:ext cx="852299" cy="794341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13543" y="4124829"/>
                <a:ext cx="852299" cy="79434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13547" y="2506365"/>
                <a:ext cx="852299" cy="794341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435478" y="2798867"/>
                <a:ext cx="705344" cy="29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E10.5</a:t>
                </a:r>
                <a:endParaRPr lang="en-US" sz="2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435478" y="3567151"/>
                <a:ext cx="689639" cy="29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E11.5</a:t>
                </a:r>
                <a:endParaRPr lang="en-US" sz="2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435478" y="4384746"/>
                <a:ext cx="705344" cy="29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E12.5</a:t>
                </a:r>
                <a:endParaRPr lang="en-US" sz="2000" dirty="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2313017" y="3098266"/>
                <a:ext cx="497540" cy="93842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2313017" y="4556008"/>
                <a:ext cx="497540" cy="93842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2313017" y="3864928"/>
                <a:ext cx="497540" cy="1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445586" y="189469"/>
            <a:ext cx="186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APPROACH</a:t>
            </a:r>
            <a:endParaRPr lang="en-US" sz="28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713022" y="4582201"/>
            <a:ext cx="8120378" cy="1626156"/>
            <a:chOff x="951162" y="4582201"/>
            <a:chExt cx="8120378" cy="1626156"/>
          </a:xfrm>
        </p:grpSpPr>
        <p:sp>
          <p:nvSpPr>
            <p:cNvPr id="33" name="Notched Right Arrow 32"/>
            <p:cNvSpPr/>
            <p:nvPr/>
          </p:nvSpPr>
          <p:spPr>
            <a:xfrm>
              <a:off x="4419491" y="5254513"/>
              <a:ext cx="988252" cy="440266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1162" y="4582201"/>
              <a:ext cx="2893992" cy="162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RNA</a:t>
              </a:r>
            </a:p>
            <a:p>
              <a:pPr algn="ctr"/>
              <a:r>
                <a:rPr lang="en-US" sz="2400" b="1" dirty="0" smtClean="0"/>
                <a:t> or</a:t>
              </a:r>
              <a:endParaRPr lang="en-US" sz="2400" b="1" dirty="0"/>
            </a:p>
            <a:p>
              <a:pPr algn="ctr"/>
              <a:r>
                <a:rPr lang="en-US" sz="2400" b="1" dirty="0" smtClean="0"/>
                <a:t>ribosome-associated mRNAs</a:t>
              </a:r>
              <a:endParaRPr lang="en-US" sz="24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38195" y="4589452"/>
              <a:ext cx="3133345" cy="161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40000"/>
                </a:lnSpc>
                <a:buFont typeface="Wingdings" charset="2"/>
                <a:buChar char="Ø"/>
              </a:pPr>
              <a:r>
                <a:rPr lang="en-US" sz="2400" dirty="0" err="1" smtClean="0"/>
                <a:t>RNAseq</a:t>
              </a:r>
              <a:endParaRPr lang="en-US" sz="2400" dirty="0" smtClean="0"/>
            </a:p>
            <a:p>
              <a:pPr marL="285750" indent="-285750">
                <a:lnSpc>
                  <a:spcPct val="140000"/>
                </a:lnSpc>
                <a:buFont typeface="Wingdings" charset="2"/>
                <a:buChar char="Ø"/>
              </a:pPr>
              <a:r>
                <a:rPr lang="en-US" sz="2400" dirty="0" smtClean="0"/>
                <a:t>small RNA profiling </a:t>
              </a:r>
            </a:p>
            <a:p>
              <a:pPr marL="285750" indent="-285750">
                <a:lnSpc>
                  <a:spcPct val="140000"/>
                </a:lnSpc>
                <a:buFont typeface="Wingdings" charset="2"/>
                <a:buChar char="Ø"/>
              </a:pPr>
              <a:r>
                <a:rPr lang="en-US" sz="2400" dirty="0" smtClean="0"/>
                <a:t>translation rates</a:t>
              </a:r>
              <a:endParaRPr lang="en-US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61652" y="6488668"/>
            <a:ext cx="8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Hong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218" y="89363"/>
            <a:ext cx="6490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Aim 1a.  Mouse face RNA-</a:t>
            </a:r>
            <a:r>
              <a:rPr lang="en-US" sz="2800" b="1" dirty="0" err="1" smtClean="0"/>
              <a:t>Seq</a:t>
            </a:r>
            <a:r>
              <a:rPr lang="en-US" sz="2800" b="1" dirty="0" smtClean="0"/>
              <a:t> is complete.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3300" y="622663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Tissue Layer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890698"/>
            <a:ext cx="6680200" cy="4453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18" y="760968"/>
            <a:ext cx="898447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Principal component analysis:</a:t>
            </a:r>
          </a:p>
          <a:p>
            <a:r>
              <a:rPr lang="en-US" dirty="0"/>
              <a:t>	</a:t>
            </a:r>
            <a:r>
              <a:rPr lang="en-US" dirty="0" smtClean="0"/>
              <a:t>replicates group by tissue layer, age and prominence.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r>
              <a:rPr lang="en-US" dirty="0" smtClean="0"/>
              <a:t>~100M 125nt paired-end reads/sample x 60 samples provides ample depth for Aim 2 analysis.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5412" y="3759200"/>
            <a:ext cx="55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Age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9731" y="6550223"/>
            <a:ext cx="1654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Hong Li &amp; Ken Jones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025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96056"/>
            <a:ext cx="871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Aim 1b. mouse face small RNA profiling is complete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354" y="1375105"/>
            <a:ext cx="134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mouse small RNA microarray: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97885"/>
              </p:ext>
            </p:extLst>
          </p:nvPr>
        </p:nvGraphicFramePr>
        <p:xfrm>
          <a:off x="1898064" y="913440"/>
          <a:ext cx="5945110" cy="225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661"/>
                <a:gridCol w="922897"/>
                <a:gridCol w="922897"/>
                <a:gridCol w="922897"/>
                <a:gridCol w="922897"/>
                <a:gridCol w="1111861"/>
              </a:tblGrid>
              <a:tr h="2859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RNA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# loci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detected*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DiffExp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FC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&gt;=</a:t>
                      </a:r>
                      <a:r>
                        <a:rPr lang="mr-IN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mr-IN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dist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# unique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seq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73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</a:p>
                  </a:txBody>
                  <a:tcPr marL="12700" marR="12700" marT="12700" marB="0" anchor="b"/>
                </a:tc>
              </a:tr>
              <a:tr h="273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miRNA hairpin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/>
                </a:tc>
              </a:tr>
              <a:tr h="273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scaRNA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</a:tr>
              <a:tr h="273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snRNA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/>
                </a:tc>
              </a:tr>
              <a:tr h="273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/>
                </a:tc>
              </a:tr>
              <a:tr h="273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73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9525" y="3758050"/>
            <a:ext cx="8181521" cy="2804721"/>
            <a:chOff x="159525" y="3758050"/>
            <a:chExt cx="8181521" cy="2804721"/>
          </a:xfrm>
        </p:grpSpPr>
        <p:grpSp>
          <p:nvGrpSpPr>
            <p:cNvPr id="19" name="Group 18"/>
            <p:cNvGrpSpPr/>
            <p:nvPr/>
          </p:nvGrpSpPr>
          <p:grpSpPr>
            <a:xfrm>
              <a:off x="159525" y="3758050"/>
              <a:ext cx="8181521" cy="2804721"/>
              <a:chOff x="159525" y="3758050"/>
              <a:chExt cx="8181521" cy="2804721"/>
            </a:xfrm>
          </p:grpSpPr>
          <p:pic>
            <p:nvPicPr>
              <p:cNvPr id="7" name="Picture 6" descr="MXP_Mes_samples_sRNA_microarray_PCA.psd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90"/>
              <a:stretch/>
            </p:blipFill>
            <p:spPr>
              <a:xfrm>
                <a:off x="1263815" y="4404787"/>
                <a:ext cx="2951091" cy="2157984"/>
              </a:xfrm>
              <a:prstGeom prst="rect">
                <a:avLst/>
              </a:prstGeom>
            </p:spPr>
          </p:pic>
          <p:pic>
            <p:nvPicPr>
              <p:cNvPr id="14" name="Picture 13" descr="E10.5_Ect_samples_sRNA_microarray_PCA.psd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82"/>
              <a:stretch/>
            </p:blipFill>
            <p:spPr>
              <a:xfrm>
                <a:off x="5225119" y="4404381"/>
                <a:ext cx="2902283" cy="215839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9525" y="3758050"/>
                <a:ext cx="81815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Principal component analysis: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replicates group </a:t>
                </a:r>
                <a:r>
                  <a:rPr lang="en-US" dirty="0"/>
                  <a:t>by age (</a:t>
                </a:r>
                <a:r>
                  <a:rPr lang="en-US" dirty="0" err="1"/>
                  <a:t>Mx</a:t>
                </a:r>
                <a:r>
                  <a:rPr lang="en-US" dirty="0"/>
                  <a:t> Mesenchyme) and by </a:t>
                </a:r>
                <a:r>
                  <a:rPr lang="en-US" dirty="0" smtClean="0"/>
                  <a:t>prominence </a:t>
                </a:r>
                <a:r>
                  <a:rPr lang="en-US" dirty="0"/>
                  <a:t>(E10.5 Ectoderm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 rot="2327805">
              <a:off x="1861055" y="4952439"/>
              <a:ext cx="321309" cy="1085560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2926197">
              <a:off x="3064040" y="4959844"/>
              <a:ext cx="321309" cy="765651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2926197">
              <a:off x="3452255" y="5806116"/>
              <a:ext cx="306321" cy="397289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926197">
              <a:off x="5925396" y="4323747"/>
              <a:ext cx="321309" cy="1059089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926197">
              <a:off x="5533665" y="5396068"/>
              <a:ext cx="838770" cy="637785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134187">
              <a:off x="7134917" y="5109466"/>
              <a:ext cx="375023" cy="758784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01507" y="6562771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Hong Li &amp; Joan Hooper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515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tmap.DEmiRNAs.353*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7" y="218570"/>
            <a:ext cx="3429000" cy="63681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60436" y="782308"/>
            <a:ext cx="3064761" cy="2806012"/>
            <a:chOff x="669039" y="759794"/>
            <a:chExt cx="3064761" cy="2806012"/>
          </a:xfrm>
        </p:grpSpPr>
        <p:sp>
          <p:nvSpPr>
            <p:cNvPr id="18" name="Rounded Rectangle 17"/>
            <p:cNvSpPr/>
            <p:nvPr/>
          </p:nvSpPr>
          <p:spPr>
            <a:xfrm>
              <a:off x="669039" y="759794"/>
              <a:ext cx="3064761" cy="362887"/>
            </a:xfrm>
            <a:prstGeom prst="roundRect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69039" y="3202919"/>
              <a:ext cx="3064761" cy="362887"/>
            </a:xfrm>
            <a:prstGeom prst="roundRect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69039" y="1847069"/>
              <a:ext cx="3064761" cy="362887"/>
            </a:xfrm>
            <a:prstGeom prst="roundRect">
              <a:avLst/>
            </a:prstGeom>
            <a:noFill/>
            <a:ln w="1905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253209" y="4339632"/>
            <a:ext cx="3064761" cy="362887"/>
          </a:xfrm>
          <a:prstGeom prst="roundRect">
            <a:avLst/>
          </a:prstGeom>
          <a:noFill/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38627" y="3576980"/>
            <a:ext cx="3064761" cy="1947012"/>
            <a:chOff x="447230" y="3554466"/>
            <a:chExt cx="3064761" cy="1947012"/>
          </a:xfrm>
        </p:grpSpPr>
        <p:sp>
          <p:nvSpPr>
            <p:cNvPr id="22" name="Rounded Rectangle 21"/>
            <p:cNvSpPr/>
            <p:nvPr/>
          </p:nvSpPr>
          <p:spPr>
            <a:xfrm>
              <a:off x="447230" y="5138591"/>
              <a:ext cx="3064761" cy="362887"/>
            </a:xfrm>
            <a:prstGeom prst="roundRect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47230" y="3554466"/>
              <a:ext cx="3064761" cy="142447"/>
            </a:xfrm>
            <a:prstGeom prst="roundRect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337571" y="3013475"/>
            <a:ext cx="3064761" cy="142447"/>
          </a:xfrm>
          <a:prstGeom prst="roundRect">
            <a:avLst/>
          </a:prstGeom>
          <a:noFill/>
          <a:ln w="190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370418" y="6093146"/>
            <a:ext cx="2185446" cy="504456"/>
            <a:chOff x="3503645" y="6364951"/>
            <a:chExt cx="2185446" cy="504456"/>
          </a:xfrm>
        </p:grpSpPr>
        <p:sp>
          <p:nvSpPr>
            <p:cNvPr id="30" name="Rectangle 29"/>
            <p:cNvSpPr/>
            <p:nvPr/>
          </p:nvSpPr>
          <p:spPr>
            <a:xfrm>
              <a:off x="3513801" y="6364951"/>
              <a:ext cx="1206513" cy="12763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fontScale="62500" lnSpcReduction="20000"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Ect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20315" y="6364951"/>
              <a:ext cx="957579" cy="1276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fontScale="62500" lnSpcReduction="20000"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3481339" y="6524265"/>
              <a:ext cx="367448" cy="3228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10.5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3795157" y="6524265"/>
              <a:ext cx="367448" cy="3228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11.5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4243023" y="6524265"/>
              <a:ext cx="367448" cy="3228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4688636" y="6522230"/>
              <a:ext cx="367448" cy="3228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10.5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5016512" y="6522230"/>
              <a:ext cx="367448" cy="3228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11.5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5343950" y="6522230"/>
              <a:ext cx="367448" cy="3228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97090" y="1458307"/>
            <a:ext cx="3574759" cy="1532488"/>
            <a:chOff x="5097090" y="1458307"/>
            <a:chExt cx="3574759" cy="1532488"/>
          </a:xfrm>
        </p:grpSpPr>
        <p:grpSp>
          <p:nvGrpSpPr>
            <p:cNvPr id="3" name="Group 2"/>
            <p:cNvGrpSpPr/>
            <p:nvPr/>
          </p:nvGrpSpPr>
          <p:grpSpPr>
            <a:xfrm>
              <a:off x="5097090" y="1458307"/>
              <a:ext cx="3574759" cy="1532488"/>
              <a:chOff x="5097090" y="1458307"/>
              <a:chExt cx="3574759" cy="1532488"/>
            </a:xfrm>
          </p:grpSpPr>
          <p:pic>
            <p:nvPicPr>
              <p:cNvPr id="17" name="Picture 16" descr="heatmap.DEsnoRNAs.19*20.1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672" b="22540"/>
              <a:stretch/>
            </p:blipFill>
            <p:spPr>
              <a:xfrm>
                <a:off x="5097090" y="1458307"/>
                <a:ext cx="2514600" cy="999585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653622" y="1700296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snoRNAs</a:t>
                </a:r>
                <a:endParaRPr lang="en-US" dirty="0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5617779" y="2486339"/>
                <a:ext cx="1622491" cy="504456"/>
                <a:chOff x="5617779" y="2486339"/>
                <a:chExt cx="1622491" cy="504456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5625319" y="2486339"/>
                  <a:ext cx="895724" cy="12763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>
                  <a:normAutofit fontScale="62500" lnSpcReduction="20000"/>
                </a:bodyPr>
                <a:lstStyle/>
                <a:p>
                  <a:pPr algn="ctr"/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Ect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6521044" y="2486339"/>
                  <a:ext cx="710914" cy="1276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>
                  <a:normAutofit fontScale="62500" lnSpcReduction="20000"/>
                </a:bodyPr>
                <a:lstStyle/>
                <a:p>
                  <a:pPr algn="ctr"/>
                  <a:r>
                    <a:rPr lang="en-US" sz="1600" dirty="0" err="1" smtClean="0">
                      <a:solidFill>
                        <a:schemeClr val="tx1"/>
                      </a:solidFill>
                    </a:rPr>
                    <a:t>Mes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16200000">
                  <a:off x="5553893" y="2687233"/>
                  <a:ext cx="367448" cy="23967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10.5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 rot="16200000">
                  <a:off x="5786874" y="2687233"/>
                  <a:ext cx="367448" cy="23967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11.5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16200000">
                  <a:off x="6119373" y="2687233"/>
                  <a:ext cx="367448" cy="23967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12.5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 rot="16200000">
                  <a:off x="6450199" y="2685198"/>
                  <a:ext cx="367448" cy="23967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10.5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16200000">
                  <a:off x="6693616" y="2685198"/>
                  <a:ext cx="367448" cy="239675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11.5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 rot="16200000">
                  <a:off x="6936709" y="2685198"/>
                  <a:ext cx="367448" cy="239675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12.5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34" name="Straight Connector 33"/>
            <p:cNvCxnSpPr/>
            <p:nvPr/>
          </p:nvCxnSpPr>
          <p:spPr>
            <a:xfrm flipV="1">
              <a:off x="5592021" y="2295017"/>
              <a:ext cx="1614179" cy="5695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604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tmap.DEmiRNAs.353*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7" y="218570"/>
            <a:ext cx="3429000" cy="636814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370418" y="6093146"/>
            <a:ext cx="2185446" cy="504456"/>
            <a:chOff x="3503645" y="6364951"/>
            <a:chExt cx="2185446" cy="504456"/>
          </a:xfrm>
        </p:grpSpPr>
        <p:sp>
          <p:nvSpPr>
            <p:cNvPr id="30" name="Rectangle 29"/>
            <p:cNvSpPr/>
            <p:nvPr/>
          </p:nvSpPr>
          <p:spPr>
            <a:xfrm>
              <a:off x="3513801" y="6364951"/>
              <a:ext cx="1206513" cy="12763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fontScale="62500" lnSpcReduction="20000"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Ect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20315" y="6364951"/>
              <a:ext cx="957579" cy="1276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fontScale="62500" lnSpcReduction="20000"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3481339" y="6524265"/>
              <a:ext cx="367448" cy="3228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10.5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3795157" y="6524265"/>
              <a:ext cx="367448" cy="3228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11.5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4243023" y="6524265"/>
              <a:ext cx="367448" cy="3228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4688636" y="6522230"/>
              <a:ext cx="367448" cy="3228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10.5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5016512" y="6522230"/>
              <a:ext cx="367448" cy="3228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11.5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5343950" y="6522230"/>
              <a:ext cx="367448" cy="3228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" name="Picture 28" descr="heatmap.DEsnRNAs.29*20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1" b="17095"/>
          <a:stretch/>
        </p:blipFill>
        <p:spPr>
          <a:xfrm>
            <a:off x="5094864" y="2620621"/>
            <a:ext cx="2514600" cy="706153"/>
          </a:xfrm>
          <a:prstGeom prst="rect">
            <a:avLst/>
          </a:prstGeom>
        </p:spPr>
      </p:pic>
      <p:pic>
        <p:nvPicPr>
          <p:cNvPr id="17" name="Picture 16" descr="heatmap.DEsnoRNAs.19*20.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22540"/>
          <a:stretch/>
        </p:blipFill>
        <p:spPr>
          <a:xfrm>
            <a:off x="5097090" y="1458307"/>
            <a:ext cx="2514600" cy="99958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653622" y="17002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snoRNAs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609464" y="2635489"/>
            <a:ext cx="111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snRNAs</a:t>
            </a:r>
            <a:endParaRPr lang="en-US" dirty="0" smtClean="0"/>
          </a:p>
          <a:p>
            <a:pPr algn="ctr"/>
            <a:r>
              <a:rPr lang="en-US" dirty="0" smtClean="0"/>
              <a:t>(U6 &amp; U1)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595099" y="3336092"/>
            <a:ext cx="1622491" cy="504456"/>
            <a:chOff x="3503645" y="6364951"/>
            <a:chExt cx="2185446" cy="504456"/>
          </a:xfrm>
        </p:grpSpPr>
        <p:sp>
          <p:nvSpPr>
            <p:cNvPr id="53" name="Rectangle 52"/>
            <p:cNvSpPr/>
            <p:nvPr/>
          </p:nvSpPr>
          <p:spPr>
            <a:xfrm>
              <a:off x="3513801" y="6364951"/>
              <a:ext cx="1206513" cy="12763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fontScale="62500" lnSpcReduction="20000"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Ect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720315" y="6364951"/>
              <a:ext cx="957579" cy="1276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fontScale="62500" lnSpcReduction="20000"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16200000">
              <a:off x="3481339" y="6524265"/>
              <a:ext cx="367448" cy="3228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10.5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3795157" y="6524265"/>
              <a:ext cx="367448" cy="3228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11.5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16200000">
              <a:off x="4243023" y="6524265"/>
              <a:ext cx="367448" cy="3228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4688636" y="6522230"/>
              <a:ext cx="367448" cy="3228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10.5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16200000">
              <a:off x="5016512" y="6522230"/>
              <a:ext cx="367448" cy="3228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11.5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rot="16200000">
              <a:off x="5343950" y="6522230"/>
              <a:ext cx="367448" cy="3228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92021" y="2295017"/>
            <a:ext cx="1614179" cy="569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41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tmap.DEmiRNAs.353*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7" y="218570"/>
            <a:ext cx="3429000" cy="636814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370418" y="6093146"/>
            <a:ext cx="2185446" cy="504456"/>
            <a:chOff x="3503645" y="6364951"/>
            <a:chExt cx="2185446" cy="504456"/>
          </a:xfrm>
        </p:grpSpPr>
        <p:sp>
          <p:nvSpPr>
            <p:cNvPr id="30" name="Rectangle 29"/>
            <p:cNvSpPr/>
            <p:nvPr/>
          </p:nvSpPr>
          <p:spPr>
            <a:xfrm>
              <a:off x="3513801" y="6364951"/>
              <a:ext cx="1206513" cy="12763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fontScale="62500" lnSpcReduction="20000"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Ect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20315" y="6364951"/>
              <a:ext cx="957579" cy="1276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>
              <a:normAutofit fontScale="62500" lnSpcReduction="20000"/>
            </a:bodyPr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Mes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3481339" y="6524265"/>
              <a:ext cx="367448" cy="3228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10.5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3795157" y="6524265"/>
              <a:ext cx="367448" cy="3228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11.5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4243023" y="6524265"/>
              <a:ext cx="367448" cy="3228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4688636" y="6522230"/>
              <a:ext cx="367448" cy="3228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10.5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5016512" y="6522230"/>
              <a:ext cx="367448" cy="32283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11.5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5343950" y="6522230"/>
              <a:ext cx="367448" cy="3228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12.5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" name="Picture 28" descr="heatmap.DEsnRNAs.29*20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1" b="17095"/>
          <a:stretch/>
        </p:blipFill>
        <p:spPr>
          <a:xfrm>
            <a:off x="5094864" y="2620621"/>
            <a:ext cx="2514600" cy="706153"/>
          </a:xfrm>
          <a:prstGeom prst="rect">
            <a:avLst/>
          </a:prstGeom>
        </p:spPr>
      </p:pic>
      <p:pic>
        <p:nvPicPr>
          <p:cNvPr id="17" name="Picture 16" descr="heatmap.DEsnoRNAs.19*20.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22540"/>
          <a:stretch/>
        </p:blipFill>
        <p:spPr>
          <a:xfrm>
            <a:off x="5097090" y="1458307"/>
            <a:ext cx="2514600" cy="99958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7653622" y="17002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snoRNAs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609464" y="2635489"/>
            <a:ext cx="111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snRNAs</a:t>
            </a:r>
            <a:endParaRPr lang="en-US" dirty="0" smtClean="0"/>
          </a:p>
          <a:p>
            <a:pPr algn="ctr"/>
            <a:r>
              <a:rPr lang="en-US" dirty="0" smtClean="0"/>
              <a:t>(U6 &amp; U1)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5097090" y="3378918"/>
            <a:ext cx="2514600" cy="2219649"/>
            <a:chOff x="5418445" y="5050732"/>
            <a:chExt cx="2514600" cy="2219649"/>
          </a:xfrm>
        </p:grpSpPr>
        <p:pic>
          <p:nvPicPr>
            <p:cNvPr id="51" name="Picture 50" descr="heatmap.DEtRNAs.37*20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10" b="15380"/>
            <a:stretch/>
          </p:blipFill>
          <p:spPr>
            <a:xfrm>
              <a:off x="5418445" y="5050732"/>
              <a:ext cx="2514600" cy="1715193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5924766" y="6765925"/>
              <a:ext cx="1622491" cy="504456"/>
              <a:chOff x="3503645" y="6364951"/>
              <a:chExt cx="2185446" cy="50445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513801" y="6364951"/>
                <a:ext cx="1206513" cy="12763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>
                <a:normAutofit fontScale="62500" lnSpcReduction="20000"/>
              </a:bodyPr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</a:rPr>
                  <a:t>Ect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720315" y="6364951"/>
                <a:ext cx="957579" cy="12763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>
                <a:normAutofit fontScale="62500" lnSpcReduction="20000"/>
              </a:bodyPr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</a:rPr>
                  <a:t>Mes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6200000">
                <a:off x="3481339" y="6524265"/>
                <a:ext cx="367448" cy="3228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10.5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6200000">
                <a:off x="3795157" y="6524265"/>
                <a:ext cx="367448" cy="32283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11.5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6200000">
                <a:off x="4243023" y="6524265"/>
                <a:ext cx="367448" cy="32283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12.5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6200000">
                <a:off x="4688636" y="6522230"/>
                <a:ext cx="367448" cy="3228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10.5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16200000">
                <a:off x="5016512" y="6522230"/>
                <a:ext cx="367448" cy="32283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11.5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6200000">
                <a:off x="5343950" y="6522230"/>
                <a:ext cx="367448" cy="32283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12.5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7655848" y="399303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tRNAs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592021" y="2295017"/>
            <a:ext cx="1614179" cy="569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4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1"/>
            <a:ext cx="8229600" cy="79940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Describing the developmental programs</a:t>
            </a:r>
            <a:endParaRPr lang="en-US" b="1" dirty="0"/>
          </a:p>
        </p:txBody>
      </p:sp>
      <p:pic>
        <p:nvPicPr>
          <p:cNvPr id="15" name="Picture 14" descr="Description: Background Fi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 bwMode="auto">
          <a:xfrm>
            <a:off x="2334488" y="946727"/>
            <a:ext cx="4377753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24" y="946727"/>
            <a:ext cx="1514920" cy="14630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31892"/>
          <a:stretch/>
        </p:blipFill>
        <p:spPr>
          <a:xfrm>
            <a:off x="294641" y="957022"/>
            <a:ext cx="1494671" cy="146304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94641" y="3093065"/>
            <a:ext cx="8392159" cy="2407068"/>
            <a:chOff x="294641" y="3316360"/>
            <a:chExt cx="8392159" cy="2407068"/>
          </a:xfrm>
        </p:grpSpPr>
        <p:sp>
          <p:nvSpPr>
            <p:cNvPr id="8" name="Rectangle 7"/>
            <p:cNvSpPr/>
            <p:nvPr/>
          </p:nvSpPr>
          <p:spPr>
            <a:xfrm>
              <a:off x="294641" y="3316360"/>
              <a:ext cx="2621563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Aim 1: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transcriptome</a:t>
              </a:r>
              <a:endParaRPr lang="en-US" b="1" dirty="0" smtClean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	larger RNAs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	smaller RNAs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10744" y="3316360"/>
              <a:ext cx="2621563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3366FF"/>
                  </a:solidFill>
                </a:rPr>
                <a:t>Aim </a:t>
              </a:r>
              <a:r>
                <a:rPr lang="en-US" b="1" dirty="0" smtClean="0">
                  <a:solidFill>
                    <a:srgbClr val="3366FF"/>
                  </a:solidFill>
                </a:rPr>
                <a:t>2:  isoform features</a:t>
              </a:r>
            </a:p>
            <a:p>
              <a:r>
                <a:rPr lang="en-US" b="1" dirty="0">
                  <a:solidFill>
                    <a:srgbClr val="3366FF"/>
                  </a:solidFill>
                </a:rPr>
                <a:t>	</a:t>
              </a:r>
              <a:r>
                <a:rPr lang="en-US" b="1" dirty="0" smtClean="0">
                  <a:solidFill>
                    <a:srgbClr val="3366FF"/>
                  </a:solidFill>
                </a:rPr>
                <a:t>promoters (TSSs),</a:t>
              </a:r>
            </a:p>
            <a:p>
              <a:r>
                <a:rPr lang="en-US" b="1" dirty="0" smtClean="0">
                  <a:solidFill>
                    <a:srgbClr val="3366FF"/>
                  </a:solidFill>
                </a:rPr>
                <a:t> 	UTRs, splicing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26847" y="3316360"/>
              <a:ext cx="2021861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en-US" sz="1900" b="1" dirty="0">
                  <a:solidFill>
                    <a:srgbClr val="FFFF00"/>
                  </a:solidFill>
                </a:rPr>
                <a:t>Aim </a:t>
              </a:r>
              <a:r>
                <a:rPr lang="en-US" sz="1900" b="1" dirty="0" smtClean="0">
                  <a:solidFill>
                    <a:srgbClr val="FFFF00"/>
                  </a:solidFill>
                </a:rPr>
                <a:t>3: translation</a:t>
              </a:r>
            </a:p>
            <a:p>
              <a:r>
                <a:rPr lang="en-US" sz="1900" b="1" dirty="0">
                  <a:solidFill>
                    <a:srgbClr val="FFFF00"/>
                  </a:solidFill>
                </a:rPr>
                <a:t>	</a:t>
              </a:r>
              <a:r>
                <a:rPr lang="en-US" sz="1900" b="1" dirty="0" smtClean="0">
                  <a:solidFill>
                    <a:srgbClr val="FFFF00"/>
                  </a:solidFill>
                </a:rPr>
                <a:t>dynamics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1" y="4665931"/>
              <a:ext cx="2358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00080"/>
                  </a:solidFill>
                </a:rPr>
                <a:t>transcription regulatory </a:t>
              </a:r>
              <a:r>
                <a:rPr lang="en-US" b="1" dirty="0">
                  <a:solidFill>
                    <a:srgbClr val="400080"/>
                  </a:solidFill>
                </a:rPr>
                <a:t>networks</a:t>
              </a:r>
              <a:endParaRPr lang="en-US" dirty="0">
                <a:solidFill>
                  <a:srgbClr val="40008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65304" y="4665931"/>
              <a:ext cx="2221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translation</a:t>
              </a:r>
            </a:p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regulatory networks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03487" y="4430766"/>
              <a:ext cx="1646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66FF"/>
                  </a:solidFill>
                </a:rPr>
                <a:t>mRNA stability</a:t>
              </a:r>
            </a:p>
            <a:p>
              <a:pPr algn="ctr"/>
              <a:r>
                <a:rPr lang="en-US" b="1" dirty="0" smtClean="0">
                  <a:solidFill>
                    <a:srgbClr val="CC66FF"/>
                  </a:solidFill>
                </a:rPr>
                <a:t>&amp; </a:t>
              </a:r>
              <a:r>
                <a:rPr lang="en-US" b="1" dirty="0" smtClean="0">
                  <a:solidFill>
                    <a:srgbClr val="CC66FF"/>
                  </a:solidFill>
                </a:rPr>
                <a:t>localization</a:t>
              </a:r>
              <a:endParaRPr lang="en-US" dirty="0">
                <a:solidFill>
                  <a:srgbClr val="CC66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45922" y="5077097"/>
              <a:ext cx="213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C66FF"/>
                  </a:solidFill>
                </a:rPr>
                <a:t>encoded</a:t>
              </a:r>
            </a:p>
            <a:p>
              <a:pPr algn="ctr"/>
              <a:r>
                <a:rPr lang="en-US" b="1" dirty="0" smtClean="0">
                  <a:solidFill>
                    <a:srgbClr val="CC66FF"/>
                  </a:solidFill>
                </a:rPr>
                <a:t>protein diversity</a:t>
              </a:r>
              <a:endParaRPr lang="en-US" dirty="0">
                <a:solidFill>
                  <a:srgbClr val="CC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09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7517</TotalTime>
  <Words>1263</Words>
  <Application>Microsoft Macintosh PowerPoint</Application>
  <PresentationFormat>On-screen Show (4:3)</PresentationFormat>
  <Paragraphs>387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RNA dynamics in the developing mouse 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 2: Differential splicing &amp; UTRs</vt:lpstr>
      <vt:lpstr>a pipeline from RNASeq to splicing &amp; UTRs</vt:lpstr>
      <vt:lpstr>a pipeline from RNASeq to splicing &amp; UTRs</vt:lpstr>
      <vt:lpstr>Improved gene models for the mouse face: what we’ve found</vt:lpstr>
      <vt:lpstr>4992 novel genes &gt; 1 sample; &gt; 10 reads/sample; no overlap with exons of known genes</vt:lpstr>
      <vt:lpstr>eRNA locus? </vt:lpstr>
      <vt:lpstr>eRNA locus? </vt:lpstr>
      <vt:lpstr>PowerPoint Presentation</vt:lpstr>
    </vt:vector>
  </TitlesOfParts>
  <Company>ucDenver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dynamics in the developing mouse face</dc:title>
  <dc:creator>joan hooper</dc:creator>
  <cp:lastModifiedBy>joan hooper</cp:lastModifiedBy>
  <cp:revision>102</cp:revision>
  <dcterms:created xsi:type="dcterms:W3CDTF">2017-04-25T15:09:56Z</dcterms:created>
  <dcterms:modified xsi:type="dcterms:W3CDTF">2017-05-01T16:33:10Z</dcterms:modified>
</cp:coreProperties>
</file>