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423" r:id="rId2"/>
    <p:sldId id="273" r:id="rId3"/>
    <p:sldId id="401" r:id="rId4"/>
    <p:sldId id="403" r:id="rId5"/>
    <p:sldId id="385" r:id="rId6"/>
    <p:sldId id="352" r:id="rId7"/>
    <p:sldId id="360" r:id="rId8"/>
    <p:sldId id="291" r:id="rId9"/>
    <p:sldId id="387" r:id="rId10"/>
    <p:sldId id="367" r:id="rId11"/>
    <p:sldId id="405" r:id="rId12"/>
    <p:sldId id="303" r:id="rId13"/>
    <p:sldId id="406" r:id="rId14"/>
    <p:sldId id="409" r:id="rId15"/>
    <p:sldId id="410" r:id="rId16"/>
    <p:sldId id="411" r:id="rId17"/>
    <p:sldId id="388" r:id="rId18"/>
    <p:sldId id="407" r:id="rId19"/>
    <p:sldId id="391" r:id="rId20"/>
    <p:sldId id="412" r:id="rId21"/>
    <p:sldId id="395" r:id="rId22"/>
    <p:sldId id="418" r:id="rId23"/>
    <p:sldId id="416" r:id="rId24"/>
    <p:sldId id="422" r:id="rId25"/>
    <p:sldId id="413" r:id="rId26"/>
    <p:sldId id="419" r:id="rId27"/>
    <p:sldId id="420" r:id="rId28"/>
    <p:sldId id="4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36FC"/>
    <a:srgbClr val="056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0"/>
    <p:restoredTop sz="81785"/>
  </p:normalViewPr>
  <p:slideViewPr>
    <p:cSldViewPr snapToGrid="0" snapToObjects="1">
      <p:cViewPr>
        <p:scale>
          <a:sx n="61" d="100"/>
          <a:sy n="61" d="100"/>
        </p:scale>
        <p:origin x="-1552" y="-26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3824" y="17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WorkFiles:Projects:Facebase2%20R01:isoforms:StringTie:novelgeneTypes4pie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13104572722973"/>
          <c:y val="0.0683657921392969"/>
          <c:w val="0.658238751804234"/>
          <c:h val="0.823254221270824"/>
        </c:manualLayout>
      </c:layout>
      <c:pieChart>
        <c:varyColors val="1"/>
        <c:ser>
          <c:idx val="0"/>
          <c:order val="0"/>
          <c:dLbls>
            <c:dLbl>
              <c:idx val="0"/>
              <c:layout>
                <c:manualLayout>
                  <c:x val="-0.160131550425822"/>
                  <c:y val="0.22812246790825"/>
                </c:manualLayout>
              </c:layout>
              <c:tx>
                <c:rich>
                  <a:bodyPr/>
                  <a:lstStyle/>
                  <a:p>
                    <a:r>
                      <a:rPr lang="en-US"/>
                      <a:t>part unique (1203)</a:t>
                    </a:r>
                  </a:p>
                </c:rich>
              </c:tx>
              <c:showLegendKey val="0"/>
              <c:showVal val="0"/>
              <c:showCatName val="1"/>
              <c:showSerName val="0"/>
              <c:showPercent val="0"/>
              <c:showBubbleSize val="0"/>
              <c:extLst>
                <c:ext xmlns:c15="http://schemas.microsoft.com/office/drawing/2012/chart" uri="{CE6537A1-D6FC-4f65-9D91-7224C49458BB}">
                  <c15:layout/>
                </c:ext>
              </c:extLst>
            </c:dLbl>
            <c:dLbl>
              <c:idx val="1"/>
              <c:layout>
                <c:manualLayout>
                  <c:x val="-0.0177463777183524"/>
                  <c:y val="-0.00796782162039347"/>
                </c:manualLayout>
              </c:layout>
              <c:tx>
                <c:rich>
                  <a:bodyPr/>
                  <a:lstStyle/>
                  <a:p>
                    <a:r>
                      <a:rPr lang="en-US" dirty="0" err="1" smtClean="0"/>
                      <a:t>pseudogene</a:t>
                    </a:r>
                    <a:endParaRPr lang="en-US" dirty="0" smtClean="0"/>
                  </a:p>
                  <a:p>
                    <a:r>
                      <a:rPr lang="en-US" dirty="0" smtClean="0"/>
                      <a:t> </a:t>
                    </a:r>
                    <a:r>
                      <a:rPr lang="en-US" dirty="0"/>
                      <a:t>(315)</a:t>
                    </a:r>
                  </a:p>
                </c:rich>
              </c:tx>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0.0979801131481431"/>
                  <c:y val="-0.139213820850586"/>
                </c:manualLayout>
              </c:layout>
              <c:tx>
                <c:rich>
                  <a:bodyPr/>
                  <a:lstStyle/>
                  <a:p>
                    <a:r>
                      <a:rPr lang="en-US" dirty="0" smtClean="0"/>
                      <a:t>EST</a:t>
                    </a:r>
                  </a:p>
                  <a:p>
                    <a:r>
                      <a:rPr lang="en-US" dirty="0" smtClean="0"/>
                      <a:t>cluster </a:t>
                    </a:r>
                    <a:r>
                      <a:rPr lang="en-US" dirty="0"/>
                      <a:t>(854)</a:t>
                    </a:r>
                  </a:p>
                </c:rich>
              </c:tx>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a:pPr>
                <a:endParaRPr lang="en-US"/>
              </a:p>
            </c:txPr>
            <c:showLegendKey val="0"/>
            <c:showVal val="0"/>
            <c:showCatName val="1"/>
            <c:showSerName val="0"/>
            <c:showPercent val="0"/>
            <c:showBubbleSize val="0"/>
            <c:showLeaderLines val="1"/>
            <c:extLst>
              <c:ext xmlns:c15="http://schemas.microsoft.com/office/drawing/2012/chart" uri="{CE6537A1-D6FC-4f65-9D91-7224C49458BB}">
                <c15:layout/>
              </c:ext>
            </c:extLst>
          </c:dLbls>
          <c:cat>
            <c:strRef>
              <c:f>novelgeneTypes4piechart.txt!$A$4:$A$8</c:f>
              <c:strCache>
                <c:ptCount val="5"/>
                <c:pt idx="0">
                  <c:v>partial repeat (1203)</c:v>
                </c:pt>
                <c:pt idx="1">
                  <c:v>pseudogene (315)</c:v>
                </c:pt>
                <c:pt idx="2">
                  <c:v>repeat (915)</c:v>
                </c:pt>
                <c:pt idx="3">
                  <c:v>EST cluster (854)</c:v>
                </c:pt>
                <c:pt idx="4">
                  <c:v>unique (1676)</c:v>
                </c:pt>
              </c:strCache>
            </c:strRef>
          </c:cat>
          <c:val>
            <c:numRef>
              <c:f>novelgeneTypes4piechart.txt!$B$4:$B$8</c:f>
              <c:numCache>
                <c:formatCode>General</c:formatCode>
                <c:ptCount val="5"/>
                <c:pt idx="0">
                  <c:v>1203.0</c:v>
                </c:pt>
                <c:pt idx="1">
                  <c:v>315.0</c:v>
                </c:pt>
                <c:pt idx="2">
                  <c:v>906.0</c:v>
                </c:pt>
                <c:pt idx="3">
                  <c:v>854.0</c:v>
                </c:pt>
                <c:pt idx="4">
                  <c:v>1676.0</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FAB10-1A07-5340-9EAA-9B0CC6DB609D}" type="datetimeFigureOut">
              <a:rPr lang="en-US" smtClean="0"/>
              <a:t>5/18/17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A571D-6C35-8842-A580-93E70D4D6D46}" type="slidenum">
              <a:rPr lang="en-US" smtClean="0"/>
              <a:t>‹#›</a:t>
            </a:fld>
            <a:endParaRPr lang="en-US"/>
          </a:p>
        </p:txBody>
      </p:sp>
    </p:spTree>
    <p:extLst>
      <p:ext uri="{BB962C8B-B14F-4D97-AF65-F5344CB8AC3E}">
        <p14:creationId xmlns:p14="http://schemas.microsoft.com/office/powerpoint/2010/main" val="45955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malacards.org/card/osteonecrosis_of_the_jaw"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get started, I just want to say that w</a:t>
            </a:r>
            <a:r>
              <a:rPr lang="en-US" dirty="0" smtClean="0"/>
              <a:t>e</a:t>
            </a:r>
            <a:r>
              <a:rPr lang="en-US" baseline="0" dirty="0" smtClean="0"/>
              <a:t> have done this by RNA-</a:t>
            </a:r>
            <a:r>
              <a:rPr lang="en-US" baseline="0" dirty="0" err="1" smtClean="0"/>
              <a:t>seq</a:t>
            </a:r>
            <a:r>
              <a:rPr lang="en-US" baseline="0" dirty="0" smtClean="0"/>
              <a:t> and we are starting to validate the differences by qPCR and here RNA in situ hybridization to look at a particular gene with specific promoter expressed in the ectoderm (which is there) and another promoter which is used both in ectoderm and mesenchyme which you can see is expressed in both ectoderm and mesenchyme.  Moving on.</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1</a:t>
            </a:fld>
            <a:endParaRPr lang="en-US"/>
          </a:p>
        </p:txBody>
      </p:sp>
    </p:spTree>
    <p:extLst>
      <p:ext uri="{BB962C8B-B14F-4D97-AF65-F5344CB8AC3E}">
        <p14:creationId xmlns:p14="http://schemas.microsoft.com/office/powerpoint/2010/main" val="74351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stands here is these</a:t>
            </a:r>
            <a:r>
              <a:rPr lang="en-US" baseline="0" dirty="0" smtClean="0"/>
              <a:t> </a:t>
            </a:r>
            <a:r>
              <a:rPr lang="en-US" baseline="0" dirty="0" err="1" smtClean="0"/>
              <a:t>GTPase</a:t>
            </a:r>
            <a:r>
              <a:rPr lang="en-US" baseline="0" dirty="0" smtClean="0"/>
              <a:t> associated proteins, which require for signal from the cell membrane to internal sites of cell, for example cytoskeleton. They are highly enriched in this cluster. This might give us an idea of what might </a:t>
            </a:r>
            <a:r>
              <a:rPr lang="en-US" baseline="0" dirty="0" err="1" smtClean="0"/>
              <a:t>happe</a:t>
            </a:r>
            <a:r>
              <a:rPr lang="en-US" baseline="0" dirty="0" smtClean="0"/>
              <a:t> mechanistically for alternative splicing. </a:t>
            </a:r>
          </a:p>
          <a:p>
            <a:r>
              <a:rPr lang="en-US" baseline="0" dirty="0" err="1" smtClean="0"/>
              <a:t>GTPase</a:t>
            </a:r>
            <a:r>
              <a:rPr lang="en-US" baseline="0" dirty="0" smtClean="0"/>
              <a:t> activator activity: ARHGAP17, ARHGAP29, ECT2, DOCK4, DEPDC5, EVI5, GMIP, TBC1D13, GIT2, CHN1, DEPDC1A, EVI5L, RAPGEF2, TBC1D9B</a:t>
            </a:r>
          </a:p>
          <a:p>
            <a:r>
              <a:rPr lang="en-US" baseline="0" dirty="0" err="1" smtClean="0"/>
              <a:t>guanyl</a:t>
            </a:r>
            <a:r>
              <a:rPr lang="en-US" baseline="0" dirty="0" smtClean="0"/>
              <a:t>-nucleotide exchange factor activity: SBF1, MADD, ARHGEF6, RAPGEF6, DENND1A, DOCK7, RAPGEF2, ECT2, DOCK6, DOCK4</a:t>
            </a:r>
          </a:p>
          <a:p>
            <a:r>
              <a:rPr lang="en-US" baseline="0" dirty="0" err="1" smtClean="0"/>
              <a:t>GTPase</a:t>
            </a:r>
            <a:r>
              <a:rPr lang="en-US" baseline="0" dirty="0" smtClean="0"/>
              <a:t> binding: MYO5A, EVI5, TBC1D13, MICAL3, DENND1A, EVI5L, RABGGTB, TBC1D9B</a:t>
            </a:r>
          </a:p>
          <a:p>
            <a:endParaRPr lang="en-US" baseline="0" dirty="0" smtClean="0"/>
          </a:p>
          <a:p>
            <a:r>
              <a:rPr lang="en-US" baseline="0" dirty="0" smtClean="0"/>
              <a:t>I have told you about the alternative program in facial development. So what are the regulators of this program? I have told you about ESRP1. What about other regulators?  I took universal known RNA binding proteins and checked how there are expressed in the face.</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11</a:t>
            </a:fld>
            <a:endParaRPr lang="en-US"/>
          </a:p>
        </p:txBody>
      </p:sp>
    </p:spTree>
    <p:extLst>
      <p:ext uri="{BB962C8B-B14F-4D97-AF65-F5344CB8AC3E}">
        <p14:creationId xmlns:p14="http://schemas.microsoft.com/office/powerpoint/2010/main" val="22800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12</a:t>
            </a:fld>
            <a:endParaRPr lang="en-US"/>
          </a:p>
        </p:txBody>
      </p:sp>
    </p:spTree>
    <p:extLst>
      <p:ext uri="{BB962C8B-B14F-4D97-AF65-F5344CB8AC3E}">
        <p14:creationId xmlns:p14="http://schemas.microsoft.com/office/powerpoint/2010/main" val="191020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go. I can define clusters</a:t>
            </a:r>
            <a:r>
              <a:rPr lang="mr-IN" dirty="0" smtClean="0"/>
              <a:t>……</a:t>
            </a:r>
            <a:r>
              <a:rPr lang="en-US" dirty="0" smtClean="0"/>
              <a:t>.</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13</a:t>
            </a:fld>
            <a:endParaRPr lang="en-US"/>
          </a:p>
        </p:txBody>
      </p:sp>
    </p:spTree>
    <p:extLst>
      <p:ext uri="{BB962C8B-B14F-4D97-AF65-F5344CB8AC3E}">
        <p14:creationId xmlns:p14="http://schemas.microsoft.com/office/powerpoint/2010/main" val="1829225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a:t>
            </a:r>
            <a:r>
              <a:rPr lang="en-US" baseline="0" dirty="0" smtClean="0"/>
              <a:t> we will look at some of  these clusters in more detail. This is the ectoderm enriched cluster. You see ESRP1 here. </a:t>
            </a:r>
          </a:p>
        </p:txBody>
      </p:sp>
      <p:sp>
        <p:nvSpPr>
          <p:cNvPr id="4" name="Slide Number Placeholder 3"/>
          <p:cNvSpPr>
            <a:spLocks noGrp="1"/>
          </p:cNvSpPr>
          <p:nvPr>
            <p:ph type="sldNum" sz="quarter" idx="10"/>
          </p:nvPr>
        </p:nvSpPr>
        <p:spPr/>
        <p:txBody>
          <a:bodyPr/>
          <a:lstStyle/>
          <a:p>
            <a:fld id="{4B12C992-A01E-4FB9-B71B-2251E747F059}" type="slidenum">
              <a:rPr lang="en-US" smtClean="0"/>
              <a:t>17</a:t>
            </a:fld>
            <a:endParaRPr lang="en-US"/>
          </a:p>
        </p:txBody>
      </p:sp>
    </p:spTree>
    <p:extLst>
      <p:ext uri="{BB962C8B-B14F-4D97-AF65-F5344CB8AC3E}">
        <p14:creationId xmlns:p14="http://schemas.microsoft.com/office/powerpoint/2010/main" val="1701273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a:t>
            </a:r>
            <a:r>
              <a:rPr lang="en-US" baseline="0" dirty="0" smtClean="0"/>
              <a:t> see a lot more RNA binding proteins other than ESRP1. I will get back to two of them later, Rbms1 and Rbm47.</a:t>
            </a:r>
            <a:endParaRPr lang="en-US" dirty="0"/>
          </a:p>
        </p:txBody>
      </p:sp>
      <p:sp>
        <p:nvSpPr>
          <p:cNvPr id="4" name="Slide Number Placeholder 3"/>
          <p:cNvSpPr>
            <a:spLocks noGrp="1"/>
          </p:cNvSpPr>
          <p:nvPr>
            <p:ph type="sldNum" sz="quarter" idx="10"/>
          </p:nvPr>
        </p:nvSpPr>
        <p:spPr/>
        <p:txBody>
          <a:bodyPr/>
          <a:lstStyle/>
          <a:p>
            <a:fld id="{4B12C992-A01E-4FB9-B71B-2251E747F059}" type="slidenum">
              <a:rPr lang="en-US" smtClean="0"/>
              <a:t>18</a:t>
            </a:fld>
            <a:endParaRPr lang="en-US"/>
          </a:p>
        </p:txBody>
      </p:sp>
    </p:spTree>
    <p:extLst>
      <p:ext uri="{BB962C8B-B14F-4D97-AF65-F5344CB8AC3E}">
        <p14:creationId xmlns:p14="http://schemas.microsoft.com/office/powerpoint/2010/main" val="106923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Rbms3  </a:t>
            </a:r>
            <a:r>
              <a:rPr lang="en-US" sz="1200" b="0" i="0" u="none" strike="noStrike" kern="1200" dirty="0" smtClean="0">
                <a:solidFill>
                  <a:schemeClr val="tx1"/>
                </a:solidFill>
                <a:effectLst/>
                <a:latin typeface="+mn-lt"/>
                <a:ea typeface="+mn-ea"/>
                <a:cs typeface="+mn-cs"/>
                <a:hlinkClick r:id="rId3" tooltip="See Osteonecrosis Of The Jaw at Malacards"/>
              </a:rPr>
              <a:t>Osteonecrosis Of The Jaw</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20</a:t>
            </a:fld>
            <a:endParaRPr lang="en-US"/>
          </a:p>
        </p:txBody>
      </p:sp>
    </p:spTree>
    <p:extLst>
      <p:ext uri="{BB962C8B-B14F-4D97-AF65-F5344CB8AC3E}">
        <p14:creationId xmlns:p14="http://schemas.microsoft.com/office/powerpoint/2010/main" val="54955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then I did is taking</a:t>
            </a:r>
            <a:r>
              <a:rPr lang="en-US" baseline="0" dirty="0" smtClean="0"/>
              <a:t> the SE events, and cross reference them to the known RNA motifs in combine with expression level of RNA binding proteins, to come up with an idea of where these proteins bound during alternative splicing. Here is a typical skipped exon in green. This is the upstream exon and this is the downstream exon which are always included. I mapped ectodermal highly expressed RNA binding proteins in red, like ESRP1, and Mesenchymal highly expressed RNA binding proteins are in blue, like RBMS3, to these transcripts. We can see different regions of these transcripts which seems to be wholly enriched for these binding sites. Let’s look at this in more detail with ESRP1. </a:t>
            </a:r>
            <a:endParaRPr lang="en-US" dirty="0"/>
          </a:p>
        </p:txBody>
      </p:sp>
      <p:sp>
        <p:nvSpPr>
          <p:cNvPr id="4" name="Slide Number Placeholder 3"/>
          <p:cNvSpPr>
            <a:spLocks noGrp="1"/>
          </p:cNvSpPr>
          <p:nvPr>
            <p:ph type="sldNum" sz="quarter" idx="10"/>
          </p:nvPr>
        </p:nvSpPr>
        <p:spPr/>
        <p:txBody>
          <a:bodyPr/>
          <a:lstStyle/>
          <a:p>
            <a:fld id="{4B12C992-A01E-4FB9-B71B-2251E747F059}" type="slidenum">
              <a:rPr lang="en-US" smtClean="0"/>
              <a:t>21</a:t>
            </a:fld>
            <a:endParaRPr lang="en-US"/>
          </a:p>
        </p:txBody>
      </p:sp>
    </p:spTree>
    <p:extLst>
      <p:ext uri="{BB962C8B-B14F-4D97-AF65-F5344CB8AC3E}">
        <p14:creationId xmlns:p14="http://schemas.microsoft.com/office/powerpoint/2010/main" val="1235830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peaks here shows ESRP1 binding sites with respect to the skipped exon as well as the upstream and down stream exons. But what does the blue and red mean? Well. The blue and red might show the different meaning in the Ectoderm and mesenchyme. </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22</a:t>
            </a:fld>
            <a:endParaRPr lang="en-US"/>
          </a:p>
        </p:txBody>
      </p:sp>
    </p:spTree>
    <p:extLst>
      <p:ext uri="{BB962C8B-B14F-4D97-AF65-F5344CB8AC3E}">
        <p14:creationId xmlns:p14="http://schemas.microsoft.com/office/powerpoint/2010/main" val="170153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ectoderm, where ESRP1 is expressed, if it binds</a:t>
            </a:r>
            <a:r>
              <a:rPr lang="en-US" baseline="0" dirty="0" smtClean="0"/>
              <a:t> to the intron </a:t>
            </a:r>
            <a:r>
              <a:rPr lang="en-US" baseline="0" dirty="0" err="1" smtClean="0"/>
              <a:t>upsteam</a:t>
            </a:r>
            <a:r>
              <a:rPr lang="en-US" baseline="0" dirty="0" smtClean="0"/>
              <a:t> of the exon, it inhibits the inclusion of exon. You get exon skipping. However, if it binds downstream, you get inclusion of that exon. That’s why you see the red peak in the right side of the exon in the previous pictures. Because it’s included. However, in the mesenchyme, there is no ESRP1. These sites are not effective and there allow exon inclusion. But the downstream sites require ESRP1 to include the exon. But there is no ESRP1 in the mesenchyme. Therefore, the exon in skipped. That’s why we see a peak in blue for mesenchyme vs a peak in red  for ectoderm because in one case is inhibiting in the ectoderm and in the other case it’s stimulating in the ectoderm. All of this is interesting. This agrees with Russ </a:t>
            </a:r>
            <a:r>
              <a:rPr lang="en-US" baseline="0" dirty="0" err="1" smtClean="0"/>
              <a:t>Carstons</a:t>
            </a:r>
            <a:r>
              <a:rPr lang="en-US" baseline="0" dirty="0" smtClean="0"/>
              <a:t>’ data for this protein in other context. What about other RNA binding proteins? Do they behave similarly or differently?     </a:t>
            </a:r>
          </a:p>
        </p:txBody>
      </p:sp>
      <p:sp>
        <p:nvSpPr>
          <p:cNvPr id="4" name="Slide Number Placeholder 3"/>
          <p:cNvSpPr>
            <a:spLocks noGrp="1"/>
          </p:cNvSpPr>
          <p:nvPr>
            <p:ph type="sldNum" sz="quarter" idx="10"/>
          </p:nvPr>
        </p:nvSpPr>
        <p:spPr/>
        <p:txBody>
          <a:bodyPr/>
          <a:lstStyle/>
          <a:p>
            <a:fld id="{262A571D-6C35-8842-A580-93E70D4D6D46}" type="slidenum">
              <a:rPr lang="en-US" smtClean="0"/>
              <a:t>23</a:t>
            </a:fld>
            <a:endParaRPr lang="en-US"/>
          </a:p>
        </p:txBody>
      </p:sp>
    </p:spTree>
    <p:extLst>
      <p:ext uri="{BB962C8B-B14F-4D97-AF65-F5344CB8AC3E}">
        <p14:creationId xmlns:p14="http://schemas.microsoft.com/office/powerpoint/2010/main" val="65397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ectoderm, where ESRP1 is expressed, if it binds</a:t>
            </a:r>
            <a:r>
              <a:rPr lang="en-US" baseline="0" dirty="0" smtClean="0"/>
              <a:t> to the intron </a:t>
            </a:r>
            <a:r>
              <a:rPr lang="en-US" baseline="0" dirty="0" err="1" smtClean="0"/>
              <a:t>upsteam</a:t>
            </a:r>
            <a:r>
              <a:rPr lang="en-US" baseline="0" dirty="0" smtClean="0"/>
              <a:t> of the exon, it inhibits the inclusion of exon. You get exon skipping. However, if it binds downstream, you get inclusion of that exon. That’s why you see the red peak in the right side of the exon in the previous pictures. Because it’s included. However, in the mesenchyme, there is no ESRP1. These sites are not effective and there allow exon inclusion. But the downstream sites require ESRP1 to include the exon. But there is no ESRP1 in the mesenchyme. Therefore, the exon in skipped. That’s why we see a peak in blue for mesenchyme vs a peak in red  for ectoderm because in one case is inhibiting in the ectoderm and in the other case it’s stimulating in the ectoderm. All of this is interesting. This agrees with Russ </a:t>
            </a:r>
            <a:r>
              <a:rPr lang="en-US" baseline="0" dirty="0" err="1" smtClean="0"/>
              <a:t>Carstons</a:t>
            </a:r>
            <a:r>
              <a:rPr lang="en-US" baseline="0" dirty="0" smtClean="0"/>
              <a:t>’ data for this protein in other context. What about other RNA binding proteins? Do they behave similarly or differently?     </a:t>
            </a:r>
          </a:p>
        </p:txBody>
      </p:sp>
      <p:sp>
        <p:nvSpPr>
          <p:cNvPr id="4" name="Slide Number Placeholder 3"/>
          <p:cNvSpPr>
            <a:spLocks noGrp="1"/>
          </p:cNvSpPr>
          <p:nvPr>
            <p:ph type="sldNum" sz="quarter" idx="10"/>
          </p:nvPr>
        </p:nvSpPr>
        <p:spPr/>
        <p:txBody>
          <a:bodyPr/>
          <a:lstStyle/>
          <a:p>
            <a:fld id="{262A571D-6C35-8842-A580-93E70D4D6D46}" type="slidenum">
              <a:rPr lang="en-US" smtClean="0"/>
              <a:t>24</a:t>
            </a:fld>
            <a:endParaRPr lang="en-US"/>
          </a:p>
        </p:txBody>
      </p:sp>
    </p:spTree>
    <p:extLst>
      <p:ext uri="{BB962C8B-B14F-4D97-AF65-F5344CB8AC3E}">
        <p14:creationId xmlns:p14="http://schemas.microsoft.com/office/powerpoint/2010/main" val="194388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Is differential exon usage important for facial development?</a:t>
            </a:r>
          </a:p>
        </p:txBody>
      </p:sp>
      <p:sp>
        <p:nvSpPr>
          <p:cNvPr id="4" name="Slide Number Placeholder 3"/>
          <p:cNvSpPr>
            <a:spLocks noGrp="1"/>
          </p:cNvSpPr>
          <p:nvPr>
            <p:ph type="sldNum" sz="quarter" idx="10"/>
          </p:nvPr>
        </p:nvSpPr>
        <p:spPr/>
        <p:txBody>
          <a:bodyPr/>
          <a:lstStyle/>
          <a:p>
            <a:fld id="{262A571D-6C35-8842-A580-93E70D4D6D46}" type="slidenum">
              <a:rPr lang="en-US" smtClean="0"/>
              <a:t>2</a:t>
            </a:fld>
            <a:endParaRPr lang="en-US"/>
          </a:p>
        </p:txBody>
      </p:sp>
    </p:spTree>
    <p:extLst>
      <p:ext uri="{BB962C8B-B14F-4D97-AF65-F5344CB8AC3E}">
        <p14:creationId xmlns:p14="http://schemas.microsoft.com/office/powerpoint/2010/main" val="580143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protein which is expressed higher in the Mesenchyme,</a:t>
            </a:r>
            <a:r>
              <a:rPr lang="en-US" baseline="0" dirty="0" smtClean="0"/>
              <a:t> RBMS3. Again, the peak show where the RNA binding motifs are. For ESRP1, the upstream peak is blue and the down steam is red. Now it’s reversed for RBMS3, which suggesting that this protein stimulates inclusion when it binds in the downstream intron. </a:t>
            </a:r>
          </a:p>
          <a:p>
            <a:r>
              <a:rPr lang="en-US" baseline="0" dirty="0" smtClean="0"/>
              <a:t>That’s what we are now. There is a lot of data to sift through and understand. Hopefully we have give you an idea where we are going. In the last slides, we have the concludes of what we have talked today and where we are</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25</a:t>
            </a:fld>
            <a:endParaRPr lang="en-US"/>
          </a:p>
        </p:txBody>
      </p:sp>
    </p:spTree>
    <p:extLst>
      <p:ext uri="{BB962C8B-B14F-4D97-AF65-F5344CB8AC3E}">
        <p14:creationId xmlns:p14="http://schemas.microsoft.com/office/powerpoint/2010/main" val="213365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a:t>
            </a:r>
            <a:r>
              <a:rPr lang="en-US" baseline="0" dirty="0" smtClean="0"/>
              <a:t> It is! This is a gene called ESRP1, which is responsible for splicing in the epithelium and is very important in EMT and cancer. But the surprise was that when our collaborator Russ  </a:t>
            </a:r>
            <a:r>
              <a:rPr lang="en-US" baseline="0" dirty="0" err="1" smtClean="0"/>
              <a:t>Carstens</a:t>
            </a:r>
            <a:r>
              <a:rPr lang="en-US" baseline="0" dirty="0" smtClean="0"/>
              <a:t> knocked it out. It had  orofacial </a:t>
            </a:r>
            <a:r>
              <a:rPr lang="en-US" baseline="0" dirty="0" err="1" smtClean="0"/>
              <a:t>clefting</a:t>
            </a:r>
            <a:r>
              <a:rPr lang="en-US" baseline="0" dirty="0" smtClean="0"/>
              <a:t>, </a:t>
            </a:r>
            <a:r>
              <a:rPr lang="en-US" baseline="0" dirty="0" err="1" smtClean="0"/>
              <a:t>clefting</a:t>
            </a:r>
            <a:r>
              <a:rPr lang="en-US" baseline="0" dirty="0" smtClean="0"/>
              <a:t> lip and </a:t>
            </a:r>
            <a:r>
              <a:rPr lang="en-US" baseline="0" dirty="0" err="1" smtClean="0"/>
              <a:t>clefting</a:t>
            </a:r>
            <a:r>
              <a:rPr lang="en-US" baseline="0" dirty="0" smtClean="0"/>
              <a:t> palate. That shows splicing is critical for craniofacial development.</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3</a:t>
            </a:fld>
            <a:endParaRPr lang="en-US"/>
          </a:p>
        </p:txBody>
      </p:sp>
    </p:spTree>
    <p:extLst>
      <p:ext uri="{BB962C8B-B14F-4D97-AF65-F5344CB8AC3E}">
        <p14:creationId xmlns:p14="http://schemas.microsoft.com/office/powerpoint/2010/main" val="118127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splicing program?</a:t>
            </a:r>
            <a:r>
              <a:rPr lang="en-US" baseline="0" dirty="0" smtClean="0"/>
              <a:t> I will tell you about this in the first part of my talk. What are the regulators for this program. I will tell you in the second part of my talk. </a:t>
            </a:r>
          </a:p>
          <a:p>
            <a:r>
              <a:rPr lang="en-US" baseline="0" dirty="0" smtClean="0"/>
              <a:t>So let’s go the the first part!</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4</a:t>
            </a:fld>
            <a:endParaRPr lang="en-US"/>
          </a:p>
        </p:txBody>
      </p:sp>
    </p:spTree>
    <p:extLst>
      <p:ext uri="{BB962C8B-B14F-4D97-AF65-F5344CB8AC3E}">
        <p14:creationId xmlns:p14="http://schemas.microsoft.com/office/powerpoint/2010/main" val="59229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take the comparison of E11.5</a:t>
            </a:r>
            <a:r>
              <a:rPr lang="en-US" baseline="0" dirty="0" smtClean="0"/>
              <a:t> MXP Ectoderm and Mesenchyme, looked at both differentially expression genes and alternatively spliced genes with various cutoffs. But the one I want to you to focus on is the </a:t>
            </a:r>
            <a:r>
              <a:rPr lang="en-US" sz="1200" dirty="0" smtClean="0"/>
              <a:t>△PSI, which is differences of percentage</a:t>
            </a:r>
            <a:r>
              <a:rPr lang="en-US" sz="1200" baseline="0" dirty="0" smtClean="0"/>
              <a:t> spliced in. The alternatively spliced genes are called by a program called </a:t>
            </a:r>
            <a:r>
              <a:rPr lang="en-US" sz="1200" baseline="0" dirty="0" err="1" smtClean="0"/>
              <a:t>rMATS</a:t>
            </a:r>
            <a:r>
              <a:rPr lang="en-US" sz="1200" baseline="0" dirty="0" smtClean="0"/>
              <a:t>, which was developed by Yi Xing in UCLA. What I want you to see here is that there are a lot of genes are differentially expressed, there is also a group of genes which are alternatively spliced. And there is only small portion of them overlap. Which means these genes are not regulated by level of expression, but are regulated by the level of splicing. That means that alternative splicing is a major regulator of gene expression during facial development. Let’s go look at that with more detail.   </a:t>
            </a:r>
            <a:r>
              <a:rPr lang="en-US" baseline="0" dirty="0" smtClean="0"/>
              <a:t> </a:t>
            </a:r>
          </a:p>
          <a:p>
            <a:endParaRPr lang="en-US" baseline="0" dirty="0" smtClean="0"/>
          </a:p>
          <a:p>
            <a:r>
              <a:rPr lang="en-US" baseline="0" dirty="0" smtClean="0"/>
              <a:t>PSI : percentage spliced in. </a:t>
            </a:r>
            <a:endParaRPr lang="en-US" dirty="0"/>
          </a:p>
        </p:txBody>
      </p:sp>
      <p:sp>
        <p:nvSpPr>
          <p:cNvPr id="4" name="Slide Number Placeholder 3"/>
          <p:cNvSpPr>
            <a:spLocks noGrp="1"/>
          </p:cNvSpPr>
          <p:nvPr>
            <p:ph type="sldNum" sz="quarter" idx="10"/>
          </p:nvPr>
        </p:nvSpPr>
        <p:spPr/>
        <p:txBody>
          <a:bodyPr/>
          <a:lstStyle/>
          <a:p>
            <a:fld id="{4B12C992-A01E-4FB9-B71B-2251E747F059}" type="slidenum">
              <a:rPr lang="en-US" smtClean="0"/>
              <a:t>5</a:t>
            </a:fld>
            <a:endParaRPr lang="en-US"/>
          </a:p>
        </p:txBody>
      </p:sp>
    </p:spTree>
    <p:extLst>
      <p:ext uri="{BB962C8B-B14F-4D97-AF65-F5344CB8AC3E}">
        <p14:creationId xmlns:p14="http://schemas.microsoft.com/office/powerpoint/2010/main" val="6958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two things on this slides. Blue shows the differential usage between layers. Red shows the differential usage between ages. And green shows the differential usage between prominences. All three types of splicing are dominated by layer and age. Only a little differences between the prominences. The second thing is that although there is differential usage for first exon and last exon, most of the usage differences are in the body of the gene.  Cause I am limited for time. I will focus on the gene body splicing events.</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6</a:t>
            </a:fld>
            <a:endParaRPr lang="en-US"/>
          </a:p>
        </p:txBody>
      </p:sp>
    </p:spTree>
    <p:extLst>
      <p:ext uri="{BB962C8B-B14F-4D97-AF65-F5344CB8AC3E}">
        <p14:creationId xmlns:p14="http://schemas.microsoft.com/office/powerpoint/2010/main" val="1863211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five types of gene body splicing, I will not go through each of them. But it’s clear to see from the numbers on the right that the most dominant one is skipping exon in facial development. Therefore, I will focus on skipping exon on the rest of my talk.</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7</a:t>
            </a:fld>
            <a:endParaRPr lang="en-US"/>
          </a:p>
        </p:txBody>
      </p:sp>
    </p:spTree>
    <p:extLst>
      <p:ext uri="{BB962C8B-B14F-4D97-AF65-F5344CB8AC3E}">
        <p14:creationId xmlns:p14="http://schemas.microsoft.com/office/powerpoint/2010/main" val="192869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done all the comparisons</a:t>
            </a:r>
            <a:r>
              <a:rPr lang="en-US" baseline="0" dirty="0" smtClean="0"/>
              <a:t> for alternative splicing between layers, ages and prominences using </a:t>
            </a:r>
            <a:r>
              <a:rPr lang="en-US" baseline="0" dirty="0" err="1" smtClean="0"/>
              <a:t>rMATS</a:t>
            </a:r>
            <a:r>
              <a:rPr lang="en-US" baseline="0" dirty="0" smtClean="0"/>
              <a:t>. I clusters the skipping exon events called in all the comparisons. Red shows higher inclusion.  Blue shows lower inclusion. Three clusters stand out.   </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8</a:t>
            </a:fld>
            <a:endParaRPr lang="en-US"/>
          </a:p>
        </p:txBody>
      </p:sp>
    </p:spTree>
    <p:extLst>
      <p:ext uri="{BB962C8B-B14F-4D97-AF65-F5344CB8AC3E}">
        <p14:creationId xmlns:p14="http://schemas.microsoft.com/office/powerpoint/2010/main" val="1376132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a:t>
            </a:r>
            <a:r>
              <a:rPr lang="en-US" baseline="0" dirty="0" smtClean="0"/>
              <a:t> at this with more detail. Let’s look at cluster 3.We did go term analysis.</a:t>
            </a:r>
          </a:p>
          <a:p>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10</a:t>
            </a:fld>
            <a:endParaRPr lang="en-US"/>
          </a:p>
        </p:txBody>
      </p:sp>
    </p:spTree>
    <p:extLst>
      <p:ext uri="{BB962C8B-B14F-4D97-AF65-F5344CB8AC3E}">
        <p14:creationId xmlns:p14="http://schemas.microsoft.com/office/powerpoint/2010/main" val="175037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5A25ED-8FD1-824F-9E7B-21CD3915D9C5}"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331619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5A25ED-8FD1-824F-9E7B-21CD3915D9C5}"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6671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5A25ED-8FD1-824F-9E7B-21CD3915D9C5}"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67874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5A25ED-8FD1-824F-9E7B-21CD3915D9C5}"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618206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5A25ED-8FD1-824F-9E7B-21CD3915D9C5}"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456328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5A25ED-8FD1-824F-9E7B-21CD3915D9C5}" type="datetimeFigureOut">
              <a:rPr lang="en-US" smtClean="0"/>
              <a:t>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63365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5A25ED-8FD1-824F-9E7B-21CD3915D9C5}" type="datetimeFigureOut">
              <a:rPr lang="en-US" smtClean="0"/>
              <a:t>5/18/17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26411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5A25ED-8FD1-824F-9E7B-21CD3915D9C5}" type="datetimeFigureOut">
              <a:rPr lang="en-US" smtClean="0"/>
              <a:t>5/18/17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94419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A25ED-8FD1-824F-9E7B-21CD3915D9C5}" type="datetimeFigureOut">
              <a:rPr lang="en-US" smtClean="0"/>
              <a:t>5/18/17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132513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5A25ED-8FD1-824F-9E7B-21CD3915D9C5}" type="datetimeFigureOut">
              <a:rPr lang="en-US" smtClean="0"/>
              <a:t>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212563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5A25ED-8FD1-824F-9E7B-21CD3915D9C5}" type="datetimeFigureOut">
              <a:rPr lang="en-US" smtClean="0"/>
              <a:t>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56E99-E209-2747-B014-13DAF19ECC03}" type="slidenum">
              <a:rPr lang="en-US" smtClean="0"/>
              <a:t>‹#›</a:t>
            </a:fld>
            <a:endParaRPr lang="en-US"/>
          </a:p>
        </p:txBody>
      </p:sp>
    </p:spTree>
    <p:extLst>
      <p:ext uri="{BB962C8B-B14F-4D97-AF65-F5344CB8AC3E}">
        <p14:creationId xmlns:p14="http://schemas.microsoft.com/office/powerpoint/2010/main" val="34597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A25ED-8FD1-824F-9E7B-21CD3915D9C5}" type="datetimeFigureOut">
              <a:rPr lang="en-US" smtClean="0"/>
              <a:t>5/18/17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6E99-E209-2747-B014-13DAF19ECC03}" type="slidenum">
              <a:rPr lang="en-US" smtClean="0"/>
              <a:t>‹#›</a:t>
            </a:fld>
            <a:endParaRPr lang="en-US"/>
          </a:p>
        </p:txBody>
      </p:sp>
    </p:spTree>
    <p:extLst>
      <p:ext uri="{BB962C8B-B14F-4D97-AF65-F5344CB8AC3E}">
        <p14:creationId xmlns:p14="http://schemas.microsoft.com/office/powerpoint/2010/main" val="127289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tiff"/></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E12.5 in situ validation</a:t>
            </a:r>
            <a:endParaRPr lang="en-US" b="1"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51690" y="1774824"/>
            <a:ext cx="10680329" cy="4517003"/>
          </a:xfrm>
        </p:spPr>
      </p:pic>
      <p:sp>
        <p:nvSpPr>
          <p:cNvPr id="5" name="TextBox 4"/>
          <p:cNvSpPr txBox="1"/>
          <p:nvPr/>
        </p:nvSpPr>
        <p:spPr>
          <a:xfrm>
            <a:off x="10398642" y="6191297"/>
            <a:ext cx="2849526" cy="369332"/>
          </a:xfrm>
          <a:prstGeom prst="rect">
            <a:avLst/>
          </a:prstGeom>
          <a:noFill/>
        </p:spPr>
        <p:txBody>
          <a:bodyPr wrap="square" rtlCol="0">
            <a:spAutoFit/>
          </a:bodyPr>
          <a:lstStyle/>
          <a:p>
            <a:r>
              <a:rPr lang="en-US" i="1" smtClean="0"/>
              <a:t>Nina Elder</a:t>
            </a:r>
            <a:endParaRPr lang="en-US" i="1"/>
          </a:p>
        </p:txBody>
      </p:sp>
    </p:spTree>
    <p:extLst>
      <p:ext uri="{BB962C8B-B14F-4D97-AF65-F5344CB8AC3E}">
        <p14:creationId xmlns:p14="http://schemas.microsoft.com/office/powerpoint/2010/main" val="1259632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784" y="-92914"/>
            <a:ext cx="11353800" cy="1325563"/>
          </a:xfrm>
        </p:spPr>
        <p:txBody>
          <a:bodyPr/>
          <a:lstStyle/>
          <a:p>
            <a:pPr algn="ctr"/>
            <a:r>
              <a:rPr lang="en-US" b="1" dirty="0" smtClean="0"/>
              <a:t>SE events </a:t>
            </a:r>
            <a:r>
              <a:rPr lang="en-US" b="1" dirty="0" err="1" smtClean="0"/>
              <a:t>heatmap</a:t>
            </a:r>
            <a:r>
              <a:rPr lang="en-US" b="1" dirty="0" smtClean="0"/>
              <a:t> for facial development</a:t>
            </a:r>
            <a:endParaRPr lang="en-US" b="1" dirty="0"/>
          </a:p>
        </p:txBody>
      </p:sp>
      <p:sp>
        <p:nvSpPr>
          <p:cNvPr id="2" name="TextBox 1"/>
          <p:cNvSpPr txBox="1"/>
          <p:nvPr/>
        </p:nvSpPr>
        <p:spPr>
          <a:xfrm>
            <a:off x="317294" y="6583008"/>
            <a:ext cx="3346370" cy="276999"/>
          </a:xfrm>
          <a:prstGeom prst="rect">
            <a:avLst/>
          </a:prstGeom>
          <a:noFill/>
        </p:spPr>
        <p:txBody>
          <a:bodyPr wrap="square" rtlCol="0">
            <a:spAutoFit/>
          </a:bodyPr>
          <a:lstStyle/>
          <a:p>
            <a:r>
              <a:rPr lang="en-US" sz="1200" dirty="0" smtClean="0"/>
              <a:t>FDR &lt; 0.05 and </a:t>
            </a:r>
            <a:r>
              <a:rPr lang="en-US" sz="1200" dirty="0"/>
              <a:t>|△PSI| &gt; </a:t>
            </a:r>
            <a:r>
              <a:rPr lang="en-US" sz="1200" dirty="0" smtClean="0"/>
              <a:t>10%</a:t>
            </a:r>
            <a:endParaRPr lang="en-US" sz="1200" dirty="0"/>
          </a:p>
        </p:txBody>
      </p:sp>
      <p:pic>
        <p:nvPicPr>
          <p:cNvPr id="4" name="Content Placeholder 3"/>
          <p:cNvPicPr>
            <a:picLocks noGrp="1" noChangeAspect="1"/>
          </p:cNvPicPr>
          <p:nvPr>
            <p:ph idx="1"/>
          </p:nvPr>
        </p:nvPicPr>
        <p:blipFill rotWithShape="1">
          <a:blip r:embed="rId3" cstate="screen">
            <a:lum bright="-20000" contrast="20000"/>
            <a:extLst>
              <a:ext uri="{28A0092B-C50C-407E-A947-70E740481C1C}">
                <a14:useLocalDpi xmlns:a14="http://schemas.microsoft.com/office/drawing/2010/main"/>
              </a:ext>
            </a:extLst>
          </a:blip>
          <a:srcRect b="10765"/>
          <a:stretch/>
        </p:blipFill>
        <p:spPr>
          <a:xfrm>
            <a:off x="1927424" y="956656"/>
            <a:ext cx="4448210" cy="5136846"/>
          </a:xfrm>
        </p:spPr>
      </p:pic>
      <p:sp>
        <p:nvSpPr>
          <p:cNvPr id="6" name="Rectangle 5"/>
          <p:cNvSpPr/>
          <p:nvPr/>
        </p:nvSpPr>
        <p:spPr>
          <a:xfrm>
            <a:off x="1785327" y="997226"/>
            <a:ext cx="50045" cy="100082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85327" y="2049198"/>
            <a:ext cx="45719" cy="1794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85327" y="3913484"/>
            <a:ext cx="45719" cy="21081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6438" y="1143531"/>
            <a:ext cx="1727381" cy="3970318"/>
          </a:xfrm>
          <a:prstGeom prst="rect">
            <a:avLst/>
          </a:prstGeom>
          <a:noFill/>
        </p:spPr>
        <p:txBody>
          <a:bodyPr wrap="square" rtlCol="0">
            <a:spAutoFit/>
          </a:bodyPr>
          <a:lstStyle/>
          <a:p>
            <a:r>
              <a:rPr lang="en-US" dirty="0" smtClean="0"/>
              <a:t>     </a:t>
            </a:r>
            <a:r>
              <a:rPr lang="en-US" sz="2400" dirty="0" smtClean="0"/>
              <a:t>Cluster3</a:t>
            </a:r>
          </a:p>
          <a:p>
            <a:r>
              <a:rPr lang="en-US" dirty="0" err="1" smtClean="0"/>
              <a:t>Mes</a:t>
            </a:r>
            <a:r>
              <a:rPr lang="en-US" dirty="0" smtClean="0"/>
              <a:t> higher PSI</a:t>
            </a:r>
          </a:p>
          <a:p>
            <a:endParaRPr lang="en-US" dirty="0"/>
          </a:p>
          <a:p>
            <a:endParaRPr lang="en-US" dirty="0" smtClean="0"/>
          </a:p>
          <a:p>
            <a:endParaRPr lang="en-US" dirty="0" smtClean="0"/>
          </a:p>
          <a:p>
            <a:r>
              <a:rPr lang="en-US" sz="2400" dirty="0" smtClean="0"/>
              <a:t>    Cluster1</a:t>
            </a:r>
          </a:p>
          <a:p>
            <a:r>
              <a:rPr lang="en-US" dirty="0" smtClean="0"/>
              <a:t>Age difference</a:t>
            </a:r>
          </a:p>
          <a:p>
            <a:endParaRPr lang="en-US" dirty="0"/>
          </a:p>
          <a:p>
            <a:endParaRPr lang="en-US" dirty="0" smtClean="0"/>
          </a:p>
          <a:p>
            <a:endParaRPr lang="en-US" dirty="0"/>
          </a:p>
          <a:p>
            <a:endParaRPr lang="en-US" dirty="0" smtClean="0"/>
          </a:p>
          <a:p>
            <a:r>
              <a:rPr lang="en-US" dirty="0" smtClean="0"/>
              <a:t>      </a:t>
            </a:r>
            <a:r>
              <a:rPr lang="en-US" sz="2400" dirty="0" smtClean="0"/>
              <a:t>Cluster2</a:t>
            </a:r>
          </a:p>
          <a:p>
            <a:r>
              <a:rPr lang="en-US" dirty="0" err="1" smtClean="0"/>
              <a:t>Ect</a:t>
            </a:r>
            <a:r>
              <a:rPr lang="en-US" dirty="0" smtClean="0"/>
              <a:t> higher PSI</a:t>
            </a:r>
            <a:endParaRPr lang="en-US" dirty="0"/>
          </a:p>
        </p:txBody>
      </p:sp>
      <p:sp>
        <p:nvSpPr>
          <p:cNvPr id="12" name="Rectangle 11"/>
          <p:cNvSpPr/>
          <p:nvPr/>
        </p:nvSpPr>
        <p:spPr>
          <a:xfrm>
            <a:off x="2323491" y="6114378"/>
            <a:ext cx="1896256" cy="17666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13" name="Rectangle 12"/>
          <p:cNvSpPr/>
          <p:nvPr/>
        </p:nvSpPr>
        <p:spPr>
          <a:xfrm>
            <a:off x="4264717" y="6114378"/>
            <a:ext cx="1873770" cy="1766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5" name="Table 14"/>
          <p:cNvGraphicFramePr>
            <a:graphicFrameLocks noGrp="1"/>
          </p:cNvGraphicFramePr>
          <p:nvPr/>
        </p:nvGraphicFramePr>
        <p:xfrm>
          <a:off x="2323490" y="6317003"/>
          <a:ext cx="3814998" cy="365760"/>
        </p:xfrm>
        <a:graphic>
          <a:graphicData uri="http://schemas.openxmlformats.org/drawingml/2006/table">
            <a:tbl>
              <a:tblPr firstRow="1" bandRow="1">
                <a:tableStyleId>{2D5ABB26-0587-4C30-8999-92F81FD0307C}</a:tableStyleId>
              </a:tblPr>
              <a:tblGrid>
                <a:gridCol w="635833"/>
                <a:gridCol w="635833"/>
                <a:gridCol w="635833"/>
                <a:gridCol w="635833"/>
                <a:gridCol w="635833"/>
                <a:gridCol w="635833"/>
              </a:tblGrid>
              <a:tr h="32250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pic>
        <p:nvPicPr>
          <p:cNvPr id="16"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98474" y="2231766"/>
            <a:ext cx="2986031" cy="3789842"/>
          </a:xfrm>
          <a:prstGeom prst="rect">
            <a:avLst/>
          </a:prstGeom>
        </p:spPr>
      </p:pic>
      <p:grpSp>
        <p:nvGrpSpPr>
          <p:cNvPr id="24" name="Group 23"/>
          <p:cNvGrpSpPr/>
          <p:nvPr/>
        </p:nvGrpSpPr>
        <p:grpSpPr>
          <a:xfrm>
            <a:off x="6163458" y="2443006"/>
            <a:ext cx="3112466" cy="3293289"/>
            <a:chOff x="6170953" y="1123873"/>
            <a:chExt cx="3112466" cy="3293289"/>
          </a:xfrm>
        </p:grpSpPr>
        <p:sp>
          <p:nvSpPr>
            <p:cNvPr id="18" name="TextBox 17"/>
            <p:cNvSpPr txBox="1"/>
            <p:nvPr/>
          </p:nvSpPr>
          <p:spPr>
            <a:xfrm>
              <a:off x="6622553" y="1123873"/>
              <a:ext cx="2635465" cy="369332"/>
            </a:xfrm>
            <a:prstGeom prst="rect">
              <a:avLst/>
            </a:prstGeom>
            <a:noFill/>
          </p:spPr>
          <p:txBody>
            <a:bodyPr wrap="square" rtlCol="0">
              <a:spAutoFit/>
            </a:bodyPr>
            <a:lstStyle/>
            <a:p>
              <a:pPr algn="r"/>
              <a:r>
                <a:rPr lang="en-US" dirty="0" err="1"/>
                <a:t>GTPase</a:t>
              </a:r>
              <a:r>
                <a:rPr lang="en-US" dirty="0"/>
                <a:t> activator activity</a:t>
              </a:r>
            </a:p>
          </p:txBody>
        </p:sp>
        <p:sp>
          <p:nvSpPr>
            <p:cNvPr id="19" name="TextBox 18"/>
            <p:cNvSpPr txBox="1"/>
            <p:nvPr/>
          </p:nvSpPr>
          <p:spPr>
            <a:xfrm>
              <a:off x="6175948" y="1605639"/>
              <a:ext cx="3097476" cy="553998"/>
            </a:xfrm>
            <a:prstGeom prst="rect">
              <a:avLst/>
            </a:prstGeom>
            <a:noFill/>
          </p:spPr>
          <p:txBody>
            <a:bodyPr wrap="square" tIns="0" bIns="0" rtlCol="0">
              <a:spAutoFit/>
            </a:bodyPr>
            <a:lstStyle/>
            <a:p>
              <a:pPr algn="r"/>
              <a:r>
                <a:rPr lang="en-US" dirty="0"/>
                <a:t>Cadherin binding involved in cell-cell adhesion </a:t>
              </a:r>
            </a:p>
          </p:txBody>
        </p:sp>
        <p:sp>
          <p:nvSpPr>
            <p:cNvPr id="20" name="TextBox 19"/>
            <p:cNvSpPr txBox="1"/>
            <p:nvPr/>
          </p:nvSpPr>
          <p:spPr>
            <a:xfrm>
              <a:off x="6185943" y="2169073"/>
              <a:ext cx="3097476" cy="646331"/>
            </a:xfrm>
            <a:prstGeom prst="rect">
              <a:avLst/>
            </a:prstGeom>
            <a:noFill/>
          </p:spPr>
          <p:txBody>
            <a:bodyPr wrap="square" rtlCol="0">
              <a:spAutoFit/>
            </a:bodyPr>
            <a:lstStyle/>
            <a:p>
              <a:pPr algn="r"/>
              <a:r>
                <a:rPr lang="en-US" dirty="0" err="1"/>
                <a:t>Guanyl</a:t>
              </a:r>
              <a:r>
                <a:rPr lang="en-US" dirty="0"/>
                <a:t>-nucleotide exchange factor activity</a:t>
              </a:r>
            </a:p>
          </p:txBody>
        </p:sp>
        <p:sp>
          <p:nvSpPr>
            <p:cNvPr id="21" name="TextBox 20"/>
            <p:cNvSpPr txBox="1"/>
            <p:nvPr/>
          </p:nvSpPr>
          <p:spPr>
            <a:xfrm>
              <a:off x="6175948" y="2812995"/>
              <a:ext cx="3097476" cy="369332"/>
            </a:xfrm>
            <a:prstGeom prst="rect">
              <a:avLst/>
            </a:prstGeom>
            <a:noFill/>
          </p:spPr>
          <p:txBody>
            <a:bodyPr wrap="square" rtlCol="0">
              <a:spAutoFit/>
            </a:bodyPr>
            <a:lstStyle/>
            <a:p>
              <a:pPr algn="r"/>
              <a:r>
                <a:rPr lang="en-US" dirty="0"/>
                <a:t>Kinase activity</a:t>
              </a:r>
            </a:p>
          </p:txBody>
        </p:sp>
        <p:sp>
          <p:nvSpPr>
            <p:cNvPr id="22" name="TextBox 21"/>
            <p:cNvSpPr txBox="1"/>
            <p:nvPr/>
          </p:nvSpPr>
          <p:spPr>
            <a:xfrm>
              <a:off x="6178448" y="3382564"/>
              <a:ext cx="3097476" cy="369332"/>
            </a:xfrm>
            <a:prstGeom prst="rect">
              <a:avLst/>
            </a:prstGeom>
            <a:noFill/>
          </p:spPr>
          <p:txBody>
            <a:bodyPr wrap="square" rtlCol="0">
              <a:spAutoFit/>
            </a:bodyPr>
            <a:lstStyle/>
            <a:p>
              <a:pPr algn="r"/>
              <a:r>
                <a:rPr lang="en-US" dirty="0"/>
                <a:t>PDZ domain binding </a:t>
              </a:r>
            </a:p>
          </p:txBody>
        </p:sp>
        <p:sp>
          <p:nvSpPr>
            <p:cNvPr id="23" name="TextBox 22"/>
            <p:cNvSpPr txBox="1"/>
            <p:nvPr/>
          </p:nvSpPr>
          <p:spPr>
            <a:xfrm>
              <a:off x="6170953" y="4047830"/>
              <a:ext cx="3097476" cy="369332"/>
            </a:xfrm>
            <a:prstGeom prst="rect">
              <a:avLst/>
            </a:prstGeom>
            <a:noFill/>
          </p:spPr>
          <p:txBody>
            <a:bodyPr wrap="square" rtlCol="0">
              <a:spAutoFit/>
            </a:bodyPr>
            <a:lstStyle/>
            <a:p>
              <a:pPr algn="r"/>
              <a:r>
                <a:rPr lang="en-US" dirty="0" err="1"/>
                <a:t>Rab</a:t>
              </a:r>
              <a:r>
                <a:rPr lang="en-US" dirty="0"/>
                <a:t> </a:t>
              </a:r>
              <a:r>
                <a:rPr lang="en-US" dirty="0" err="1"/>
                <a:t>GTPase</a:t>
              </a:r>
              <a:r>
                <a:rPr lang="en-US" dirty="0"/>
                <a:t> binding</a:t>
              </a:r>
            </a:p>
          </p:txBody>
        </p:sp>
      </p:grpSp>
      <p:sp>
        <p:nvSpPr>
          <p:cNvPr id="25" name="Rectangle 24"/>
          <p:cNvSpPr/>
          <p:nvPr/>
        </p:nvSpPr>
        <p:spPr>
          <a:xfrm>
            <a:off x="7932790" y="1704999"/>
            <a:ext cx="3376326" cy="461665"/>
          </a:xfrm>
          <a:prstGeom prst="rect">
            <a:avLst/>
          </a:prstGeom>
        </p:spPr>
        <p:txBody>
          <a:bodyPr wrap="square">
            <a:spAutoFit/>
          </a:bodyPr>
          <a:lstStyle/>
          <a:p>
            <a:r>
              <a:rPr lang="en-US" sz="2400" smtClean="0"/>
              <a:t>Cluster3    GOTERM MF</a:t>
            </a:r>
            <a:endParaRPr lang="en-US" sz="2400" dirty="0"/>
          </a:p>
        </p:txBody>
      </p:sp>
      <p:sp>
        <p:nvSpPr>
          <p:cNvPr id="3" name="TextBox 2"/>
          <p:cNvSpPr txBox="1"/>
          <p:nvPr/>
        </p:nvSpPr>
        <p:spPr>
          <a:xfrm>
            <a:off x="9745134" y="6021607"/>
            <a:ext cx="1532466" cy="369332"/>
          </a:xfrm>
          <a:prstGeom prst="rect">
            <a:avLst/>
          </a:prstGeom>
          <a:noFill/>
        </p:spPr>
        <p:txBody>
          <a:bodyPr wrap="square" rtlCol="0">
            <a:spAutoFit/>
          </a:bodyPr>
          <a:lstStyle/>
          <a:p>
            <a:r>
              <a:rPr lang="en-US" dirty="0" smtClean="0"/>
              <a:t>-Log</a:t>
            </a:r>
            <a:r>
              <a:rPr lang="en-US" baseline="-25000" dirty="0" smtClean="0"/>
              <a:t>10</a:t>
            </a:r>
            <a:r>
              <a:rPr lang="en-US" dirty="0" smtClean="0"/>
              <a:t>(</a:t>
            </a:r>
            <a:r>
              <a:rPr lang="en-US" dirty="0" err="1" smtClean="0"/>
              <a:t>Pvalue</a:t>
            </a:r>
            <a:r>
              <a:rPr lang="en-US" dirty="0" smtClean="0"/>
              <a:t>)</a:t>
            </a:r>
            <a:endParaRPr lang="en-US" dirty="0"/>
          </a:p>
        </p:txBody>
      </p:sp>
    </p:spTree>
    <p:extLst>
      <p:ext uri="{BB962C8B-B14F-4D97-AF65-F5344CB8AC3E}">
        <p14:creationId xmlns:p14="http://schemas.microsoft.com/office/powerpoint/2010/main" val="12892805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784" y="-92914"/>
            <a:ext cx="11353800" cy="1325563"/>
          </a:xfrm>
        </p:spPr>
        <p:txBody>
          <a:bodyPr/>
          <a:lstStyle/>
          <a:p>
            <a:pPr algn="ctr"/>
            <a:r>
              <a:rPr lang="en-US" b="1" dirty="0" smtClean="0"/>
              <a:t>SE events </a:t>
            </a:r>
            <a:r>
              <a:rPr lang="en-US" b="1" dirty="0" err="1" smtClean="0"/>
              <a:t>heatmap</a:t>
            </a:r>
            <a:r>
              <a:rPr lang="en-US" b="1" dirty="0" smtClean="0"/>
              <a:t> for facial development</a:t>
            </a:r>
            <a:endParaRPr lang="en-US" b="1" dirty="0"/>
          </a:p>
        </p:txBody>
      </p:sp>
      <p:sp>
        <p:nvSpPr>
          <p:cNvPr id="2" name="TextBox 1"/>
          <p:cNvSpPr txBox="1"/>
          <p:nvPr/>
        </p:nvSpPr>
        <p:spPr>
          <a:xfrm>
            <a:off x="317294" y="6583008"/>
            <a:ext cx="3346370" cy="276999"/>
          </a:xfrm>
          <a:prstGeom prst="rect">
            <a:avLst/>
          </a:prstGeom>
          <a:noFill/>
        </p:spPr>
        <p:txBody>
          <a:bodyPr wrap="square" rtlCol="0">
            <a:spAutoFit/>
          </a:bodyPr>
          <a:lstStyle/>
          <a:p>
            <a:r>
              <a:rPr lang="en-US" sz="1200" dirty="0" smtClean="0"/>
              <a:t>FDR &lt; 0.05 and </a:t>
            </a:r>
            <a:r>
              <a:rPr lang="en-US" sz="1200" dirty="0"/>
              <a:t>|△PSI| &gt; </a:t>
            </a:r>
            <a:r>
              <a:rPr lang="en-US" sz="1200" dirty="0" smtClean="0"/>
              <a:t>10%</a:t>
            </a:r>
            <a:endParaRPr lang="en-US" sz="1200" dirty="0"/>
          </a:p>
        </p:txBody>
      </p:sp>
      <p:pic>
        <p:nvPicPr>
          <p:cNvPr id="4" name="Content Placeholder 3"/>
          <p:cNvPicPr>
            <a:picLocks noGrp="1" noChangeAspect="1"/>
          </p:cNvPicPr>
          <p:nvPr>
            <p:ph idx="1"/>
          </p:nvPr>
        </p:nvPicPr>
        <p:blipFill rotWithShape="1">
          <a:blip r:embed="rId3" cstate="screen">
            <a:lum bright="-20000" contrast="20000"/>
            <a:extLst>
              <a:ext uri="{28A0092B-C50C-407E-A947-70E740481C1C}">
                <a14:useLocalDpi xmlns:a14="http://schemas.microsoft.com/office/drawing/2010/main"/>
              </a:ext>
            </a:extLst>
          </a:blip>
          <a:srcRect b="10765"/>
          <a:stretch/>
        </p:blipFill>
        <p:spPr>
          <a:xfrm>
            <a:off x="1927424" y="956656"/>
            <a:ext cx="4448210" cy="5136846"/>
          </a:xfrm>
        </p:spPr>
      </p:pic>
      <p:sp>
        <p:nvSpPr>
          <p:cNvPr id="6" name="Rectangle 5"/>
          <p:cNvSpPr/>
          <p:nvPr/>
        </p:nvSpPr>
        <p:spPr>
          <a:xfrm>
            <a:off x="1785327" y="997226"/>
            <a:ext cx="50045" cy="100082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85327" y="2049198"/>
            <a:ext cx="45719" cy="1794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85327" y="3913484"/>
            <a:ext cx="45719" cy="21081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6438" y="1143531"/>
            <a:ext cx="1727381" cy="3970318"/>
          </a:xfrm>
          <a:prstGeom prst="rect">
            <a:avLst/>
          </a:prstGeom>
          <a:noFill/>
        </p:spPr>
        <p:txBody>
          <a:bodyPr wrap="square" rtlCol="0">
            <a:spAutoFit/>
          </a:bodyPr>
          <a:lstStyle/>
          <a:p>
            <a:r>
              <a:rPr lang="en-US" dirty="0" smtClean="0"/>
              <a:t>     </a:t>
            </a:r>
            <a:r>
              <a:rPr lang="en-US" sz="2400" dirty="0" smtClean="0"/>
              <a:t>Cluster3</a:t>
            </a:r>
          </a:p>
          <a:p>
            <a:r>
              <a:rPr lang="en-US" dirty="0" err="1" smtClean="0"/>
              <a:t>Mes</a:t>
            </a:r>
            <a:r>
              <a:rPr lang="en-US" dirty="0" smtClean="0"/>
              <a:t> higher PSI</a:t>
            </a:r>
          </a:p>
          <a:p>
            <a:endParaRPr lang="en-US" dirty="0"/>
          </a:p>
          <a:p>
            <a:endParaRPr lang="en-US" dirty="0" smtClean="0"/>
          </a:p>
          <a:p>
            <a:endParaRPr lang="en-US" dirty="0" smtClean="0"/>
          </a:p>
          <a:p>
            <a:r>
              <a:rPr lang="en-US" sz="2400" dirty="0" smtClean="0"/>
              <a:t>    Cluster1</a:t>
            </a:r>
          </a:p>
          <a:p>
            <a:r>
              <a:rPr lang="en-US" dirty="0" smtClean="0"/>
              <a:t>Age difference</a:t>
            </a:r>
          </a:p>
          <a:p>
            <a:endParaRPr lang="en-US" dirty="0"/>
          </a:p>
          <a:p>
            <a:endParaRPr lang="en-US" dirty="0" smtClean="0"/>
          </a:p>
          <a:p>
            <a:endParaRPr lang="en-US" dirty="0"/>
          </a:p>
          <a:p>
            <a:endParaRPr lang="en-US" dirty="0" smtClean="0"/>
          </a:p>
          <a:p>
            <a:r>
              <a:rPr lang="en-US" dirty="0" smtClean="0"/>
              <a:t>      </a:t>
            </a:r>
            <a:r>
              <a:rPr lang="en-US" sz="2400" dirty="0" smtClean="0"/>
              <a:t>Cluster2</a:t>
            </a:r>
          </a:p>
          <a:p>
            <a:r>
              <a:rPr lang="en-US" dirty="0" err="1" smtClean="0"/>
              <a:t>Ect</a:t>
            </a:r>
            <a:r>
              <a:rPr lang="en-US" dirty="0" smtClean="0"/>
              <a:t> higher PSI</a:t>
            </a:r>
            <a:endParaRPr lang="en-US" dirty="0"/>
          </a:p>
        </p:txBody>
      </p:sp>
      <p:sp>
        <p:nvSpPr>
          <p:cNvPr id="12" name="Rectangle 11"/>
          <p:cNvSpPr/>
          <p:nvPr/>
        </p:nvSpPr>
        <p:spPr>
          <a:xfrm>
            <a:off x="2323491" y="6114378"/>
            <a:ext cx="1896256" cy="17666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13" name="Rectangle 12"/>
          <p:cNvSpPr/>
          <p:nvPr/>
        </p:nvSpPr>
        <p:spPr>
          <a:xfrm>
            <a:off x="4264717" y="6114378"/>
            <a:ext cx="1873770" cy="1766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5" name="Table 14"/>
          <p:cNvGraphicFramePr>
            <a:graphicFrameLocks noGrp="1"/>
          </p:cNvGraphicFramePr>
          <p:nvPr/>
        </p:nvGraphicFramePr>
        <p:xfrm>
          <a:off x="2323490" y="6317003"/>
          <a:ext cx="3814998" cy="365760"/>
        </p:xfrm>
        <a:graphic>
          <a:graphicData uri="http://schemas.openxmlformats.org/drawingml/2006/table">
            <a:tbl>
              <a:tblPr firstRow="1" bandRow="1">
                <a:tableStyleId>{2D5ABB26-0587-4C30-8999-92F81FD0307C}</a:tableStyleId>
              </a:tblPr>
              <a:tblGrid>
                <a:gridCol w="635833"/>
                <a:gridCol w="635833"/>
                <a:gridCol w="635833"/>
                <a:gridCol w="635833"/>
                <a:gridCol w="635833"/>
                <a:gridCol w="635833"/>
              </a:tblGrid>
              <a:tr h="32250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pic>
        <p:nvPicPr>
          <p:cNvPr id="16"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98474" y="2231766"/>
            <a:ext cx="2986031" cy="3789842"/>
          </a:xfrm>
          <a:prstGeom prst="rect">
            <a:avLst/>
          </a:prstGeom>
        </p:spPr>
      </p:pic>
      <p:grpSp>
        <p:nvGrpSpPr>
          <p:cNvPr id="24" name="Group 23"/>
          <p:cNvGrpSpPr/>
          <p:nvPr/>
        </p:nvGrpSpPr>
        <p:grpSpPr>
          <a:xfrm>
            <a:off x="6163458" y="2443006"/>
            <a:ext cx="3112466" cy="3293289"/>
            <a:chOff x="6170953" y="1123873"/>
            <a:chExt cx="3112466" cy="3293289"/>
          </a:xfrm>
        </p:grpSpPr>
        <p:sp>
          <p:nvSpPr>
            <p:cNvPr id="18" name="TextBox 17"/>
            <p:cNvSpPr txBox="1"/>
            <p:nvPr/>
          </p:nvSpPr>
          <p:spPr>
            <a:xfrm>
              <a:off x="6622553" y="1123873"/>
              <a:ext cx="2635465" cy="369332"/>
            </a:xfrm>
            <a:prstGeom prst="rect">
              <a:avLst/>
            </a:prstGeom>
            <a:noFill/>
          </p:spPr>
          <p:txBody>
            <a:bodyPr wrap="square" rtlCol="0">
              <a:spAutoFit/>
            </a:bodyPr>
            <a:lstStyle/>
            <a:p>
              <a:pPr algn="r"/>
              <a:r>
                <a:rPr lang="en-US" dirty="0" err="1"/>
                <a:t>GTPase</a:t>
              </a:r>
              <a:r>
                <a:rPr lang="en-US" dirty="0"/>
                <a:t> activator activity</a:t>
              </a:r>
            </a:p>
          </p:txBody>
        </p:sp>
        <p:sp>
          <p:nvSpPr>
            <p:cNvPr id="19" name="TextBox 18"/>
            <p:cNvSpPr txBox="1"/>
            <p:nvPr/>
          </p:nvSpPr>
          <p:spPr>
            <a:xfrm>
              <a:off x="6175948" y="1605639"/>
              <a:ext cx="3097476" cy="553998"/>
            </a:xfrm>
            <a:prstGeom prst="rect">
              <a:avLst/>
            </a:prstGeom>
            <a:noFill/>
          </p:spPr>
          <p:txBody>
            <a:bodyPr wrap="square" tIns="0" bIns="0" rtlCol="0">
              <a:spAutoFit/>
            </a:bodyPr>
            <a:lstStyle/>
            <a:p>
              <a:pPr algn="r"/>
              <a:r>
                <a:rPr lang="en-US" dirty="0"/>
                <a:t>Cadherin binding involved in cell-cell adhesion </a:t>
              </a:r>
            </a:p>
          </p:txBody>
        </p:sp>
        <p:sp>
          <p:nvSpPr>
            <p:cNvPr id="20" name="TextBox 19"/>
            <p:cNvSpPr txBox="1"/>
            <p:nvPr/>
          </p:nvSpPr>
          <p:spPr>
            <a:xfrm>
              <a:off x="6185943" y="2169073"/>
              <a:ext cx="3097476" cy="646331"/>
            </a:xfrm>
            <a:prstGeom prst="rect">
              <a:avLst/>
            </a:prstGeom>
            <a:noFill/>
          </p:spPr>
          <p:txBody>
            <a:bodyPr wrap="square" rtlCol="0">
              <a:spAutoFit/>
            </a:bodyPr>
            <a:lstStyle/>
            <a:p>
              <a:pPr algn="r"/>
              <a:r>
                <a:rPr lang="en-US" dirty="0" err="1"/>
                <a:t>Guanyl</a:t>
              </a:r>
              <a:r>
                <a:rPr lang="en-US" dirty="0"/>
                <a:t>-nucleotide exchange factor activity</a:t>
              </a:r>
            </a:p>
          </p:txBody>
        </p:sp>
        <p:sp>
          <p:nvSpPr>
            <p:cNvPr id="21" name="TextBox 20"/>
            <p:cNvSpPr txBox="1"/>
            <p:nvPr/>
          </p:nvSpPr>
          <p:spPr>
            <a:xfrm>
              <a:off x="6175948" y="2812995"/>
              <a:ext cx="3097476" cy="369332"/>
            </a:xfrm>
            <a:prstGeom prst="rect">
              <a:avLst/>
            </a:prstGeom>
            <a:noFill/>
          </p:spPr>
          <p:txBody>
            <a:bodyPr wrap="square" rtlCol="0">
              <a:spAutoFit/>
            </a:bodyPr>
            <a:lstStyle/>
            <a:p>
              <a:pPr algn="r"/>
              <a:r>
                <a:rPr lang="en-US" dirty="0"/>
                <a:t>Kinase activity</a:t>
              </a:r>
            </a:p>
          </p:txBody>
        </p:sp>
        <p:sp>
          <p:nvSpPr>
            <p:cNvPr id="22" name="TextBox 21"/>
            <p:cNvSpPr txBox="1"/>
            <p:nvPr/>
          </p:nvSpPr>
          <p:spPr>
            <a:xfrm>
              <a:off x="6178448" y="3382564"/>
              <a:ext cx="3097476" cy="369332"/>
            </a:xfrm>
            <a:prstGeom prst="rect">
              <a:avLst/>
            </a:prstGeom>
            <a:noFill/>
          </p:spPr>
          <p:txBody>
            <a:bodyPr wrap="square" rtlCol="0">
              <a:spAutoFit/>
            </a:bodyPr>
            <a:lstStyle/>
            <a:p>
              <a:pPr algn="r"/>
              <a:r>
                <a:rPr lang="en-US" dirty="0"/>
                <a:t>PDZ domain binding </a:t>
              </a:r>
            </a:p>
          </p:txBody>
        </p:sp>
        <p:sp>
          <p:nvSpPr>
            <p:cNvPr id="23" name="TextBox 22"/>
            <p:cNvSpPr txBox="1"/>
            <p:nvPr/>
          </p:nvSpPr>
          <p:spPr>
            <a:xfrm>
              <a:off x="6170953" y="4047830"/>
              <a:ext cx="3097476" cy="369332"/>
            </a:xfrm>
            <a:prstGeom prst="rect">
              <a:avLst/>
            </a:prstGeom>
            <a:noFill/>
          </p:spPr>
          <p:txBody>
            <a:bodyPr wrap="square" rtlCol="0">
              <a:spAutoFit/>
            </a:bodyPr>
            <a:lstStyle/>
            <a:p>
              <a:pPr algn="r"/>
              <a:r>
                <a:rPr lang="en-US" dirty="0" err="1"/>
                <a:t>Rab</a:t>
              </a:r>
              <a:r>
                <a:rPr lang="en-US" dirty="0"/>
                <a:t> </a:t>
              </a:r>
              <a:r>
                <a:rPr lang="en-US" dirty="0" err="1"/>
                <a:t>GTPase</a:t>
              </a:r>
              <a:r>
                <a:rPr lang="en-US" dirty="0"/>
                <a:t> binding</a:t>
              </a:r>
            </a:p>
          </p:txBody>
        </p:sp>
      </p:grpSp>
      <p:sp>
        <p:nvSpPr>
          <p:cNvPr id="25" name="Rectangle 24"/>
          <p:cNvSpPr/>
          <p:nvPr/>
        </p:nvSpPr>
        <p:spPr>
          <a:xfrm>
            <a:off x="7932790" y="1704999"/>
            <a:ext cx="3376326" cy="461665"/>
          </a:xfrm>
          <a:prstGeom prst="rect">
            <a:avLst/>
          </a:prstGeom>
        </p:spPr>
        <p:txBody>
          <a:bodyPr wrap="square">
            <a:spAutoFit/>
          </a:bodyPr>
          <a:lstStyle/>
          <a:p>
            <a:r>
              <a:rPr lang="en-US" sz="2400" smtClean="0"/>
              <a:t>Cluster3    GOTERM MF</a:t>
            </a:r>
            <a:endParaRPr lang="en-US" sz="2400" dirty="0"/>
          </a:p>
        </p:txBody>
      </p:sp>
      <p:sp>
        <p:nvSpPr>
          <p:cNvPr id="3" name="TextBox 2"/>
          <p:cNvSpPr txBox="1"/>
          <p:nvPr/>
        </p:nvSpPr>
        <p:spPr>
          <a:xfrm>
            <a:off x="9745134" y="6021607"/>
            <a:ext cx="1532466" cy="369332"/>
          </a:xfrm>
          <a:prstGeom prst="rect">
            <a:avLst/>
          </a:prstGeom>
          <a:noFill/>
        </p:spPr>
        <p:txBody>
          <a:bodyPr wrap="square" rtlCol="0">
            <a:spAutoFit/>
          </a:bodyPr>
          <a:lstStyle/>
          <a:p>
            <a:r>
              <a:rPr lang="en-US" dirty="0" smtClean="0"/>
              <a:t>-Log</a:t>
            </a:r>
            <a:r>
              <a:rPr lang="en-US" baseline="-25000" dirty="0" smtClean="0"/>
              <a:t>10</a:t>
            </a:r>
            <a:r>
              <a:rPr lang="en-US" dirty="0" smtClean="0"/>
              <a:t>(</a:t>
            </a:r>
            <a:r>
              <a:rPr lang="en-US" dirty="0" err="1" smtClean="0"/>
              <a:t>Pvalue</a:t>
            </a:r>
            <a:r>
              <a:rPr lang="en-US" dirty="0" smtClean="0"/>
              <a:t>)</a:t>
            </a:r>
            <a:endParaRPr lang="en-US" dirty="0"/>
          </a:p>
        </p:txBody>
      </p:sp>
      <p:sp>
        <p:nvSpPr>
          <p:cNvPr id="26" name="Right Arrow 25"/>
          <p:cNvSpPr/>
          <p:nvPr/>
        </p:nvSpPr>
        <p:spPr>
          <a:xfrm>
            <a:off x="6467686" y="2553249"/>
            <a:ext cx="314793" cy="178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6218237" y="3643416"/>
            <a:ext cx="314793" cy="178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6971414" y="5462203"/>
            <a:ext cx="314793" cy="1788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2746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8293"/>
            <a:ext cx="10515600" cy="1325563"/>
          </a:xfrm>
        </p:spPr>
        <p:txBody>
          <a:bodyPr/>
          <a:lstStyle/>
          <a:p>
            <a:pPr algn="ctr"/>
            <a:r>
              <a:rPr lang="en-US" b="1"/>
              <a:t>Expression of </a:t>
            </a:r>
            <a:r>
              <a:rPr lang="en-US" b="1" smtClean="0"/>
              <a:t>RBPs in face</a:t>
            </a:r>
            <a:endParaRPr lang="en-US" b="1" dirty="0"/>
          </a:p>
        </p:txBody>
      </p:sp>
      <p:sp>
        <p:nvSpPr>
          <p:cNvPr id="10" name="TextBox 9"/>
          <p:cNvSpPr txBox="1"/>
          <p:nvPr/>
        </p:nvSpPr>
        <p:spPr>
          <a:xfrm>
            <a:off x="7836376" y="6437477"/>
            <a:ext cx="2909454" cy="369332"/>
          </a:xfrm>
          <a:prstGeom prst="rect">
            <a:avLst/>
          </a:prstGeom>
          <a:noFill/>
        </p:spPr>
        <p:txBody>
          <a:bodyPr wrap="square" rtlCol="0">
            <a:spAutoFit/>
          </a:bodyPr>
          <a:lstStyle/>
          <a:p>
            <a:r>
              <a:rPr lang="en-US" dirty="0" err="1" smtClean="0"/>
              <a:t>p.adj</a:t>
            </a:r>
            <a:r>
              <a:rPr lang="en-US" dirty="0" smtClean="0"/>
              <a:t> &lt; 0.01, FC &gt;2</a:t>
            </a:r>
            <a:endParaRPr lang="en-US"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1029"/>
          <a:stretch/>
        </p:blipFill>
        <p:spPr>
          <a:xfrm>
            <a:off x="3465577" y="905256"/>
            <a:ext cx="4311622" cy="4964385"/>
          </a:xfrm>
        </p:spPr>
      </p:pic>
      <p:sp>
        <p:nvSpPr>
          <p:cNvPr id="7" name="Rectangle 6"/>
          <p:cNvSpPr/>
          <p:nvPr/>
        </p:nvSpPr>
        <p:spPr>
          <a:xfrm>
            <a:off x="3852582" y="5924226"/>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8" name="Rectangle 7"/>
          <p:cNvSpPr/>
          <p:nvPr/>
        </p:nvSpPr>
        <p:spPr>
          <a:xfrm>
            <a:off x="5702744" y="5924227"/>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94179387"/>
              </p:ext>
            </p:extLst>
          </p:nvPr>
        </p:nvGraphicFramePr>
        <p:xfrm>
          <a:off x="3839136" y="6134510"/>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Tree>
    <p:extLst>
      <p:ext uri="{BB962C8B-B14F-4D97-AF65-F5344CB8AC3E}">
        <p14:creationId xmlns:p14="http://schemas.microsoft.com/office/powerpoint/2010/main" val="8941896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8293"/>
            <a:ext cx="10515600" cy="1325563"/>
          </a:xfrm>
        </p:spPr>
        <p:txBody>
          <a:bodyPr/>
          <a:lstStyle/>
          <a:p>
            <a:pPr algn="ctr"/>
            <a:r>
              <a:rPr lang="en-US" b="1"/>
              <a:t>Expression of </a:t>
            </a:r>
            <a:r>
              <a:rPr lang="en-US" b="1" smtClean="0"/>
              <a:t>RBPs in face</a:t>
            </a:r>
            <a:endParaRPr lang="en-US" b="1" dirty="0"/>
          </a:p>
        </p:txBody>
      </p:sp>
      <p:sp>
        <p:nvSpPr>
          <p:cNvPr id="10" name="TextBox 9"/>
          <p:cNvSpPr txBox="1"/>
          <p:nvPr/>
        </p:nvSpPr>
        <p:spPr>
          <a:xfrm>
            <a:off x="7836376" y="6437477"/>
            <a:ext cx="2909454" cy="369332"/>
          </a:xfrm>
          <a:prstGeom prst="rect">
            <a:avLst/>
          </a:prstGeom>
          <a:noFill/>
        </p:spPr>
        <p:txBody>
          <a:bodyPr wrap="square" rtlCol="0">
            <a:spAutoFit/>
          </a:bodyPr>
          <a:lstStyle/>
          <a:p>
            <a:r>
              <a:rPr lang="en-US" dirty="0" err="1" smtClean="0"/>
              <a:t>p.adj</a:t>
            </a:r>
            <a:r>
              <a:rPr lang="en-US" dirty="0" smtClean="0"/>
              <a:t> &lt; 0.01, FC &gt;2</a:t>
            </a:r>
            <a:endParaRPr lang="en-US"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1029"/>
          <a:stretch/>
        </p:blipFill>
        <p:spPr>
          <a:xfrm>
            <a:off x="3465577" y="905256"/>
            <a:ext cx="4311622" cy="4964385"/>
          </a:xfrm>
        </p:spPr>
      </p:pic>
      <p:sp>
        <p:nvSpPr>
          <p:cNvPr id="7" name="Rectangle 6"/>
          <p:cNvSpPr/>
          <p:nvPr/>
        </p:nvSpPr>
        <p:spPr>
          <a:xfrm>
            <a:off x="3852582" y="5924226"/>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8" name="Rectangle 7"/>
          <p:cNvSpPr/>
          <p:nvPr/>
        </p:nvSpPr>
        <p:spPr>
          <a:xfrm>
            <a:off x="5702744" y="5924227"/>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9" name="Table 8"/>
          <p:cNvGraphicFramePr>
            <a:graphicFrameLocks noGrp="1"/>
          </p:cNvGraphicFramePr>
          <p:nvPr/>
        </p:nvGraphicFramePr>
        <p:xfrm>
          <a:off x="3839136" y="6134510"/>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16" name="Rectangle 15"/>
          <p:cNvSpPr/>
          <p:nvPr/>
        </p:nvSpPr>
        <p:spPr>
          <a:xfrm>
            <a:off x="3333826" y="886362"/>
            <a:ext cx="4220247" cy="40777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58335" y="863392"/>
            <a:ext cx="2196295" cy="369332"/>
          </a:xfrm>
          <a:prstGeom prst="rect">
            <a:avLst/>
          </a:prstGeom>
          <a:noFill/>
        </p:spPr>
        <p:txBody>
          <a:bodyPr wrap="square" rtlCol="0">
            <a:spAutoFit/>
          </a:bodyPr>
          <a:lstStyle/>
          <a:p>
            <a:r>
              <a:rPr lang="en-US" dirty="0" smtClean="0"/>
              <a:t>       Increase over age</a:t>
            </a:r>
            <a:endParaRPr lang="en-US" dirty="0"/>
          </a:p>
        </p:txBody>
      </p:sp>
    </p:spTree>
    <p:extLst>
      <p:ext uri="{BB962C8B-B14F-4D97-AF65-F5344CB8AC3E}">
        <p14:creationId xmlns:p14="http://schemas.microsoft.com/office/powerpoint/2010/main" val="19793854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8293"/>
            <a:ext cx="10515600" cy="1325563"/>
          </a:xfrm>
        </p:spPr>
        <p:txBody>
          <a:bodyPr/>
          <a:lstStyle/>
          <a:p>
            <a:pPr algn="ctr"/>
            <a:r>
              <a:rPr lang="en-US" b="1"/>
              <a:t>Expression of </a:t>
            </a:r>
            <a:r>
              <a:rPr lang="en-US" b="1" smtClean="0"/>
              <a:t>RBPs in face</a:t>
            </a:r>
            <a:endParaRPr lang="en-US" b="1" dirty="0"/>
          </a:p>
        </p:txBody>
      </p:sp>
      <p:sp>
        <p:nvSpPr>
          <p:cNvPr id="10" name="TextBox 9"/>
          <p:cNvSpPr txBox="1"/>
          <p:nvPr/>
        </p:nvSpPr>
        <p:spPr>
          <a:xfrm>
            <a:off x="7836376" y="6437477"/>
            <a:ext cx="2909454" cy="369332"/>
          </a:xfrm>
          <a:prstGeom prst="rect">
            <a:avLst/>
          </a:prstGeom>
          <a:noFill/>
        </p:spPr>
        <p:txBody>
          <a:bodyPr wrap="square" rtlCol="0">
            <a:spAutoFit/>
          </a:bodyPr>
          <a:lstStyle/>
          <a:p>
            <a:r>
              <a:rPr lang="en-US" dirty="0" err="1" smtClean="0"/>
              <a:t>p.adj</a:t>
            </a:r>
            <a:r>
              <a:rPr lang="en-US" dirty="0" smtClean="0"/>
              <a:t> &lt; 0.01, FC &gt;2</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1029"/>
          <a:stretch/>
        </p:blipFill>
        <p:spPr>
          <a:xfrm>
            <a:off x="3465577" y="905256"/>
            <a:ext cx="4311622" cy="4964385"/>
          </a:xfrm>
        </p:spPr>
      </p:pic>
      <p:sp>
        <p:nvSpPr>
          <p:cNvPr id="7" name="Rectangle 6"/>
          <p:cNvSpPr/>
          <p:nvPr/>
        </p:nvSpPr>
        <p:spPr>
          <a:xfrm>
            <a:off x="3852582" y="5924226"/>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8" name="Rectangle 7"/>
          <p:cNvSpPr/>
          <p:nvPr/>
        </p:nvSpPr>
        <p:spPr>
          <a:xfrm>
            <a:off x="5702744" y="5924227"/>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9" name="Table 8"/>
          <p:cNvGraphicFramePr>
            <a:graphicFrameLocks noGrp="1"/>
          </p:cNvGraphicFramePr>
          <p:nvPr/>
        </p:nvGraphicFramePr>
        <p:xfrm>
          <a:off x="3839136" y="6134510"/>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6" name="Rectangle 5"/>
          <p:cNvSpPr/>
          <p:nvPr/>
        </p:nvSpPr>
        <p:spPr>
          <a:xfrm>
            <a:off x="3260360" y="1326630"/>
            <a:ext cx="4302177" cy="65956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8067" y="1466870"/>
            <a:ext cx="2783589" cy="369332"/>
          </a:xfrm>
          <a:prstGeom prst="rect">
            <a:avLst/>
          </a:prstGeom>
          <a:noFill/>
        </p:spPr>
        <p:txBody>
          <a:bodyPr wrap="square" rtlCol="0">
            <a:spAutoFit/>
          </a:bodyPr>
          <a:lstStyle/>
          <a:p>
            <a:r>
              <a:rPr lang="en-US" smtClean="0"/>
              <a:t>Ectoderm </a:t>
            </a:r>
            <a:r>
              <a:rPr lang="en-US" dirty="0" smtClean="0"/>
              <a:t>highly expressed  </a:t>
            </a:r>
            <a:endParaRPr lang="en-US" dirty="0"/>
          </a:p>
        </p:txBody>
      </p:sp>
      <p:sp>
        <p:nvSpPr>
          <p:cNvPr id="16" name="Rectangle 15"/>
          <p:cNvSpPr/>
          <p:nvPr/>
        </p:nvSpPr>
        <p:spPr>
          <a:xfrm>
            <a:off x="3333826" y="886362"/>
            <a:ext cx="4220247" cy="40777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58335" y="863392"/>
            <a:ext cx="2196295" cy="369332"/>
          </a:xfrm>
          <a:prstGeom prst="rect">
            <a:avLst/>
          </a:prstGeom>
          <a:noFill/>
        </p:spPr>
        <p:txBody>
          <a:bodyPr wrap="square" rtlCol="0">
            <a:spAutoFit/>
          </a:bodyPr>
          <a:lstStyle/>
          <a:p>
            <a:r>
              <a:rPr lang="en-US" dirty="0" smtClean="0"/>
              <a:t>       Increase over age</a:t>
            </a:r>
            <a:endParaRPr lang="en-US" dirty="0"/>
          </a:p>
        </p:txBody>
      </p:sp>
    </p:spTree>
    <p:extLst>
      <p:ext uri="{BB962C8B-B14F-4D97-AF65-F5344CB8AC3E}">
        <p14:creationId xmlns:p14="http://schemas.microsoft.com/office/powerpoint/2010/main" val="10553637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8293"/>
            <a:ext cx="10515600" cy="1325563"/>
          </a:xfrm>
        </p:spPr>
        <p:txBody>
          <a:bodyPr/>
          <a:lstStyle/>
          <a:p>
            <a:pPr algn="ctr"/>
            <a:r>
              <a:rPr lang="en-US" b="1"/>
              <a:t>Expression of </a:t>
            </a:r>
            <a:r>
              <a:rPr lang="en-US" b="1" smtClean="0"/>
              <a:t>RBPs in face</a:t>
            </a:r>
            <a:endParaRPr lang="en-US" b="1" dirty="0"/>
          </a:p>
        </p:txBody>
      </p:sp>
      <p:sp>
        <p:nvSpPr>
          <p:cNvPr id="10" name="TextBox 9"/>
          <p:cNvSpPr txBox="1"/>
          <p:nvPr/>
        </p:nvSpPr>
        <p:spPr>
          <a:xfrm>
            <a:off x="7836376" y="6437477"/>
            <a:ext cx="2909454" cy="369332"/>
          </a:xfrm>
          <a:prstGeom prst="rect">
            <a:avLst/>
          </a:prstGeom>
          <a:noFill/>
        </p:spPr>
        <p:txBody>
          <a:bodyPr wrap="square" rtlCol="0">
            <a:spAutoFit/>
          </a:bodyPr>
          <a:lstStyle/>
          <a:p>
            <a:r>
              <a:rPr lang="en-US" dirty="0" err="1" smtClean="0"/>
              <a:t>p.adj</a:t>
            </a:r>
            <a:r>
              <a:rPr lang="en-US" dirty="0" smtClean="0"/>
              <a:t> &lt; 0.01, FC &gt;2</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1029"/>
          <a:stretch/>
        </p:blipFill>
        <p:spPr>
          <a:xfrm>
            <a:off x="3465577" y="905256"/>
            <a:ext cx="4311622" cy="4964385"/>
          </a:xfrm>
        </p:spPr>
      </p:pic>
      <p:sp>
        <p:nvSpPr>
          <p:cNvPr id="7" name="Rectangle 6"/>
          <p:cNvSpPr/>
          <p:nvPr/>
        </p:nvSpPr>
        <p:spPr>
          <a:xfrm>
            <a:off x="3852582" y="5924226"/>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8" name="Rectangle 7"/>
          <p:cNvSpPr/>
          <p:nvPr/>
        </p:nvSpPr>
        <p:spPr>
          <a:xfrm>
            <a:off x="5702744" y="5924227"/>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9" name="Table 8"/>
          <p:cNvGraphicFramePr>
            <a:graphicFrameLocks noGrp="1"/>
          </p:cNvGraphicFramePr>
          <p:nvPr/>
        </p:nvGraphicFramePr>
        <p:xfrm>
          <a:off x="3839136" y="6134510"/>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6" name="Rectangle 5"/>
          <p:cNvSpPr/>
          <p:nvPr/>
        </p:nvSpPr>
        <p:spPr>
          <a:xfrm>
            <a:off x="3260360" y="1326630"/>
            <a:ext cx="4302177" cy="65956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22485" y="2040782"/>
            <a:ext cx="4302177" cy="100645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8067" y="1466870"/>
            <a:ext cx="2783589" cy="369332"/>
          </a:xfrm>
          <a:prstGeom prst="rect">
            <a:avLst/>
          </a:prstGeom>
          <a:noFill/>
        </p:spPr>
        <p:txBody>
          <a:bodyPr wrap="square" rtlCol="0">
            <a:spAutoFit/>
          </a:bodyPr>
          <a:lstStyle/>
          <a:p>
            <a:r>
              <a:rPr lang="en-US" smtClean="0"/>
              <a:t>Ectoderm </a:t>
            </a:r>
            <a:r>
              <a:rPr lang="en-US" dirty="0" smtClean="0"/>
              <a:t>highly expressed  </a:t>
            </a:r>
            <a:endParaRPr lang="en-US" dirty="0"/>
          </a:p>
        </p:txBody>
      </p:sp>
      <p:sp>
        <p:nvSpPr>
          <p:cNvPr id="14" name="TextBox 13"/>
          <p:cNvSpPr txBox="1"/>
          <p:nvPr/>
        </p:nvSpPr>
        <p:spPr>
          <a:xfrm>
            <a:off x="8237066" y="2313982"/>
            <a:ext cx="3116734" cy="369332"/>
          </a:xfrm>
          <a:prstGeom prst="rect">
            <a:avLst/>
          </a:prstGeom>
          <a:noFill/>
        </p:spPr>
        <p:txBody>
          <a:bodyPr wrap="square" rtlCol="0">
            <a:spAutoFit/>
          </a:bodyPr>
          <a:lstStyle/>
          <a:p>
            <a:r>
              <a:rPr lang="en-US" smtClean="0"/>
              <a:t>Mesenchyme highly </a:t>
            </a:r>
            <a:r>
              <a:rPr lang="en-US" dirty="0" smtClean="0"/>
              <a:t>expressed  </a:t>
            </a:r>
            <a:endParaRPr lang="en-US" dirty="0"/>
          </a:p>
        </p:txBody>
      </p:sp>
      <p:sp>
        <p:nvSpPr>
          <p:cNvPr id="16" name="Rectangle 15"/>
          <p:cNvSpPr/>
          <p:nvPr/>
        </p:nvSpPr>
        <p:spPr>
          <a:xfrm>
            <a:off x="3333826" y="886362"/>
            <a:ext cx="4220247" cy="40777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58335" y="863392"/>
            <a:ext cx="2196295" cy="369332"/>
          </a:xfrm>
          <a:prstGeom prst="rect">
            <a:avLst/>
          </a:prstGeom>
          <a:noFill/>
        </p:spPr>
        <p:txBody>
          <a:bodyPr wrap="square" rtlCol="0">
            <a:spAutoFit/>
          </a:bodyPr>
          <a:lstStyle/>
          <a:p>
            <a:r>
              <a:rPr lang="en-US" dirty="0" smtClean="0"/>
              <a:t>       Increase over age</a:t>
            </a:r>
            <a:endParaRPr lang="en-US" dirty="0"/>
          </a:p>
        </p:txBody>
      </p:sp>
    </p:spTree>
    <p:extLst>
      <p:ext uri="{BB962C8B-B14F-4D97-AF65-F5344CB8AC3E}">
        <p14:creationId xmlns:p14="http://schemas.microsoft.com/office/powerpoint/2010/main" val="8852265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8293"/>
            <a:ext cx="10515600" cy="1325563"/>
          </a:xfrm>
        </p:spPr>
        <p:txBody>
          <a:bodyPr/>
          <a:lstStyle/>
          <a:p>
            <a:pPr algn="ctr"/>
            <a:r>
              <a:rPr lang="en-US" b="1"/>
              <a:t>Expression of </a:t>
            </a:r>
            <a:r>
              <a:rPr lang="en-US" b="1" smtClean="0"/>
              <a:t>RBPs in face</a:t>
            </a:r>
            <a:endParaRPr lang="en-US" b="1" dirty="0"/>
          </a:p>
        </p:txBody>
      </p:sp>
      <p:sp>
        <p:nvSpPr>
          <p:cNvPr id="10" name="TextBox 9"/>
          <p:cNvSpPr txBox="1"/>
          <p:nvPr/>
        </p:nvSpPr>
        <p:spPr>
          <a:xfrm>
            <a:off x="7836376" y="6437477"/>
            <a:ext cx="2909454" cy="369332"/>
          </a:xfrm>
          <a:prstGeom prst="rect">
            <a:avLst/>
          </a:prstGeom>
          <a:noFill/>
        </p:spPr>
        <p:txBody>
          <a:bodyPr wrap="square" rtlCol="0">
            <a:spAutoFit/>
          </a:bodyPr>
          <a:lstStyle/>
          <a:p>
            <a:r>
              <a:rPr lang="en-US" dirty="0" err="1" smtClean="0"/>
              <a:t>p.adj</a:t>
            </a:r>
            <a:r>
              <a:rPr lang="en-US" dirty="0" smtClean="0"/>
              <a:t> &lt; 0.01, FC &gt;2</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1029"/>
          <a:stretch/>
        </p:blipFill>
        <p:spPr>
          <a:xfrm>
            <a:off x="3465577" y="905256"/>
            <a:ext cx="4311622" cy="4964385"/>
          </a:xfrm>
        </p:spPr>
      </p:pic>
      <p:sp>
        <p:nvSpPr>
          <p:cNvPr id="7" name="Rectangle 6"/>
          <p:cNvSpPr/>
          <p:nvPr/>
        </p:nvSpPr>
        <p:spPr>
          <a:xfrm>
            <a:off x="3852582" y="5924226"/>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8" name="Rectangle 7"/>
          <p:cNvSpPr/>
          <p:nvPr/>
        </p:nvSpPr>
        <p:spPr>
          <a:xfrm>
            <a:off x="5702744" y="5924227"/>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9" name="Table 8"/>
          <p:cNvGraphicFramePr>
            <a:graphicFrameLocks noGrp="1"/>
          </p:cNvGraphicFramePr>
          <p:nvPr/>
        </p:nvGraphicFramePr>
        <p:xfrm>
          <a:off x="3839136" y="6134510"/>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6" name="Rectangle 5"/>
          <p:cNvSpPr/>
          <p:nvPr/>
        </p:nvSpPr>
        <p:spPr>
          <a:xfrm>
            <a:off x="3260360" y="1326630"/>
            <a:ext cx="4302177" cy="65956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22485" y="2040782"/>
            <a:ext cx="4302177" cy="100645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06916" y="3118934"/>
            <a:ext cx="4355621" cy="27507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8067" y="1466870"/>
            <a:ext cx="2783589" cy="369332"/>
          </a:xfrm>
          <a:prstGeom prst="rect">
            <a:avLst/>
          </a:prstGeom>
          <a:noFill/>
        </p:spPr>
        <p:txBody>
          <a:bodyPr wrap="square" rtlCol="0">
            <a:spAutoFit/>
          </a:bodyPr>
          <a:lstStyle/>
          <a:p>
            <a:r>
              <a:rPr lang="en-US" smtClean="0"/>
              <a:t>Ectoderm </a:t>
            </a:r>
            <a:r>
              <a:rPr lang="en-US" dirty="0" smtClean="0"/>
              <a:t>highly expressed  </a:t>
            </a:r>
            <a:endParaRPr lang="en-US" dirty="0"/>
          </a:p>
        </p:txBody>
      </p:sp>
      <p:sp>
        <p:nvSpPr>
          <p:cNvPr id="14" name="TextBox 13"/>
          <p:cNvSpPr txBox="1"/>
          <p:nvPr/>
        </p:nvSpPr>
        <p:spPr>
          <a:xfrm>
            <a:off x="8237066" y="2313982"/>
            <a:ext cx="3116734" cy="369332"/>
          </a:xfrm>
          <a:prstGeom prst="rect">
            <a:avLst/>
          </a:prstGeom>
          <a:noFill/>
        </p:spPr>
        <p:txBody>
          <a:bodyPr wrap="square" rtlCol="0">
            <a:spAutoFit/>
          </a:bodyPr>
          <a:lstStyle/>
          <a:p>
            <a:r>
              <a:rPr lang="en-US" smtClean="0"/>
              <a:t>Mesenchyme highly </a:t>
            </a:r>
            <a:r>
              <a:rPr lang="en-US" dirty="0" smtClean="0"/>
              <a:t>expressed  </a:t>
            </a:r>
            <a:endParaRPr lang="en-US" dirty="0"/>
          </a:p>
        </p:txBody>
      </p:sp>
      <p:sp>
        <p:nvSpPr>
          <p:cNvPr id="15" name="TextBox 14"/>
          <p:cNvSpPr txBox="1"/>
          <p:nvPr/>
        </p:nvSpPr>
        <p:spPr>
          <a:xfrm>
            <a:off x="1261533" y="4055277"/>
            <a:ext cx="2124848" cy="369332"/>
          </a:xfrm>
          <a:prstGeom prst="rect">
            <a:avLst/>
          </a:prstGeom>
          <a:noFill/>
        </p:spPr>
        <p:txBody>
          <a:bodyPr wrap="square" rtlCol="0">
            <a:spAutoFit/>
          </a:bodyPr>
          <a:lstStyle/>
          <a:p>
            <a:r>
              <a:rPr lang="en-US" smtClean="0"/>
              <a:t>Decrease over </a:t>
            </a:r>
            <a:r>
              <a:rPr lang="en-US" dirty="0" smtClean="0"/>
              <a:t>ages </a:t>
            </a:r>
            <a:endParaRPr lang="en-US" dirty="0"/>
          </a:p>
        </p:txBody>
      </p:sp>
      <p:sp>
        <p:nvSpPr>
          <p:cNvPr id="16" name="Rectangle 15"/>
          <p:cNvSpPr/>
          <p:nvPr/>
        </p:nvSpPr>
        <p:spPr>
          <a:xfrm>
            <a:off x="3333826" y="886362"/>
            <a:ext cx="4220247" cy="40777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58335" y="863392"/>
            <a:ext cx="2196295" cy="369332"/>
          </a:xfrm>
          <a:prstGeom prst="rect">
            <a:avLst/>
          </a:prstGeom>
          <a:noFill/>
        </p:spPr>
        <p:txBody>
          <a:bodyPr wrap="square" rtlCol="0">
            <a:spAutoFit/>
          </a:bodyPr>
          <a:lstStyle/>
          <a:p>
            <a:r>
              <a:rPr lang="en-US" dirty="0" smtClean="0"/>
              <a:t>       Increase over age</a:t>
            </a:r>
            <a:endParaRPr lang="en-US" dirty="0"/>
          </a:p>
        </p:txBody>
      </p:sp>
    </p:spTree>
    <p:extLst>
      <p:ext uri="{BB962C8B-B14F-4D97-AF65-F5344CB8AC3E}">
        <p14:creationId xmlns:p14="http://schemas.microsoft.com/office/powerpoint/2010/main" val="5639984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89" y="-233172"/>
            <a:ext cx="10515600" cy="1325563"/>
          </a:xfrm>
        </p:spPr>
        <p:txBody>
          <a:bodyPr/>
          <a:lstStyle/>
          <a:p>
            <a:pPr algn="ctr"/>
            <a:r>
              <a:rPr lang="en-US" b="1" dirty="0" smtClean="0"/>
              <a:t>Ectoderm enriched RBPs</a:t>
            </a:r>
            <a:endParaRPr lang="en-US" b="1" dirty="0"/>
          </a:p>
        </p:txBody>
      </p:sp>
      <p:sp>
        <p:nvSpPr>
          <p:cNvPr id="3" name="Right Arrow 2"/>
          <p:cNvSpPr/>
          <p:nvPr/>
        </p:nvSpPr>
        <p:spPr>
          <a:xfrm rot="10800000">
            <a:off x="7991056" y="3125554"/>
            <a:ext cx="433718" cy="128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 b="11123"/>
          <a:stretch/>
        </p:blipFill>
        <p:spPr>
          <a:xfrm>
            <a:off x="3551769" y="707250"/>
            <a:ext cx="4783878" cy="5303950"/>
          </a:xfrm>
        </p:spPr>
      </p:pic>
      <p:sp>
        <p:nvSpPr>
          <p:cNvPr id="8" name="Rectangle 7"/>
          <p:cNvSpPr/>
          <p:nvPr/>
        </p:nvSpPr>
        <p:spPr>
          <a:xfrm>
            <a:off x="3997596" y="6043693"/>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9" name="Rectangle 8"/>
          <p:cNvSpPr/>
          <p:nvPr/>
        </p:nvSpPr>
        <p:spPr>
          <a:xfrm>
            <a:off x="5856902" y="6043694"/>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978039379"/>
              </p:ext>
            </p:extLst>
          </p:nvPr>
        </p:nvGraphicFramePr>
        <p:xfrm>
          <a:off x="4002438" y="6253977"/>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13" name="TextBox 12"/>
          <p:cNvSpPr txBox="1"/>
          <p:nvPr/>
        </p:nvSpPr>
        <p:spPr>
          <a:xfrm>
            <a:off x="8432800" y="2870200"/>
            <a:ext cx="2044700" cy="584775"/>
          </a:xfrm>
          <a:prstGeom prst="rect">
            <a:avLst/>
          </a:prstGeom>
          <a:noFill/>
        </p:spPr>
        <p:txBody>
          <a:bodyPr wrap="square" rtlCol="0">
            <a:spAutoFit/>
          </a:bodyPr>
          <a:lstStyle/>
          <a:p>
            <a:r>
              <a:rPr lang="en-US" sz="3200" dirty="0" smtClean="0"/>
              <a:t>ESRP1</a:t>
            </a:r>
            <a:endParaRPr lang="en-US" sz="3200" dirty="0"/>
          </a:p>
        </p:txBody>
      </p:sp>
    </p:spTree>
    <p:extLst>
      <p:ext uri="{BB962C8B-B14F-4D97-AF65-F5344CB8AC3E}">
        <p14:creationId xmlns:p14="http://schemas.microsoft.com/office/powerpoint/2010/main" val="21217746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89" y="-233172"/>
            <a:ext cx="10515600" cy="1325563"/>
          </a:xfrm>
        </p:spPr>
        <p:txBody>
          <a:bodyPr/>
          <a:lstStyle/>
          <a:p>
            <a:pPr algn="ctr"/>
            <a:r>
              <a:rPr lang="en-US" b="1" dirty="0" smtClean="0"/>
              <a:t>Ectoderm enriched RBPs</a:t>
            </a:r>
            <a:endParaRPr lang="en-US" b="1" dirty="0"/>
          </a:p>
        </p:txBody>
      </p:sp>
      <p:sp>
        <p:nvSpPr>
          <p:cNvPr id="3" name="Right Arrow 2"/>
          <p:cNvSpPr/>
          <p:nvPr/>
        </p:nvSpPr>
        <p:spPr>
          <a:xfrm rot="10800000">
            <a:off x="7991056" y="3125554"/>
            <a:ext cx="433718" cy="128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 r="5095" b="11123"/>
          <a:stretch/>
        </p:blipFill>
        <p:spPr>
          <a:xfrm>
            <a:off x="3551769" y="707250"/>
            <a:ext cx="4540179" cy="5303950"/>
          </a:xfrm>
        </p:spPr>
      </p:pic>
      <p:sp>
        <p:nvSpPr>
          <p:cNvPr id="8" name="Rectangle 7"/>
          <p:cNvSpPr/>
          <p:nvPr/>
        </p:nvSpPr>
        <p:spPr>
          <a:xfrm>
            <a:off x="3997596" y="6043693"/>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9" name="Rectangle 8"/>
          <p:cNvSpPr/>
          <p:nvPr/>
        </p:nvSpPr>
        <p:spPr>
          <a:xfrm>
            <a:off x="5856902" y="6043694"/>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2" name="Table 11"/>
          <p:cNvGraphicFramePr>
            <a:graphicFrameLocks noGrp="1"/>
          </p:cNvGraphicFramePr>
          <p:nvPr/>
        </p:nvGraphicFramePr>
        <p:xfrm>
          <a:off x="4002438" y="6253977"/>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13" name="TextBox 12"/>
          <p:cNvSpPr txBox="1"/>
          <p:nvPr/>
        </p:nvSpPr>
        <p:spPr>
          <a:xfrm>
            <a:off x="8432800" y="2870200"/>
            <a:ext cx="2044700" cy="584775"/>
          </a:xfrm>
          <a:prstGeom prst="rect">
            <a:avLst/>
          </a:prstGeom>
          <a:noFill/>
        </p:spPr>
        <p:txBody>
          <a:bodyPr wrap="square" rtlCol="0">
            <a:spAutoFit/>
          </a:bodyPr>
          <a:lstStyle/>
          <a:p>
            <a:r>
              <a:rPr lang="en-US" sz="3200" dirty="0" smtClean="0"/>
              <a:t>ESRP1</a:t>
            </a:r>
            <a:endParaRPr lang="en-US" sz="3200" dirty="0"/>
          </a:p>
        </p:txBody>
      </p:sp>
      <p:sp>
        <p:nvSpPr>
          <p:cNvPr id="14" name="Right Arrow 13"/>
          <p:cNvSpPr/>
          <p:nvPr/>
        </p:nvSpPr>
        <p:spPr>
          <a:xfrm rot="10800000">
            <a:off x="8005806" y="1616300"/>
            <a:ext cx="433718" cy="128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00195" y="1409821"/>
            <a:ext cx="1333741" cy="523220"/>
          </a:xfrm>
          <a:prstGeom prst="rect">
            <a:avLst/>
          </a:prstGeom>
          <a:noFill/>
        </p:spPr>
        <p:txBody>
          <a:bodyPr wrap="square" rtlCol="0">
            <a:spAutoFit/>
          </a:bodyPr>
          <a:lstStyle/>
          <a:p>
            <a:r>
              <a:rPr lang="en-US" sz="2800" dirty="0" smtClean="0"/>
              <a:t>Rbm47</a:t>
            </a:r>
            <a:endParaRPr lang="en-US" sz="2800" dirty="0"/>
          </a:p>
        </p:txBody>
      </p:sp>
      <p:sp>
        <p:nvSpPr>
          <p:cNvPr id="16" name="Right Arrow 15"/>
          <p:cNvSpPr/>
          <p:nvPr/>
        </p:nvSpPr>
        <p:spPr>
          <a:xfrm rot="10800000">
            <a:off x="7991060" y="873964"/>
            <a:ext cx="433718" cy="128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375619" y="677317"/>
            <a:ext cx="1333741" cy="523220"/>
          </a:xfrm>
          <a:prstGeom prst="rect">
            <a:avLst/>
          </a:prstGeom>
          <a:noFill/>
        </p:spPr>
        <p:txBody>
          <a:bodyPr wrap="square" rtlCol="0">
            <a:spAutoFit/>
          </a:bodyPr>
          <a:lstStyle/>
          <a:p>
            <a:r>
              <a:rPr lang="en-US" sz="2800" dirty="0" smtClean="0"/>
              <a:t>Rbms1</a:t>
            </a:r>
            <a:endParaRPr lang="en-US" sz="2800" dirty="0"/>
          </a:p>
        </p:txBody>
      </p:sp>
    </p:spTree>
    <p:extLst>
      <p:ext uri="{BB962C8B-B14F-4D97-AF65-F5344CB8AC3E}">
        <p14:creationId xmlns:p14="http://schemas.microsoft.com/office/powerpoint/2010/main" val="1473860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953" y="-128016"/>
            <a:ext cx="10515600" cy="1325563"/>
          </a:xfrm>
        </p:spPr>
        <p:txBody>
          <a:bodyPr/>
          <a:lstStyle/>
          <a:p>
            <a:pPr algn="ctr"/>
            <a:r>
              <a:rPr lang="en-US" b="1" dirty="0"/>
              <a:t>Mesenchyme </a:t>
            </a:r>
            <a:r>
              <a:rPr lang="en-US" b="1" dirty="0" smtClean="0"/>
              <a:t>highly expressed RBPs</a:t>
            </a:r>
            <a:endParaRPr lang="en-US" b="1" dirty="0"/>
          </a:p>
        </p:txBody>
      </p:sp>
      <p:pic>
        <p:nvPicPr>
          <p:cNvPr id="10" name="Content Placeholder 9"/>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0902"/>
          <a:stretch/>
        </p:blipFill>
        <p:spPr>
          <a:xfrm>
            <a:off x="3088605" y="1101576"/>
            <a:ext cx="4630116" cy="4909624"/>
          </a:xfrm>
        </p:spPr>
      </p:pic>
      <p:sp>
        <p:nvSpPr>
          <p:cNvPr id="11" name="Rectangle 10"/>
          <p:cNvSpPr/>
          <p:nvPr/>
        </p:nvSpPr>
        <p:spPr>
          <a:xfrm>
            <a:off x="3523797" y="6043693"/>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12" name="Rectangle 11"/>
          <p:cNvSpPr/>
          <p:nvPr/>
        </p:nvSpPr>
        <p:spPr>
          <a:xfrm>
            <a:off x="5383103" y="6043694"/>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690180441"/>
              </p:ext>
            </p:extLst>
          </p:nvPr>
        </p:nvGraphicFramePr>
        <p:xfrm>
          <a:off x="3528639" y="6253977"/>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Tree>
    <p:extLst>
      <p:ext uri="{BB962C8B-B14F-4D97-AF65-F5344CB8AC3E}">
        <p14:creationId xmlns:p14="http://schemas.microsoft.com/office/powerpoint/2010/main" val="18339515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Questions </a:t>
            </a:r>
            <a:endParaRPr lang="en-US" b="1" dirty="0"/>
          </a:p>
        </p:txBody>
      </p:sp>
      <p:sp>
        <p:nvSpPr>
          <p:cNvPr id="3" name="Content Placeholder 2"/>
          <p:cNvSpPr>
            <a:spLocks noGrp="1"/>
          </p:cNvSpPr>
          <p:nvPr>
            <p:ph idx="1"/>
          </p:nvPr>
        </p:nvSpPr>
        <p:spPr/>
        <p:txBody>
          <a:bodyPr>
            <a:noAutofit/>
          </a:bodyPr>
          <a:lstStyle/>
          <a:p>
            <a:r>
              <a:rPr lang="en-US" sz="3600" b="1" dirty="0" smtClean="0"/>
              <a:t>Is differential exon usage important for facial development?</a:t>
            </a:r>
          </a:p>
          <a:p>
            <a:endParaRPr lang="en-US" sz="3600" dirty="0"/>
          </a:p>
          <a:p>
            <a:r>
              <a:rPr lang="en-US" sz="3600" dirty="0" smtClean="0"/>
              <a:t>What is the alternative splicing program in facial development?</a:t>
            </a:r>
          </a:p>
          <a:p>
            <a:endParaRPr lang="en-US" sz="3600" dirty="0" smtClean="0"/>
          </a:p>
          <a:p>
            <a:r>
              <a:rPr lang="en-US" sz="3600" dirty="0" smtClean="0"/>
              <a:t>What are the regulators for the splicing program in facial development? </a:t>
            </a:r>
            <a:endParaRPr lang="en-US" sz="3600" dirty="0"/>
          </a:p>
        </p:txBody>
      </p:sp>
    </p:spTree>
    <p:extLst>
      <p:ext uri="{BB962C8B-B14F-4D97-AF65-F5344CB8AC3E}">
        <p14:creationId xmlns:p14="http://schemas.microsoft.com/office/powerpoint/2010/main" val="10427451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953" y="-128016"/>
            <a:ext cx="10515600" cy="1325563"/>
          </a:xfrm>
        </p:spPr>
        <p:txBody>
          <a:bodyPr/>
          <a:lstStyle/>
          <a:p>
            <a:pPr algn="ctr"/>
            <a:r>
              <a:rPr lang="en-US" b="1" dirty="0"/>
              <a:t>Mesenchyme </a:t>
            </a:r>
            <a:r>
              <a:rPr lang="en-US" b="1" dirty="0" smtClean="0"/>
              <a:t>highly expressed RBPs</a:t>
            </a:r>
            <a:endParaRPr lang="en-US" b="1" dirty="0"/>
          </a:p>
        </p:txBody>
      </p:sp>
      <p:pic>
        <p:nvPicPr>
          <p:cNvPr id="10" name="Content Placeholder 9"/>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5281" b="10902"/>
          <a:stretch/>
        </p:blipFill>
        <p:spPr>
          <a:xfrm>
            <a:off x="3088605" y="1101576"/>
            <a:ext cx="4385590" cy="4909624"/>
          </a:xfrm>
        </p:spPr>
      </p:pic>
      <p:sp>
        <p:nvSpPr>
          <p:cNvPr id="11" name="Rectangle 10"/>
          <p:cNvSpPr/>
          <p:nvPr/>
        </p:nvSpPr>
        <p:spPr>
          <a:xfrm>
            <a:off x="3523797" y="6043693"/>
            <a:ext cx="1829354" cy="1831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12" name="Rectangle 11"/>
          <p:cNvSpPr/>
          <p:nvPr/>
        </p:nvSpPr>
        <p:spPr>
          <a:xfrm>
            <a:off x="5383103" y="6043694"/>
            <a:ext cx="1843438" cy="1777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3" name="Table 12"/>
          <p:cNvGraphicFramePr>
            <a:graphicFrameLocks noGrp="1"/>
          </p:cNvGraphicFramePr>
          <p:nvPr/>
        </p:nvGraphicFramePr>
        <p:xfrm>
          <a:off x="3528639" y="6253977"/>
          <a:ext cx="3707046" cy="368080"/>
        </p:xfrm>
        <a:graphic>
          <a:graphicData uri="http://schemas.openxmlformats.org/drawingml/2006/table">
            <a:tbl>
              <a:tblPr firstRow="1" bandRow="1">
                <a:tableStyleId>{2D5ABB26-0587-4C30-8999-92F81FD0307C}</a:tableStyleId>
              </a:tblPr>
              <a:tblGrid>
                <a:gridCol w="617841"/>
                <a:gridCol w="617841"/>
                <a:gridCol w="617841"/>
                <a:gridCol w="617841"/>
                <a:gridCol w="617841"/>
                <a:gridCol w="617841"/>
              </a:tblGrid>
              <a:tr h="36808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
        <p:nvSpPr>
          <p:cNvPr id="14" name="Right Arrow 13"/>
          <p:cNvSpPr/>
          <p:nvPr/>
        </p:nvSpPr>
        <p:spPr>
          <a:xfrm rot="10800000">
            <a:off x="7468139" y="2247190"/>
            <a:ext cx="433718" cy="128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7477638" y="5340186"/>
            <a:ext cx="433718" cy="128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07913" y="5086782"/>
            <a:ext cx="1871087" cy="584775"/>
          </a:xfrm>
          <a:prstGeom prst="rect">
            <a:avLst/>
          </a:prstGeom>
          <a:noFill/>
        </p:spPr>
        <p:txBody>
          <a:bodyPr wrap="square" rtlCol="0">
            <a:spAutoFit/>
          </a:bodyPr>
          <a:lstStyle/>
          <a:p>
            <a:r>
              <a:rPr lang="en-US" sz="3200" dirty="0" smtClean="0"/>
              <a:t>Khdrbs2</a:t>
            </a:r>
            <a:endParaRPr lang="en-US" sz="3200" dirty="0"/>
          </a:p>
        </p:txBody>
      </p:sp>
      <p:sp>
        <p:nvSpPr>
          <p:cNvPr id="17" name="TextBox 16"/>
          <p:cNvSpPr txBox="1"/>
          <p:nvPr/>
        </p:nvSpPr>
        <p:spPr>
          <a:xfrm>
            <a:off x="7907913" y="2010273"/>
            <a:ext cx="1553587" cy="584775"/>
          </a:xfrm>
          <a:prstGeom prst="rect">
            <a:avLst/>
          </a:prstGeom>
          <a:noFill/>
        </p:spPr>
        <p:txBody>
          <a:bodyPr wrap="square" rtlCol="0">
            <a:spAutoFit/>
          </a:bodyPr>
          <a:lstStyle/>
          <a:p>
            <a:r>
              <a:rPr lang="en-US" sz="3200" smtClean="0"/>
              <a:t>Rbms3</a:t>
            </a:r>
            <a:endParaRPr lang="en-US" sz="3200"/>
          </a:p>
        </p:txBody>
      </p:sp>
    </p:spTree>
    <p:extLst>
      <p:ext uri="{BB962C8B-B14F-4D97-AF65-F5344CB8AC3E}">
        <p14:creationId xmlns:p14="http://schemas.microsoft.com/office/powerpoint/2010/main" val="14041199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Motif enrichment for SE </a:t>
            </a:r>
            <a:endParaRPr lang="en-US" b="1" dirty="0"/>
          </a:p>
        </p:txBody>
      </p:sp>
      <p:grpSp>
        <p:nvGrpSpPr>
          <p:cNvPr id="38" name="Group 37"/>
          <p:cNvGrpSpPr/>
          <p:nvPr/>
        </p:nvGrpSpPr>
        <p:grpSpPr>
          <a:xfrm>
            <a:off x="977900" y="3479800"/>
            <a:ext cx="9690100" cy="488950"/>
            <a:chOff x="977900" y="3479800"/>
            <a:chExt cx="9690100" cy="488950"/>
          </a:xfrm>
        </p:grpSpPr>
        <p:sp>
          <p:nvSpPr>
            <p:cNvPr id="4" name="Rectangle 3"/>
            <p:cNvSpPr/>
            <p:nvPr/>
          </p:nvSpPr>
          <p:spPr>
            <a:xfrm>
              <a:off x="4876800" y="3581400"/>
              <a:ext cx="1866900"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022600" y="3479800"/>
              <a:ext cx="330200" cy="469900"/>
              <a:chOff x="3111500" y="3416300"/>
              <a:chExt cx="330200" cy="469900"/>
            </a:xfrm>
          </p:grpSpPr>
          <p:cxnSp>
            <p:nvCxnSpPr>
              <p:cNvPr id="11" name="Straight Connector 10"/>
              <p:cNvCxnSpPr/>
              <p:nvPr/>
            </p:nvCxnSpPr>
            <p:spPr>
              <a:xfrm flipH="1">
                <a:off x="3251200" y="3416300"/>
                <a:ext cx="190500" cy="469900"/>
              </a:xfrm>
              <a:prstGeom prst="line">
                <a:avLst/>
              </a:prstGeom>
              <a:ln w="25400">
                <a:solidFill>
                  <a:schemeClr val="dk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3111500" y="3416300"/>
                <a:ext cx="190500" cy="469900"/>
              </a:xfrm>
              <a:prstGeom prst="line">
                <a:avLst/>
              </a:prstGeom>
              <a:ln w="25400">
                <a:solidFill>
                  <a:schemeClr val="dk1"/>
                </a:solidFill>
              </a:ln>
            </p:spPr>
            <p:style>
              <a:lnRef idx="1">
                <a:schemeClr val="dk1"/>
              </a:lnRef>
              <a:fillRef idx="0">
                <a:schemeClr val="dk1"/>
              </a:fillRef>
              <a:effectRef idx="0">
                <a:schemeClr val="dk1"/>
              </a:effectRef>
              <a:fontRef idx="minor">
                <a:schemeClr val="tx1"/>
              </a:fontRef>
            </p:style>
          </p:cxnSp>
        </p:grpSp>
        <p:sp>
          <p:nvSpPr>
            <p:cNvPr id="14" name="Snip Same Side Corner Rectangle 13"/>
            <p:cNvSpPr/>
            <p:nvPr/>
          </p:nvSpPr>
          <p:spPr>
            <a:xfrm rot="16200000">
              <a:off x="1092200" y="3441700"/>
              <a:ext cx="292100" cy="520700"/>
            </a:xfrm>
            <a:prstGeom prst="snip2Same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223250" y="3498850"/>
              <a:ext cx="330200" cy="469900"/>
              <a:chOff x="3263900" y="3568700"/>
              <a:chExt cx="330200" cy="469900"/>
            </a:xfrm>
          </p:grpSpPr>
          <p:cxnSp>
            <p:nvCxnSpPr>
              <p:cNvPr id="21" name="Straight Connector 20"/>
              <p:cNvCxnSpPr/>
              <p:nvPr/>
            </p:nvCxnSpPr>
            <p:spPr>
              <a:xfrm flipH="1">
                <a:off x="3403600" y="3568700"/>
                <a:ext cx="190500" cy="469900"/>
              </a:xfrm>
              <a:prstGeom prst="line">
                <a:avLst/>
              </a:prstGeom>
              <a:ln w="25400">
                <a:solidFill>
                  <a:schemeClr val="dk1"/>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3263900" y="3568700"/>
                <a:ext cx="190500" cy="469900"/>
              </a:xfrm>
              <a:prstGeom prst="line">
                <a:avLst/>
              </a:prstGeom>
              <a:ln w="25400">
                <a:solidFill>
                  <a:schemeClr val="dk1"/>
                </a:solidFill>
              </a:ln>
            </p:spPr>
            <p:style>
              <a:lnRef idx="1">
                <a:schemeClr val="dk1"/>
              </a:lnRef>
              <a:fillRef idx="0">
                <a:schemeClr val="dk1"/>
              </a:fillRef>
              <a:effectRef idx="0">
                <a:schemeClr val="dk1"/>
              </a:effectRef>
              <a:fontRef idx="minor">
                <a:schemeClr val="tx1"/>
              </a:fontRef>
            </p:style>
          </p:cxnSp>
        </p:grpSp>
        <p:sp>
          <p:nvSpPr>
            <p:cNvPr id="26" name="Snip Same Side Corner Rectangle 25"/>
            <p:cNvSpPr/>
            <p:nvPr/>
          </p:nvSpPr>
          <p:spPr>
            <a:xfrm rot="5400000">
              <a:off x="10248900" y="3441700"/>
              <a:ext cx="266700" cy="571500"/>
            </a:xfrm>
            <a:prstGeom prst="snip2Same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1498600" y="3702050"/>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63900" y="3702050"/>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43700" y="3714750"/>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77250" y="3714750"/>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11200" y="4064000"/>
            <a:ext cx="1104900" cy="923330"/>
          </a:xfrm>
          <a:prstGeom prst="rect">
            <a:avLst/>
          </a:prstGeom>
          <a:noFill/>
        </p:spPr>
        <p:txBody>
          <a:bodyPr wrap="square" rtlCol="0">
            <a:spAutoFit/>
          </a:bodyPr>
          <a:lstStyle/>
          <a:p>
            <a:r>
              <a:rPr lang="en-US" dirty="0" smtClean="0">
                <a:solidFill>
                  <a:srgbClr val="C00000"/>
                </a:solidFill>
              </a:rPr>
              <a:t>RBM1</a:t>
            </a:r>
          </a:p>
          <a:p>
            <a:r>
              <a:rPr lang="en-US" dirty="0" smtClean="0">
                <a:solidFill>
                  <a:srgbClr val="C00000"/>
                </a:solidFill>
              </a:rPr>
              <a:t>RBM47</a:t>
            </a:r>
          </a:p>
          <a:p>
            <a:endParaRPr lang="en-US" dirty="0">
              <a:solidFill>
                <a:srgbClr val="0070C0"/>
              </a:solidFill>
            </a:endParaRPr>
          </a:p>
        </p:txBody>
      </p:sp>
      <p:sp>
        <p:nvSpPr>
          <p:cNvPr id="40" name="TextBox 39"/>
          <p:cNvSpPr txBox="1"/>
          <p:nvPr/>
        </p:nvSpPr>
        <p:spPr>
          <a:xfrm>
            <a:off x="1803400" y="3110468"/>
            <a:ext cx="1308100" cy="2031325"/>
          </a:xfrm>
          <a:prstGeom prst="rect">
            <a:avLst/>
          </a:prstGeom>
          <a:noFill/>
        </p:spPr>
        <p:txBody>
          <a:bodyPr wrap="square" rtlCol="0">
            <a:spAutoFit/>
          </a:bodyPr>
          <a:lstStyle/>
          <a:p>
            <a:r>
              <a:rPr lang="en-US" dirty="0" smtClean="0">
                <a:solidFill>
                  <a:srgbClr val="C00000"/>
                </a:solidFill>
              </a:rPr>
              <a:t>RBMS1</a:t>
            </a:r>
          </a:p>
          <a:p>
            <a:endParaRPr lang="en-US" dirty="0"/>
          </a:p>
          <a:p>
            <a:endParaRPr lang="en-US" dirty="0" smtClean="0"/>
          </a:p>
          <a:p>
            <a:r>
              <a:rPr lang="en-US" dirty="0" smtClean="0">
                <a:solidFill>
                  <a:srgbClr val="C00000"/>
                </a:solidFill>
              </a:rPr>
              <a:t>ESRP1</a:t>
            </a:r>
          </a:p>
          <a:p>
            <a:r>
              <a:rPr lang="en-US" dirty="0" smtClean="0">
                <a:solidFill>
                  <a:srgbClr val="C00000"/>
                </a:solidFill>
              </a:rPr>
              <a:t>RBM47</a:t>
            </a:r>
          </a:p>
          <a:p>
            <a:r>
              <a:rPr lang="en-US" dirty="0" smtClean="0">
                <a:solidFill>
                  <a:srgbClr val="C00000"/>
                </a:solidFill>
              </a:rPr>
              <a:t>SNRPA</a:t>
            </a:r>
            <a:endParaRPr lang="en-US" dirty="0" smtClean="0">
              <a:solidFill>
                <a:srgbClr val="0070C0"/>
              </a:solidFill>
            </a:endParaRPr>
          </a:p>
          <a:p>
            <a:endParaRPr lang="en-US" dirty="0">
              <a:solidFill>
                <a:srgbClr val="0070C0"/>
              </a:solidFill>
            </a:endParaRPr>
          </a:p>
        </p:txBody>
      </p:sp>
      <p:sp>
        <p:nvSpPr>
          <p:cNvPr id="41" name="TextBox 40"/>
          <p:cNvSpPr txBox="1"/>
          <p:nvPr/>
        </p:nvSpPr>
        <p:spPr>
          <a:xfrm>
            <a:off x="3536950" y="2542739"/>
            <a:ext cx="1358900" cy="2585323"/>
          </a:xfrm>
          <a:prstGeom prst="rect">
            <a:avLst/>
          </a:prstGeom>
          <a:noFill/>
        </p:spPr>
        <p:txBody>
          <a:bodyPr wrap="square" rtlCol="0">
            <a:spAutoFit/>
          </a:bodyPr>
          <a:lstStyle/>
          <a:p>
            <a:r>
              <a:rPr lang="en-US" dirty="0" smtClean="0">
                <a:solidFill>
                  <a:srgbClr val="C00000"/>
                </a:solidFill>
              </a:rPr>
              <a:t>RBM47</a:t>
            </a:r>
          </a:p>
          <a:p>
            <a:r>
              <a:rPr lang="en-US" dirty="0" smtClean="0">
                <a:solidFill>
                  <a:srgbClr val="C00000"/>
                </a:solidFill>
              </a:rPr>
              <a:t>RBMS1</a:t>
            </a:r>
          </a:p>
          <a:p>
            <a:r>
              <a:rPr lang="en-US" dirty="0" smtClean="0">
                <a:solidFill>
                  <a:srgbClr val="0070C0"/>
                </a:solidFill>
              </a:rPr>
              <a:t>RBMS3</a:t>
            </a:r>
          </a:p>
          <a:p>
            <a:endParaRPr lang="en-US" dirty="0"/>
          </a:p>
          <a:p>
            <a:endParaRPr lang="en-US" dirty="0" smtClean="0"/>
          </a:p>
          <a:p>
            <a:r>
              <a:rPr lang="en-US" dirty="0" smtClean="0">
                <a:solidFill>
                  <a:srgbClr val="C00000"/>
                </a:solidFill>
              </a:rPr>
              <a:t>ESRP1</a:t>
            </a:r>
          </a:p>
          <a:p>
            <a:r>
              <a:rPr lang="en-US" dirty="0" smtClean="0">
                <a:solidFill>
                  <a:srgbClr val="0070C0"/>
                </a:solidFill>
              </a:rPr>
              <a:t>RBMS3</a:t>
            </a:r>
            <a:endParaRPr lang="en-US" dirty="0" smtClean="0">
              <a:solidFill>
                <a:srgbClr val="C00000"/>
              </a:solidFill>
            </a:endParaRPr>
          </a:p>
          <a:p>
            <a:endParaRPr lang="en-US" dirty="0" smtClean="0">
              <a:solidFill>
                <a:srgbClr val="C00000"/>
              </a:solidFill>
            </a:endParaRPr>
          </a:p>
          <a:p>
            <a:endParaRPr lang="en-US" dirty="0">
              <a:solidFill>
                <a:srgbClr val="0070C0"/>
              </a:solidFill>
            </a:endParaRPr>
          </a:p>
        </p:txBody>
      </p:sp>
      <p:sp>
        <p:nvSpPr>
          <p:cNvPr id="42" name="TextBox 41"/>
          <p:cNvSpPr txBox="1"/>
          <p:nvPr/>
        </p:nvSpPr>
        <p:spPr>
          <a:xfrm>
            <a:off x="5403850" y="3898900"/>
            <a:ext cx="1358900" cy="369332"/>
          </a:xfrm>
          <a:prstGeom prst="rect">
            <a:avLst/>
          </a:prstGeom>
          <a:noFill/>
        </p:spPr>
        <p:txBody>
          <a:bodyPr wrap="square" rtlCol="0">
            <a:spAutoFit/>
          </a:bodyPr>
          <a:lstStyle/>
          <a:p>
            <a:r>
              <a:rPr lang="en-US" dirty="0" smtClean="0">
                <a:solidFill>
                  <a:srgbClr val="C00000"/>
                </a:solidFill>
              </a:rPr>
              <a:t>ESRP1</a:t>
            </a:r>
            <a:endParaRPr lang="en-US" dirty="0">
              <a:solidFill>
                <a:srgbClr val="C00000"/>
              </a:solidFill>
            </a:endParaRPr>
          </a:p>
        </p:txBody>
      </p:sp>
      <p:sp>
        <p:nvSpPr>
          <p:cNvPr id="43" name="TextBox 42"/>
          <p:cNvSpPr txBox="1"/>
          <p:nvPr/>
        </p:nvSpPr>
        <p:spPr>
          <a:xfrm>
            <a:off x="7007225" y="2233305"/>
            <a:ext cx="1365250" cy="2308324"/>
          </a:xfrm>
          <a:prstGeom prst="rect">
            <a:avLst/>
          </a:prstGeom>
          <a:noFill/>
        </p:spPr>
        <p:txBody>
          <a:bodyPr wrap="square" rtlCol="0">
            <a:spAutoFit/>
          </a:bodyPr>
          <a:lstStyle/>
          <a:p>
            <a:endParaRPr lang="en-US" dirty="0" smtClean="0">
              <a:solidFill>
                <a:srgbClr val="C00000"/>
              </a:solidFill>
            </a:endParaRPr>
          </a:p>
          <a:p>
            <a:r>
              <a:rPr lang="en-US" dirty="0" smtClean="0">
                <a:solidFill>
                  <a:srgbClr val="C00000"/>
                </a:solidFill>
              </a:rPr>
              <a:t>ESRP1</a:t>
            </a:r>
          </a:p>
          <a:p>
            <a:r>
              <a:rPr lang="en-US" dirty="0" smtClean="0">
                <a:solidFill>
                  <a:srgbClr val="C00000"/>
                </a:solidFill>
              </a:rPr>
              <a:t>MBNL-1</a:t>
            </a:r>
            <a:endParaRPr lang="en-US" dirty="0" smtClean="0">
              <a:solidFill>
                <a:srgbClr val="0070C0"/>
              </a:solidFill>
            </a:endParaRPr>
          </a:p>
          <a:p>
            <a:endParaRPr lang="en-US" dirty="0" smtClean="0">
              <a:solidFill>
                <a:srgbClr val="0070C0"/>
              </a:solidFill>
            </a:endParaRPr>
          </a:p>
          <a:p>
            <a:endParaRPr lang="en-US" dirty="0"/>
          </a:p>
          <a:p>
            <a:endParaRPr lang="en-US" dirty="0" smtClean="0"/>
          </a:p>
          <a:p>
            <a:r>
              <a:rPr lang="en-US" dirty="0" smtClean="0">
                <a:solidFill>
                  <a:srgbClr val="0070C0"/>
                </a:solidFill>
              </a:rPr>
              <a:t>RBMS3</a:t>
            </a:r>
          </a:p>
          <a:p>
            <a:r>
              <a:rPr lang="en-US" dirty="0" smtClean="0">
                <a:solidFill>
                  <a:srgbClr val="C00000"/>
                </a:solidFill>
              </a:rPr>
              <a:t>SNRPA</a:t>
            </a:r>
          </a:p>
        </p:txBody>
      </p:sp>
      <p:sp>
        <p:nvSpPr>
          <p:cNvPr id="44" name="TextBox 43"/>
          <p:cNvSpPr txBox="1"/>
          <p:nvPr/>
        </p:nvSpPr>
        <p:spPr>
          <a:xfrm>
            <a:off x="8737600" y="2131705"/>
            <a:ext cx="1219200" cy="2308324"/>
          </a:xfrm>
          <a:prstGeom prst="rect">
            <a:avLst/>
          </a:prstGeom>
          <a:noFill/>
        </p:spPr>
        <p:txBody>
          <a:bodyPr wrap="square" rtlCol="0">
            <a:spAutoFit/>
          </a:bodyPr>
          <a:lstStyle/>
          <a:p>
            <a:endParaRPr lang="en-US" dirty="0">
              <a:solidFill>
                <a:srgbClr val="C00000"/>
              </a:solidFill>
            </a:endParaRPr>
          </a:p>
          <a:p>
            <a:r>
              <a:rPr lang="en-US" dirty="0" smtClean="0">
                <a:solidFill>
                  <a:srgbClr val="C00000"/>
                </a:solidFill>
              </a:rPr>
              <a:t>ESRP1</a:t>
            </a:r>
          </a:p>
          <a:p>
            <a:r>
              <a:rPr lang="en-US" dirty="0" smtClean="0">
                <a:solidFill>
                  <a:srgbClr val="0070C0"/>
                </a:solidFill>
              </a:rPr>
              <a:t>KHDRBS2</a:t>
            </a:r>
            <a:endParaRPr lang="en-US" dirty="0">
              <a:solidFill>
                <a:srgbClr val="0070C0"/>
              </a:solidFill>
            </a:endParaRPr>
          </a:p>
          <a:p>
            <a:r>
              <a:rPr lang="en-US" dirty="0" smtClean="0">
                <a:solidFill>
                  <a:srgbClr val="C00000"/>
                </a:solidFill>
              </a:rPr>
              <a:t>MBNL-1</a:t>
            </a:r>
          </a:p>
          <a:p>
            <a:r>
              <a:rPr lang="en-US" dirty="0" smtClean="0">
                <a:solidFill>
                  <a:srgbClr val="0070C0"/>
                </a:solidFill>
              </a:rPr>
              <a:t>RBMS3</a:t>
            </a:r>
          </a:p>
          <a:p>
            <a:endParaRPr lang="en-US" dirty="0" smtClean="0"/>
          </a:p>
          <a:p>
            <a:r>
              <a:rPr lang="en-US" dirty="0" smtClean="0">
                <a:solidFill>
                  <a:srgbClr val="0070C0"/>
                </a:solidFill>
              </a:rPr>
              <a:t>RBMS3</a:t>
            </a:r>
            <a:endParaRPr lang="en-US" dirty="0">
              <a:solidFill>
                <a:srgbClr val="0070C0"/>
              </a:solidFill>
            </a:endParaRPr>
          </a:p>
          <a:p>
            <a:r>
              <a:rPr lang="en-US" dirty="0" smtClean="0">
                <a:solidFill>
                  <a:srgbClr val="C00000"/>
                </a:solidFill>
              </a:rPr>
              <a:t>SNRPA</a:t>
            </a:r>
            <a:endParaRPr lang="en-US" dirty="0">
              <a:solidFill>
                <a:srgbClr val="C00000"/>
              </a:solidFill>
            </a:endParaRPr>
          </a:p>
        </p:txBody>
      </p:sp>
      <p:sp>
        <p:nvSpPr>
          <p:cNvPr id="45" name="TextBox 44"/>
          <p:cNvSpPr txBox="1"/>
          <p:nvPr/>
        </p:nvSpPr>
        <p:spPr>
          <a:xfrm>
            <a:off x="10096500" y="2895600"/>
            <a:ext cx="990600" cy="369332"/>
          </a:xfrm>
          <a:prstGeom prst="rect">
            <a:avLst/>
          </a:prstGeom>
          <a:noFill/>
        </p:spPr>
        <p:txBody>
          <a:bodyPr wrap="square" rtlCol="0">
            <a:spAutoFit/>
          </a:bodyPr>
          <a:lstStyle/>
          <a:p>
            <a:r>
              <a:rPr lang="en-US" dirty="0" smtClean="0">
                <a:solidFill>
                  <a:srgbClr val="C00000"/>
                </a:solidFill>
              </a:rPr>
              <a:t>RBM47</a:t>
            </a:r>
            <a:endParaRPr lang="en-US" dirty="0">
              <a:solidFill>
                <a:srgbClr val="C00000"/>
              </a:solidFill>
            </a:endParaRPr>
          </a:p>
        </p:txBody>
      </p:sp>
      <p:sp>
        <p:nvSpPr>
          <p:cNvPr id="46" name="TextBox 45"/>
          <p:cNvSpPr txBox="1"/>
          <p:nvPr/>
        </p:nvSpPr>
        <p:spPr>
          <a:xfrm>
            <a:off x="456135" y="1768817"/>
            <a:ext cx="1930400" cy="4801314"/>
          </a:xfrm>
          <a:prstGeom prst="rect">
            <a:avLst/>
          </a:prstGeom>
          <a:noFill/>
        </p:spPr>
        <p:txBody>
          <a:bodyPr wrap="square" rtlCol="0">
            <a:spAutoFit/>
          </a:bodyPr>
          <a:lstStyle/>
          <a:p>
            <a:r>
              <a:rPr lang="en-US" dirty="0" smtClean="0"/>
              <a:t>Motifs enriched around exons with higher PSI in E11.5_MXP_Ect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smtClean="0"/>
          </a:p>
          <a:p>
            <a:r>
              <a:rPr lang="en-US" dirty="0"/>
              <a:t>Motifs enriched around exons with</a:t>
            </a:r>
          </a:p>
          <a:p>
            <a:r>
              <a:rPr lang="en-US" dirty="0" smtClean="0"/>
              <a:t>higher PSI in E11.5_MXP_Mes</a:t>
            </a:r>
          </a:p>
        </p:txBody>
      </p:sp>
      <p:sp>
        <p:nvSpPr>
          <p:cNvPr id="47" name="TextBox 46"/>
          <p:cNvSpPr txBox="1"/>
          <p:nvPr/>
        </p:nvSpPr>
        <p:spPr>
          <a:xfrm>
            <a:off x="6870700" y="5702300"/>
            <a:ext cx="4318000" cy="646331"/>
          </a:xfrm>
          <a:prstGeom prst="rect">
            <a:avLst/>
          </a:prstGeom>
          <a:noFill/>
        </p:spPr>
        <p:txBody>
          <a:bodyPr wrap="square" rtlCol="0">
            <a:spAutoFit/>
          </a:bodyPr>
          <a:lstStyle/>
          <a:p>
            <a:r>
              <a:rPr lang="en-US" dirty="0" smtClean="0">
                <a:solidFill>
                  <a:srgbClr val="C00000"/>
                </a:solidFill>
              </a:rPr>
              <a:t>Red:  higher expressed in </a:t>
            </a:r>
            <a:r>
              <a:rPr lang="en-US" dirty="0" err="1" smtClean="0">
                <a:solidFill>
                  <a:srgbClr val="C00000"/>
                </a:solidFill>
              </a:rPr>
              <a:t>Ect</a:t>
            </a:r>
            <a:endParaRPr lang="en-US" dirty="0" smtClean="0">
              <a:solidFill>
                <a:srgbClr val="C00000"/>
              </a:solidFill>
            </a:endParaRPr>
          </a:p>
          <a:p>
            <a:r>
              <a:rPr lang="en-US" dirty="0" smtClean="0">
                <a:solidFill>
                  <a:srgbClr val="0070C0"/>
                </a:solidFill>
              </a:rPr>
              <a:t>Blue:  higher expressed in </a:t>
            </a:r>
            <a:r>
              <a:rPr lang="en-US" dirty="0" err="1" smtClean="0">
                <a:solidFill>
                  <a:srgbClr val="0070C0"/>
                </a:solidFill>
              </a:rPr>
              <a:t>Mes</a:t>
            </a:r>
            <a:endParaRPr lang="en-US" dirty="0">
              <a:solidFill>
                <a:srgbClr val="0070C0"/>
              </a:solidFill>
            </a:endParaRPr>
          </a:p>
        </p:txBody>
      </p:sp>
    </p:spTree>
    <p:extLst>
      <p:ext uri="{BB962C8B-B14F-4D97-AF65-F5344CB8AC3E}">
        <p14:creationId xmlns:p14="http://schemas.microsoft.com/office/powerpoint/2010/main" val="10664683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38200" y="1665287"/>
            <a:ext cx="10515600" cy="2715787"/>
          </a:xfrm>
          <a:prstGeom prst="rect">
            <a:avLst/>
          </a:prstGeom>
        </p:spPr>
      </p:pic>
      <p:sp>
        <p:nvSpPr>
          <p:cNvPr id="5" name="Title 1"/>
          <p:cNvSpPr>
            <a:spLocks noGrp="1"/>
          </p:cNvSpPr>
          <p:nvPr>
            <p:ph type="title"/>
          </p:nvPr>
        </p:nvSpPr>
        <p:spPr>
          <a:xfrm>
            <a:off x="838200" y="365125"/>
            <a:ext cx="10515600" cy="1325563"/>
          </a:xfrm>
        </p:spPr>
        <p:txBody>
          <a:bodyPr/>
          <a:lstStyle/>
          <a:p>
            <a:pPr algn="ctr"/>
            <a:r>
              <a:rPr lang="en-US" b="1" smtClean="0"/>
              <a:t>Motif map for ESRP1</a:t>
            </a:r>
            <a:endParaRPr lang="en-US" b="1" dirty="0"/>
          </a:p>
        </p:txBody>
      </p:sp>
      <p:cxnSp>
        <p:nvCxnSpPr>
          <p:cNvPr id="6" name="Straight Connector 5"/>
          <p:cNvCxnSpPr/>
          <p:nvPr/>
        </p:nvCxnSpPr>
        <p:spPr>
          <a:xfrm>
            <a:off x="2734734" y="4724404"/>
            <a:ext cx="47413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34728" y="5037673"/>
            <a:ext cx="474134" cy="0"/>
          </a:xfrm>
          <a:prstGeom prst="line">
            <a:avLst/>
          </a:prstGeom>
          <a:ln w="31750">
            <a:solidFill>
              <a:srgbClr val="0562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8861" y="4521200"/>
            <a:ext cx="6493939" cy="1200329"/>
          </a:xfrm>
          <a:prstGeom prst="rect">
            <a:avLst/>
          </a:prstGeom>
          <a:noFill/>
        </p:spPr>
        <p:txBody>
          <a:bodyPr wrap="square" rtlCol="0">
            <a:spAutoFit/>
          </a:bodyPr>
          <a:lstStyle/>
          <a:p>
            <a:r>
              <a:rPr lang="en-US" dirty="0" smtClean="0"/>
              <a:t>Motif score for exons with higher PSI in </a:t>
            </a:r>
            <a:r>
              <a:rPr lang="en-US" dirty="0" err="1" smtClean="0"/>
              <a:t>Ect</a:t>
            </a:r>
            <a:r>
              <a:rPr lang="en-US" dirty="0" smtClean="0"/>
              <a:t> (lower PSI in </a:t>
            </a:r>
            <a:r>
              <a:rPr lang="en-US" dirty="0" err="1" smtClean="0"/>
              <a:t>Mes</a:t>
            </a:r>
            <a:r>
              <a:rPr lang="en-US" dirty="0" smtClean="0"/>
              <a:t>)</a:t>
            </a:r>
          </a:p>
          <a:p>
            <a:r>
              <a:rPr lang="en-US" dirty="0"/>
              <a:t>Motif score for exons with higher </a:t>
            </a:r>
            <a:r>
              <a:rPr lang="en-US" dirty="0" smtClean="0"/>
              <a:t>PSI </a:t>
            </a:r>
            <a:r>
              <a:rPr lang="en-US" dirty="0"/>
              <a:t>in </a:t>
            </a:r>
            <a:r>
              <a:rPr lang="en-US" dirty="0" err="1" smtClean="0"/>
              <a:t>Mes</a:t>
            </a:r>
            <a:r>
              <a:rPr lang="en-US" dirty="0" smtClean="0"/>
              <a:t> (lower PSI in </a:t>
            </a:r>
            <a:r>
              <a:rPr lang="en-US" dirty="0" err="1" smtClean="0"/>
              <a:t>Ect</a:t>
            </a:r>
            <a:r>
              <a:rPr lang="en-US" dirty="0" smtClean="0"/>
              <a:t>)</a:t>
            </a:r>
            <a:endParaRPr lang="en-US" dirty="0"/>
          </a:p>
          <a:p>
            <a:endParaRPr lang="en-US" dirty="0" smtClean="0"/>
          </a:p>
          <a:p>
            <a:endParaRPr lang="en-US" dirty="0"/>
          </a:p>
        </p:txBody>
      </p:sp>
    </p:spTree>
    <p:extLst>
      <p:ext uri="{BB962C8B-B14F-4D97-AF65-F5344CB8AC3E}">
        <p14:creationId xmlns:p14="http://schemas.microsoft.com/office/powerpoint/2010/main" val="7400838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9"/>
            <a:ext cx="10515600" cy="1325563"/>
          </a:xfrm>
        </p:spPr>
        <p:txBody>
          <a:bodyPr/>
          <a:lstStyle/>
          <a:p>
            <a:pPr algn="ctr"/>
            <a:r>
              <a:rPr lang="en-US" b="1" dirty="0" smtClean="0"/>
              <a:t>Diagram for ESRP1 in splicing</a:t>
            </a:r>
            <a:endParaRPr lang="en-US" b="1" dirty="0"/>
          </a:p>
        </p:txBody>
      </p:sp>
      <p:grpSp>
        <p:nvGrpSpPr>
          <p:cNvPr id="52" name="Group 51"/>
          <p:cNvGrpSpPr/>
          <p:nvPr/>
        </p:nvGrpSpPr>
        <p:grpSpPr>
          <a:xfrm>
            <a:off x="2383378" y="1336904"/>
            <a:ext cx="6904538" cy="957726"/>
            <a:chOff x="2366445" y="2924240"/>
            <a:chExt cx="6904538" cy="957726"/>
          </a:xfrm>
        </p:grpSpPr>
        <p:sp>
          <p:nvSpPr>
            <p:cNvPr id="5" name="Rectangle 4"/>
            <p:cNvSpPr/>
            <p:nvPr/>
          </p:nvSpPr>
          <p:spPr>
            <a:xfrm>
              <a:off x="5113868" y="3564465"/>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507320" y="2924240"/>
              <a:ext cx="2266946" cy="660268"/>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00967" y="37105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48961" y="37232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66445" y="3564466"/>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149161" y="3564465"/>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88937" y="368511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723467" y="2929599"/>
              <a:ext cx="2425694" cy="63995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2383378" y="2453789"/>
            <a:ext cx="6904538" cy="869424"/>
            <a:chOff x="2383378" y="4451878"/>
            <a:chExt cx="6904538" cy="869424"/>
          </a:xfrm>
        </p:grpSpPr>
        <p:sp>
          <p:nvSpPr>
            <p:cNvPr id="32" name="Rectangle 31"/>
            <p:cNvSpPr/>
            <p:nvPr/>
          </p:nvSpPr>
          <p:spPr>
            <a:xfrm>
              <a:off x="5130801" y="5003801"/>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3517900" y="51498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565894" y="51625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383378" y="5003802"/>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166094" y="5003801"/>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718300" y="5139691"/>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636928" y="512868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V="1">
              <a:off x="3467111" y="4451878"/>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280432" y="4457433"/>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544734" y="4451878"/>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58055" y="4457433"/>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2383378" y="4628471"/>
            <a:ext cx="6904538" cy="317501"/>
            <a:chOff x="2366445" y="3564465"/>
            <a:chExt cx="6904538" cy="317501"/>
          </a:xfrm>
        </p:grpSpPr>
        <p:sp>
          <p:nvSpPr>
            <p:cNvPr id="55" name="Rectangle 54"/>
            <p:cNvSpPr/>
            <p:nvPr/>
          </p:nvSpPr>
          <p:spPr>
            <a:xfrm>
              <a:off x="5113868" y="3564465"/>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3500967" y="37105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548961" y="37232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366445" y="3564466"/>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149161" y="3564465"/>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606801" y="368511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597404" y="368511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417240" y="4061746"/>
            <a:ext cx="6904538" cy="1986902"/>
            <a:chOff x="2383378" y="3334400"/>
            <a:chExt cx="6904538" cy="1986902"/>
          </a:xfrm>
        </p:grpSpPr>
        <p:sp>
          <p:nvSpPr>
            <p:cNvPr id="65" name="Rectangle 64"/>
            <p:cNvSpPr/>
            <p:nvPr/>
          </p:nvSpPr>
          <p:spPr>
            <a:xfrm>
              <a:off x="5130801" y="5003801"/>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3517900" y="51498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565894" y="51625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383378" y="5003802"/>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166094" y="5003801"/>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718300" y="5139691"/>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36928" y="514138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flipV="1">
              <a:off x="3433249" y="3334400"/>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46570" y="3339955"/>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510872" y="3334400"/>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324193" y="3339955"/>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flipV="1">
            <a:off x="3524253" y="5103029"/>
            <a:ext cx="2266946" cy="660268"/>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57334" y="5103029"/>
            <a:ext cx="2425694" cy="63995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147243" y="2182047"/>
            <a:ext cx="1507067" cy="3108543"/>
          </a:xfrm>
          <a:prstGeom prst="rect">
            <a:avLst/>
          </a:prstGeom>
          <a:noFill/>
        </p:spPr>
        <p:txBody>
          <a:bodyPr wrap="square" rtlCol="0">
            <a:spAutoFit/>
          </a:bodyPr>
          <a:lstStyle/>
          <a:p>
            <a:r>
              <a:rPr lang="en-US" sz="2800" dirty="0" err="1" smtClean="0"/>
              <a:t>Ect</a:t>
            </a:r>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r>
              <a:rPr lang="en-US" sz="2800" dirty="0" err="1" smtClean="0"/>
              <a:t>Mes</a:t>
            </a:r>
            <a:endParaRPr lang="en-US" sz="2800" dirty="0"/>
          </a:p>
        </p:txBody>
      </p:sp>
      <p:sp>
        <p:nvSpPr>
          <p:cNvPr id="79" name="TextBox 78"/>
          <p:cNvSpPr txBox="1"/>
          <p:nvPr/>
        </p:nvSpPr>
        <p:spPr>
          <a:xfrm>
            <a:off x="9427630" y="1455945"/>
            <a:ext cx="2472266" cy="4401205"/>
          </a:xfrm>
          <a:prstGeom prst="rect">
            <a:avLst/>
          </a:prstGeom>
          <a:noFill/>
        </p:spPr>
        <p:txBody>
          <a:bodyPr wrap="square" rtlCol="0">
            <a:spAutoFit/>
          </a:bodyPr>
          <a:lstStyle/>
          <a:p>
            <a:endParaRPr lang="en-US" sz="2800" dirty="0" smtClean="0"/>
          </a:p>
          <a:p>
            <a:r>
              <a:rPr lang="en-US" sz="2800" dirty="0" smtClean="0"/>
              <a:t>Skipping </a:t>
            </a:r>
          </a:p>
          <a:p>
            <a:endParaRPr lang="en-US" sz="2800" dirty="0" smtClean="0"/>
          </a:p>
          <a:p>
            <a:endParaRPr lang="en-US" sz="2800" dirty="0" smtClean="0"/>
          </a:p>
          <a:p>
            <a:endParaRPr lang="en-US" sz="2800" dirty="0"/>
          </a:p>
          <a:p>
            <a:endParaRPr lang="en-US" sz="2800" dirty="0" smtClean="0"/>
          </a:p>
          <a:p>
            <a:endParaRPr lang="en-US" sz="2800" dirty="0"/>
          </a:p>
          <a:p>
            <a:r>
              <a:rPr lang="en-US" sz="2800" dirty="0" smtClean="0"/>
              <a:t>Inclusion </a:t>
            </a:r>
          </a:p>
          <a:p>
            <a:endParaRPr lang="en-US" sz="2800" dirty="0"/>
          </a:p>
          <a:p>
            <a:endParaRPr lang="en-US" sz="2800" dirty="0"/>
          </a:p>
        </p:txBody>
      </p:sp>
      <p:sp>
        <p:nvSpPr>
          <p:cNvPr id="80" name="TextBox 79"/>
          <p:cNvSpPr txBox="1"/>
          <p:nvPr/>
        </p:nvSpPr>
        <p:spPr>
          <a:xfrm>
            <a:off x="9448796" y="2938363"/>
            <a:ext cx="2429934" cy="3108543"/>
          </a:xfrm>
          <a:prstGeom prst="rect">
            <a:avLst/>
          </a:prstGeom>
          <a:noFill/>
        </p:spPr>
        <p:txBody>
          <a:bodyPr wrap="square" rtlCol="0">
            <a:spAutoFit/>
          </a:bodyPr>
          <a:lstStyle/>
          <a:p>
            <a:r>
              <a:rPr lang="en-US" sz="2800" dirty="0" smtClean="0"/>
              <a:t>Inclusion </a:t>
            </a:r>
          </a:p>
          <a:p>
            <a:endParaRPr lang="en-US" sz="2800" dirty="0"/>
          </a:p>
          <a:p>
            <a:endParaRPr lang="en-US" sz="2800" dirty="0" smtClean="0"/>
          </a:p>
          <a:p>
            <a:endParaRPr lang="en-US" sz="2800" dirty="0"/>
          </a:p>
          <a:p>
            <a:endParaRPr lang="en-US" sz="2800" dirty="0" smtClean="0"/>
          </a:p>
          <a:p>
            <a:endParaRPr lang="en-US" sz="2800" dirty="0"/>
          </a:p>
          <a:p>
            <a:r>
              <a:rPr lang="en-US" sz="2800" dirty="0" smtClean="0"/>
              <a:t>Skipping </a:t>
            </a:r>
            <a:endParaRPr lang="en-US" sz="2800" dirty="0"/>
          </a:p>
        </p:txBody>
      </p:sp>
      <p:sp>
        <p:nvSpPr>
          <p:cNvPr id="82" name="Rectangle 81"/>
          <p:cNvSpPr/>
          <p:nvPr/>
        </p:nvSpPr>
        <p:spPr>
          <a:xfrm>
            <a:off x="3604684" y="2093837"/>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9171507" y="1356602"/>
            <a:ext cx="478377" cy="272780"/>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230770" y="930167"/>
            <a:ext cx="7478969" cy="830997"/>
            <a:chOff x="2961393" y="6389227"/>
            <a:chExt cx="7478969" cy="830997"/>
          </a:xfrm>
        </p:grpSpPr>
        <p:sp>
          <p:nvSpPr>
            <p:cNvPr id="87" name="Rectangle 86"/>
            <p:cNvSpPr/>
            <p:nvPr/>
          </p:nvSpPr>
          <p:spPr>
            <a:xfrm>
              <a:off x="2961393" y="6576536"/>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386086" y="6389227"/>
              <a:ext cx="7054276" cy="830997"/>
            </a:xfrm>
            <a:prstGeom prst="rect">
              <a:avLst/>
            </a:prstGeom>
            <a:noFill/>
          </p:spPr>
          <p:txBody>
            <a:bodyPr wrap="square" rtlCol="0">
              <a:spAutoFit/>
            </a:bodyPr>
            <a:lstStyle/>
            <a:p>
              <a:r>
                <a:rPr lang="en-US" sz="2400" dirty="0" smtClean="0"/>
                <a:t>ESRP1 binding sites                     </a:t>
              </a:r>
            </a:p>
            <a:p>
              <a:r>
                <a:rPr lang="en-US" sz="2400" dirty="0" smtClean="0"/>
                <a:t>ESRP1 protein </a:t>
              </a:r>
              <a:endParaRPr lang="en-US" sz="2400" dirty="0"/>
            </a:p>
          </p:txBody>
        </p:sp>
      </p:grpSp>
      <p:sp>
        <p:nvSpPr>
          <p:cNvPr id="63" name="TextBox 62"/>
          <p:cNvSpPr txBox="1"/>
          <p:nvPr/>
        </p:nvSpPr>
        <p:spPr>
          <a:xfrm>
            <a:off x="1147243" y="6456930"/>
            <a:ext cx="10426691" cy="307777"/>
          </a:xfrm>
          <a:prstGeom prst="rect">
            <a:avLst/>
          </a:prstGeom>
          <a:noFill/>
        </p:spPr>
        <p:txBody>
          <a:bodyPr wrap="square" rtlCol="0">
            <a:spAutoFit/>
          </a:bodyPr>
          <a:lstStyle/>
          <a:p>
            <a:r>
              <a:rPr lang="en-US" sz="1400" dirty="0" smtClean="0"/>
              <a:t>In agree with </a:t>
            </a:r>
            <a:r>
              <a:rPr lang="en-US" sz="1400" dirty="0"/>
              <a:t>Russ P </a:t>
            </a:r>
            <a:r>
              <a:rPr lang="en-US" sz="1400" dirty="0" err="1" smtClean="0"/>
              <a:t>Carstens’s</a:t>
            </a:r>
            <a:r>
              <a:rPr lang="en-US" sz="1400" dirty="0" smtClean="0"/>
              <a:t> data in other systems</a:t>
            </a:r>
            <a:r>
              <a:rPr lang="nb-NO" sz="1400" dirty="0" smtClean="0"/>
              <a:t>: </a:t>
            </a:r>
            <a:r>
              <a:rPr lang="it-IT" sz="1400" dirty="0"/>
              <a:t> </a:t>
            </a:r>
            <a:r>
              <a:rPr lang="it-IT" sz="1400" i="1" dirty="0" err="1" smtClean="0"/>
              <a:t>Mol</a:t>
            </a:r>
            <a:r>
              <a:rPr lang="it-IT" sz="1400" i="1" dirty="0"/>
              <a:t>. Cell. </a:t>
            </a:r>
            <a:r>
              <a:rPr lang="it-IT" sz="1400" i="1" dirty="0" err="1" smtClean="0"/>
              <a:t>Biol</a:t>
            </a:r>
            <a:r>
              <a:rPr lang="it-IT" sz="1400" i="1" dirty="0" smtClean="0"/>
              <a:t>.</a:t>
            </a:r>
            <a:r>
              <a:rPr lang="it-IT" sz="1400" b="1" i="1" dirty="0"/>
              <a:t> </a:t>
            </a:r>
            <a:r>
              <a:rPr lang="it-IT" sz="1400" i="1" dirty="0" smtClean="0"/>
              <a:t>vol</a:t>
            </a:r>
            <a:r>
              <a:rPr lang="it-IT" sz="1400" i="1" dirty="0"/>
              <a:t>. </a:t>
            </a:r>
            <a:r>
              <a:rPr lang="it-IT" sz="1400" i="1" dirty="0" smtClean="0"/>
              <a:t>32 no</a:t>
            </a:r>
            <a:r>
              <a:rPr lang="it-IT" sz="1400" i="1" dirty="0"/>
              <a:t>. 8 </a:t>
            </a:r>
            <a:r>
              <a:rPr lang="it-IT" sz="1400" i="1" dirty="0" smtClean="0"/>
              <a:t>1468-1482</a:t>
            </a:r>
            <a:r>
              <a:rPr lang="it-IT" sz="1400" b="1" i="1" dirty="0" smtClean="0"/>
              <a:t>; </a:t>
            </a:r>
            <a:r>
              <a:rPr lang="nb-NO" sz="1400" i="1" dirty="0" err="1" smtClean="0"/>
              <a:t>eLife</a:t>
            </a:r>
            <a:r>
              <a:rPr lang="nb-NO" sz="1400" i="1" dirty="0" smtClean="0"/>
              <a:t> 2015;4:e08954; </a:t>
            </a:r>
            <a:r>
              <a:rPr lang="en-US" sz="1400" i="1" dirty="0"/>
              <a:t>Cell Reports 15, </a:t>
            </a:r>
            <a:r>
              <a:rPr lang="en-US" sz="1400" i="1" dirty="0" smtClean="0"/>
              <a:t>247–255</a:t>
            </a:r>
            <a:r>
              <a:rPr lang="en-US" sz="1400" dirty="0" smtClean="0"/>
              <a:t>.</a:t>
            </a:r>
            <a:r>
              <a:rPr lang="nb-NO" sz="1400" dirty="0" smtClean="0"/>
              <a:t> </a:t>
            </a:r>
            <a:endParaRPr lang="en-US" sz="1400" dirty="0"/>
          </a:p>
        </p:txBody>
      </p:sp>
    </p:spTree>
    <p:extLst>
      <p:ext uri="{BB962C8B-B14F-4D97-AF65-F5344CB8AC3E}">
        <p14:creationId xmlns:p14="http://schemas.microsoft.com/office/powerpoint/2010/main" val="7913946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9"/>
            <a:ext cx="10515600" cy="1325563"/>
          </a:xfrm>
        </p:spPr>
        <p:txBody>
          <a:bodyPr/>
          <a:lstStyle/>
          <a:p>
            <a:pPr algn="ctr"/>
            <a:r>
              <a:rPr lang="en-US" b="1" dirty="0" smtClean="0"/>
              <a:t>Diagram for ESRP1 in splicing</a:t>
            </a:r>
            <a:endParaRPr lang="en-US" b="1" dirty="0"/>
          </a:p>
        </p:txBody>
      </p:sp>
      <p:grpSp>
        <p:nvGrpSpPr>
          <p:cNvPr id="52" name="Group 51"/>
          <p:cNvGrpSpPr/>
          <p:nvPr/>
        </p:nvGrpSpPr>
        <p:grpSpPr>
          <a:xfrm>
            <a:off x="2383378" y="1336904"/>
            <a:ext cx="6904538" cy="957726"/>
            <a:chOff x="2366445" y="2924240"/>
            <a:chExt cx="6904538" cy="957726"/>
          </a:xfrm>
        </p:grpSpPr>
        <p:sp>
          <p:nvSpPr>
            <p:cNvPr id="5" name="Rectangle 4"/>
            <p:cNvSpPr/>
            <p:nvPr/>
          </p:nvSpPr>
          <p:spPr>
            <a:xfrm>
              <a:off x="5113868" y="3564465"/>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507320" y="2924240"/>
              <a:ext cx="2266946" cy="660268"/>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00967" y="37105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48961" y="37232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66445" y="3564466"/>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149161" y="3564465"/>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88937" y="368511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723467" y="2929599"/>
              <a:ext cx="2425694" cy="63995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2383378" y="2453789"/>
            <a:ext cx="6904538" cy="869424"/>
            <a:chOff x="2383378" y="4451878"/>
            <a:chExt cx="6904538" cy="869424"/>
          </a:xfrm>
        </p:grpSpPr>
        <p:sp>
          <p:nvSpPr>
            <p:cNvPr id="32" name="Rectangle 31"/>
            <p:cNvSpPr/>
            <p:nvPr/>
          </p:nvSpPr>
          <p:spPr>
            <a:xfrm>
              <a:off x="5130801" y="5003801"/>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3517900" y="51498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565894" y="51625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383378" y="5003802"/>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166094" y="5003801"/>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718300" y="5139691"/>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636928" y="512868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V="1">
              <a:off x="3467111" y="4451878"/>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280432" y="4457433"/>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544734" y="4451878"/>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58055" y="4457433"/>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2383378" y="4628471"/>
            <a:ext cx="6904538" cy="317501"/>
            <a:chOff x="2366445" y="3564465"/>
            <a:chExt cx="6904538" cy="317501"/>
          </a:xfrm>
        </p:grpSpPr>
        <p:sp>
          <p:nvSpPr>
            <p:cNvPr id="55" name="Rectangle 54"/>
            <p:cNvSpPr/>
            <p:nvPr/>
          </p:nvSpPr>
          <p:spPr>
            <a:xfrm>
              <a:off x="5113868" y="3564465"/>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3500967" y="37105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548961" y="3723216"/>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366445" y="3564466"/>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149161" y="3564465"/>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606801" y="368511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597404" y="368511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417240" y="4061746"/>
            <a:ext cx="6904538" cy="1986902"/>
            <a:chOff x="2383378" y="3334400"/>
            <a:chExt cx="6904538" cy="1986902"/>
          </a:xfrm>
        </p:grpSpPr>
        <p:sp>
          <p:nvSpPr>
            <p:cNvPr id="65" name="Rectangle 64"/>
            <p:cNvSpPr/>
            <p:nvPr/>
          </p:nvSpPr>
          <p:spPr>
            <a:xfrm>
              <a:off x="5130801" y="5003801"/>
              <a:ext cx="1430866" cy="317500"/>
            </a:xfrm>
            <a:prstGeom prst="rect">
              <a:avLst/>
            </a:prstGeom>
            <a:solidFill>
              <a:srgbClr val="00B050"/>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3517900" y="51498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565894" y="5162552"/>
              <a:ext cx="1600200" cy="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383378" y="5003802"/>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166094" y="5003801"/>
              <a:ext cx="1121822" cy="317500"/>
            </a:xfrm>
            <a:prstGeom prst="rect">
              <a:avLst/>
            </a:prstGeom>
            <a:solidFill>
              <a:schemeClr val="bg2">
                <a:lumMod val="75000"/>
              </a:schemeClr>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718300" y="5139691"/>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36928" y="5141385"/>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flipV="1">
              <a:off x="3433249" y="3334400"/>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46570" y="3339955"/>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510872" y="3334400"/>
              <a:ext cx="833956" cy="55954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324193" y="3339955"/>
              <a:ext cx="865719" cy="566686"/>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flipV="1">
            <a:off x="3524253" y="5103029"/>
            <a:ext cx="2266946" cy="660268"/>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57334" y="5103029"/>
            <a:ext cx="2425694" cy="639950"/>
          </a:xfrm>
          <a:prstGeom prst="line">
            <a:avLst/>
          </a:prstGeom>
          <a:ln w="25400">
            <a:solidFill>
              <a:schemeClr val="dk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147243" y="2182047"/>
            <a:ext cx="1507067" cy="3108543"/>
          </a:xfrm>
          <a:prstGeom prst="rect">
            <a:avLst/>
          </a:prstGeom>
          <a:noFill/>
        </p:spPr>
        <p:txBody>
          <a:bodyPr wrap="square" rtlCol="0">
            <a:spAutoFit/>
          </a:bodyPr>
          <a:lstStyle/>
          <a:p>
            <a:r>
              <a:rPr lang="en-US" sz="2800" dirty="0" err="1" smtClean="0"/>
              <a:t>Ect</a:t>
            </a:r>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r>
              <a:rPr lang="en-US" sz="2800" dirty="0" err="1" smtClean="0"/>
              <a:t>Mes</a:t>
            </a:r>
            <a:endParaRPr lang="en-US" sz="2800" dirty="0"/>
          </a:p>
        </p:txBody>
      </p:sp>
      <p:sp>
        <p:nvSpPr>
          <p:cNvPr id="79" name="TextBox 78"/>
          <p:cNvSpPr txBox="1"/>
          <p:nvPr/>
        </p:nvSpPr>
        <p:spPr>
          <a:xfrm>
            <a:off x="9427630" y="1455945"/>
            <a:ext cx="2472266" cy="4401205"/>
          </a:xfrm>
          <a:prstGeom prst="rect">
            <a:avLst/>
          </a:prstGeom>
          <a:noFill/>
        </p:spPr>
        <p:txBody>
          <a:bodyPr wrap="square" rtlCol="0">
            <a:spAutoFit/>
          </a:bodyPr>
          <a:lstStyle/>
          <a:p>
            <a:endParaRPr lang="en-US" sz="2800" dirty="0" smtClean="0"/>
          </a:p>
          <a:p>
            <a:r>
              <a:rPr lang="en-US" sz="2800" dirty="0" smtClean="0"/>
              <a:t>Skipping </a:t>
            </a:r>
          </a:p>
          <a:p>
            <a:endParaRPr lang="en-US" sz="2800" dirty="0" smtClean="0"/>
          </a:p>
          <a:p>
            <a:endParaRPr lang="en-US" sz="2800" dirty="0" smtClean="0"/>
          </a:p>
          <a:p>
            <a:endParaRPr lang="en-US" sz="2800" dirty="0"/>
          </a:p>
          <a:p>
            <a:endParaRPr lang="en-US" sz="2800" dirty="0" smtClean="0"/>
          </a:p>
          <a:p>
            <a:endParaRPr lang="en-US" sz="2800" dirty="0"/>
          </a:p>
          <a:p>
            <a:r>
              <a:rPr lang="en-US" sz="2800" dirty="0" smtClean="0"/>
              <a:t>Inclusion </a:t>
            </a:r>
          </a:p>
          <a:p>
            <a:endParaRPr lang="en-US" sz="2800" dirty="0"/>
          </a:p>
          <a:p>
            <a:endParaRPr lang="en-US" sz="2800" dirty="0"/>
          </a:p>
        </p:txBody>
      </p:sp>
      <p:sp>
        <p:nvSpPr>
          <p:cNvPr id="80" name="TextBox 79"/>
          <p:cNvSpPr txBox="1"/>
          <p:nvPr/>
        </p:nvSpPr>
        <p:spPr>
          <a:xfrm>
            <a:off x="9448796" y="2938363"/>
            <a:ext cx="2429934" cy="3108543"/>
          </a:xfrm>
          <a:prstGeom prst="rect">
            <a:avLst/>
          </a:prstGeom>
          <a:noFill/>
        </p:spPr>
        <p:txBody>
          <a:bodyPr wrap="square" rtlCol="0">
            <a:spAutoFit/>
          </a:bodyPr>
          <a:lstStyle/>
          <a:p>
            <a:r>
              <a:rPr lang="en-US" sz="2800" dirty="0" smtClean="0"/>
              <a:t>Inclusion </a:t>
            </a:r>
          </a:p>
          <a:p>
            <a:endParaRPr lang="en-US" sz="2800" dirty="0"/>
          </a:p>
          <a:p>
            <a:endParaRPr lang="en-US" sz="2800" dirty="0" smtClean="0"/>
          </a:p>
          <a:p>
            <a:endParaRPr lang="en-US" sz="2800" dirty="0"/>
          </a:p>
          <a:p>
            <a:endParaRPr lang="en-US" sz="2800" dirty="0" smtClean="0"/>
          </a:p>
          <a:p>
            <a:endParaRPr lang="en-US" sz="2800" dirty="0"/>
          </a:p>
          <a:p>
            <a:r>
              <a:rPr lang="en-US" sz="2800" dirty="0" smtClean="0"/>
              <a:t>Skipping </a:t>
            </a:r>
            <a:endParaRPr lang="en-US" sz="2800" dirty="0"/>
          </a:p>
        </p:txBody>
      </p:sp>
      <p:sp>
        <p:nvSpPr>
          <p:cNvPr id="82" name="Rectangle 81"/>
          <p:cNvSpPr/>
          <p:nvPr/>
        </p:nvSpPr>
        <p:spPr>
          <a:xfrm>
            <a:off x="3604684" y="2093837"/>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564462" y="1997172"/>
            <a:ext cx="478377" cy="245648"/>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539872" y="1998745"/>
            <a:ext cx="478377" cy="245648"/>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663247" y="3041575"/>
            <a:ext cx="478377" cy="245648"/>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547997" y="3038718"/>
            <a:ext cx="478377" cy="245648"/>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9171507" y="1356602"/>
            <a:ext cx="478377" cy="272780"/>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230770" y="930167"/>
            <a:ext cx="7478969" cy="830997"/>
            <a:chOff x="2961393" y="6389227"/>
            <a:chExt cx="7478969" cy="830997"/>
          </a:xfrm>
        </p:grpSpPr>
        <p:sp>
          <p:nvSpPr>
            <p:cNvPr id="87" name="Rectangle 86"/>
            <p:cNvSpPr/>
            <p:nvPr/>
          </p:nvSpPr>
          <p:spPr>
            <a:xfrm>
              <a:off x="2961393" y="6576536"/>
              <a:ext cx="321733" cy="45719"/>
            </a:xfrm>
            <a:prstGeom prst="rect">
              <a:avLst/>
            </a:prstGeom>
            <a:solidFill>
              <a:srgbClr val="FA36FC"/>
            </a:solidFill>
            <a:ln>
              <a:solidFill>
                <a:srgbClr val="FA3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386086" y="6389227"/>
              <a:ext cx="7054276" cy="830997"/>
            </a:xfrm>
            <a:prstGeom prst="rect">
              <a:avLst/>
            </a:prstGeom>
            <a:noFill/>
          </p:spPr>
          <p:txBody>
            <a:bodyPr wrap="square" rtlCol="0">
              <a:spAutoFit/>
            </a:bodyPr>
            <a:lstStyle/>
            <a:p>
              <a:r>
                <a:rPr lang="en-US" sz="2400" dirty="0" smtClean="0"/>
                <a:t>ESRP1 binding sites                     </a:t>
              </a:r>
            </a:p>
            <a:p>
              <a:r>
                <a:rPr lang="en-US" sz="2400" dirty="0" smtClean="0"/>
                <a:t>ESRP1 protein </a:t>
              </a:r>
              <a:endParaRPr lang="en-US" sz="2400" dirty="0"/>
            </a:p>
          </p:txBody>
        </p:sp>
      </p:grpSp>
      <p:sp>
        <p:nvSpPr>
          <p:cNvPr id="63" name="TextBox 62"/>
          <p:cNvSpPr txBox="1"/>
          <p:nvPr/>
        </p:nvSpPr>
        <p:spPr>
          <a:xfrm>
            <a:off x="1147243" y="6456930"/>
            <a:ext cx="10426691" cy="307777"/>
          </a:xfrm>
          <a:prstGeom prst="rect">
            <a:avLst/>
          </a:prstGeom>
          <a:noFill/>
        </p:spPr>
        <p:txBody>
          <a:bodyPr wrap="square" rtlCol="0">
            <a:spAutoFit/>
          </a:bodyPr>
          <a:lstStyle/>
          <a:p>
            <a:r>
              <a:rPr lang="en-US" sz="1400" dirty="0" smtClean="0"/>
              <a:t>In agree with </a:t>
            </a:r>
            <a:r>
              <a:rPr lang="en-US" sz="1400" dirty="0"/>
              <a:t>Russ P </a:t>
            </a:r>
            <a:r>
              <a:rPr lang="en-US" sz="1400" dirty="0" err="1" smtClean="0"/>
              <a:t>Carstens’s</a:t>
            </a:r>
            <a:r>
              <a:rPr lang="en-US" sz="1400" dirty="0" smtClean="0"/>
              <a:t> data in other systems</a:t>
            </a:r>
            <a:r>
              <a:rPr lang="nb-NO" sz="1400" dirty="0" smtClean="0"/>
              <a:t>: </a:t>
            </a:r>
            <a:r>
              <a:rPr lang="it-IT" sz="1400" dirty="0"/>
              <a:t> </a:t>
            </a:r>
            <a:r>
              <a:rPr lang="it-IT" sz="1400" i="1" dirty="0" err="1" smtClean="0"/>
              <a:t>Mol</a:t>
            </a:r>
            <a:r>
              <a:rPr lang="it-IT" sz="1400" i="1" dirty="0"/>
              <a:t>. Cell. </a:t>
            </a:r>
            <a:r>
              <a:rPr lang="it-IT" sz="1400" i="1" dirty="0" err="1" smtClean="0"/>
              <a:t>Biol</a:t>
            </a:r>
            <a:r>
              <a:rPr lang="it-IT" sz="1400" i="1" dirty="0" smtClean="0"/>
              <a:t>.</a:t>
            </a:r>
            <a:r>
              <a:rPr lang="it-IT" sz="1400" b="1" i="1" dirty="0"/>
              <a:t> </a:t>
            </a:r>
            <a:r>
              <a:rPr lang="it-IT" sz="1400" i="1" dirty="0" smtClean="0"/>
              <a:t>vol</a:t>
            </a:r>
            <a:r>
              <a:rPr lang="it-IT" sz="1400" i="1" dirty="0"/>
              <a:t>. </a:t>
            </a:r>
            <a:r>
              <a:rPr lang="it-IT" sz="1400" i="1" dirty="0" smtClean="0"/>
              <a:t>32 no</a:t>
            </a:r>
            <a:r>
              <a:rPr lang="it-IT" sz="1400" i="1" dirty="0"/>
              <a:t>. 8 </a:t>
            </a:r>
            <a:r>
              <a:rPr lang="it-IT" sz="1400" i="1" dirty="0" smtClean="0"/>
              <a:t>1468-1482</a:t>
            </a:r>
            <a:r>
              <a:rPr lang="it-IT" sz="1400" b="1" i="1" dirty="0" smtClean="0"/>
              <a:t>; </a:t>
            </a:r>
            <a:r>
              <a:rPr lang="nb-NO" sz="1400" i="1" dirty="0" err="1" smtClean="0"/>
              <a:t>eLife</a:t>
            </a:r>
            <a:r>
              <a:rPr lang="nb-NO" sz="1400" i="1" dirty="0" smtClean="0"/>
              <a:t> 2015;4:e08954; </a:t>
            </a:r>
            <a:r>
              <a:rPr lang="en-US" sz="1400" i="1" dirty="0"/>
              <a:t>Cell Reports 15, </a:t>
            </a:r>
            <a:r>
              <a:rPr lang="en-US" sz="1400" i="1" dirty="0" smtClean="0"/>
              <a:t>247–255</a:t>
            </a:r>
            <a:r>
              <a:rPr lang="en-US" sz="1400" dirty="0" smtClean="0"/>
              <a:t>.</a:t>
            </a:r>
            <a:r>
              <a:rPr lang="nb-NO" sz="1400" dirty="0" smtClean="0"/>
              <a:t> </a:t>
            </a:r>
            <a:endParaRPr lang="en-US" sz="1400" dirty="0"/>
          </a:p>
        </p:txBody>
      </p:sp>
    </p:spTree>
    <p:extLst>
      <p:ext uri="{BB962C8B-B14F-4D97-AF65-F5344CB8AC3E}">
        <p14:creationId xmlns:p14="http://schemas.microsoft.com/office/powerpoint/2010/main" val="15561373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Motif map for RBMS3-[ACT]ATATA</a:t>
            </a:r>
            <a:endParaRPr lang="en-US" b="1"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 y="2260599"/>
            <a:ext cx="10515600" cy="2719021"/>
          </a:xfrm>
          <a:prstGeom prst="rect">
            <a:avLst/>
          </a:prstGeom>
        </p:spPr>
      </p:pic>
      <p:cxnSp>
        <p:nvCxnSpPr>
          <p:cNvPr id="7" name="Straight Connector 6"/>
          <p:cNvCxnSpPr/>
          <p:nvPr/>
        </p:nvCxnSpPr>
        <p:spPr>
          <a:xfrm>
            <a:off x="2700867" y="5325537"/>
            <a:ext cx="47413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00861" y="5638806"/>
            <a:ext cx="474134" cy="0"/>
          </a:xfrm>
          <a:prstGeom prst="line">
            <a:avLst/>
          </a:prstGeom>
          <a:ln w="31750">
            <a:solidFill>
              <a:srgbClr val="0562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74994" y="5122333"/>
            <a:ext cx="6493939" cy="1200329"/>
          </a:xfrm>
          <a:prstGeom prst="rect">
            <a:avLst/>
          </a:prstGeom>
          <a:noFill/>
        </p:spPr>
        <p:txBody>
          <a:bodyPr wrap="square" rtlCol="0">
            <a:spAutoFit/>
          </a:bodyPr>
          <a:lstStyle/>
          <a:p>
            <a:r>
              <a:rPr lang="en-US" dirty="0" smtClean="0"/>
              <a:t>Motif score for exons with higher PSI in </a:t>
            </a:r>
            <a:r>
              <a:rPr lang="en-US" dirty="0" err="1" smtClean="0"/>
              <a:t>Ect</a:t>
            </a:r>
            <a:r>
              <a:rPr lang="en-US" dirty="0" smtClean="0"/>
              <a:t> (lower PSI in </a:t>
            </a:r>
            <a:r>
              <a:rPr lang="en-US" dirty="0" err="1" smtClean="0"/>
              <a:t>Mes</a:t>
            </a:r>
            <a:r>
              <a:rPr lang="en-US" dirty="0" smtClean="0"/>
              <a:t>)</a:t>
            </a:r>
          </a:p>
          <a:p>
            <a:r>
              <a:rPr lang="en-US" dirty="0"/>
              <a:t>Motif score for exons with higher </a:t>
            </a:r>
            <a:r>
              <a:rPr lang="en-US" dirty="0" smtClean="0"/>
              <a:t>PSI </a:t>
            </a:r>
            <a:r>
              <a:rPr lang="en-US" dirty="0"/>
              <a:t>in </a:t>
            </a:r>
            <a:r>
              <a:rPr lang="en-US" dirty="0" err="1" smtClean="0"/>
              <a:t>Mes</a:t>
            </a:r>
            <a:r>
              <a:rPr lang="en-US" dirty="0" smtClean="0"/>
              <a:t> (lower PSI in </a:t>
            </a:r>
            <a:r>
              <a:rPr lang="en-US" dirty="0" err="1" smtClean="0"/>
              <a:t>Ect</a:t>
            </a:r>
            <a:r>
              <a:rPr lang="en-US" dirty="0" smtClean="0"/>
              <a:t>)</a:t>
            </a:r>
            <a:endParaRPr lang="en-US" dirty="0"/>
          </a:p>
          <a:p>
            <a:endParaRPr lang="en-US" dirty="0" smtClean="0"/>
          </a:p>
          <a:p>
            <a:endParaRPr lang="en-US" dirty="0"/>
          </a:p>
        </p:txBody>
      </p:sp>
    </p:spTree>
    <p:extLst>
      <p:ext uri="{BB962C8B-B14F-4D97-AF65-F5344CB8AC3E}">
        <p14:creationId xmlns:p14="http://schemas.microsoft.com/office/powerpoint/2010/main" val="10593369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15" y="-167972"/>
            <a:ext cx="10515600" cy="1325563"/>
          </a:xfrm>
        </p:spPr>
        <p:txBody>
          <a:bodyPr/>
          <a:lstStyle/>
          <a:p>
            <a:pPr algn="ctr"/>
            <a:r>
              <a:rPr lang="en-US" b="1" dirty="0" smtClean="0"/>
              <a:t>Conclusions</a:t>
            </a:r>
            <a:endParaRPr lang="en-US" b="1" dirty="0"/>
          </a:p>
        </p:txBody>
      </p:sp>
      <p:sp>
        <p:nvSpPr>
          <p:cNvPr id="6" name="Content Placeholder 5"/>
          <p:cNvSpPr>
            <a:spLocks noGrp="1"/>
          </p:cNvSpPr>
          <p:nvPr>
            <p:ph idx="1"/>
          </p:nvPr>
        </p:nvSpPr>
        <p:spPr>
          <a:xfrm>
            <a:off x="112536" y="1222081"/>
            <a:ext cx="11912670" cy="5925460"/>
          </a:xfrm>
        </p:spPr>
        <p:txBody>
          <a:bodyPr>
            <a:noAutofit/>
          </a:bodyPr>
          <a:lstStyle/>
          <a:p>
            <a:r>
              <a:rPr lang="en-US" sz="2400" dirty="0"/>
              <a:t>Aim </a:t>
            </a:r>
            <a:r>
              <a:rPr lang="en-US" sz="2400" dirty="0" smtClean="0"/>
              <a:t>1: </a:t>
            </a:r>
            <a:r>
              <a:rPr lang="en-US" sz="2400" dirty="0" err="1" smtClean="0"/>
              <a:t>Transcriptome</a:t>
            </a:r>
            <a:r>
              <a:rPr lang="en-US" sz="2400" dirty="0" smtClean="0"/>
              <a:t> dynamics dataset</a:t>
            </a:r>
          </a:p>
          <a:p>
            <a:pPr marL="457200" lvl="1" indent="0">
              <a:buNone/>
            </a:pPr>
            <a:r>
              <a:rPr lang="en-US" dirty="0" smtClean="0"/>
              <a:t>We have generated a comprehensive dataset to explore the gene expression networks defining mouse facial development across the dimensions of time, prominence and tissue layer for both mRNA and small regulatory RNA classes.</a:t>
            </a:r>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a:p>
          <a:p>
            <a:pPr marL="457200" lvl="1" indent="0">
              <a:buNone/>
            </a:pPr>
            <a:endParaRPr lang="en-US" sz="2000" dirty="0"/>
          </a:p>
        </p:txBody>
      </p:sp>
      <p:pic>
        <p:nvPicPr>
          <p:cNvPr id="7" name="Picture 6"/>
          <p:cNvPicPr>
            <a:picLocks noChangeAspect="1"/>
          </p:cNvPicPr>
          <p:nvPr/>
        </p:nvPicPr>
        <p:blipFill>
          <a:blip r:embed="rId2"/>
          <a:stretch>
            <a:fillRect/>
          </a:stretch>
        </p:blipFill>
        <p:spPr>
          <a:xfrm>
            <a:off x="8858140" y="119324"/>
            <a:ext cx="3167066" cy="861442"/>
          </a:xfrm>
          <a:prstGeom prst="rect">
            <a:avLst/>
          </a:prstGeom>
        </p:spPr>
      </p:pic>
      <p:pic>
        <p:nvPicPr>
          <p:cNvPr id="3" name="Picture 2"/>
          <p:cNvPicPr>
            <a:picLocks noChangeAspect="1"/>
          </p:cNvPicPr>
          <p:nvPr/>
        </p:nvPicPr>
        <p:blipFill>
          <a:blip r:embed="rId3"/>
          <a:stretch>
            <a:fillRect/>
          </a:stretch>
        </p:blipFill>
        <p:spPr>
          <a:xfrm>
            <a:off x="862769" y="3482476"/>
            <a:ext cx="3872425" cy="2867152"/>
          </a:xfrm>
          <a:prstGeom prst="rect">
            <a:avLst/>
          </a:prstGeom>
        </p:spPr>
      </p:pic>
      <p:pic>
        <p:nvPicPr>
          <p:cNvPr id="4" name="Picture 3"/>
          <p:cNvPicPr>
            <a:picLocks noChangeAspect="1"/>
          </p:cNvPicPr>
          <p:nvPr/>
        </p:nvPicPr>
        <p:blipFill>
          <a:blip r:embed="rId4"/>
          <a:stretch>
            <a:fillRect/>
          </a:stretch>
        </p:blipFill>
        <p:spPr>
          <a:xfrm>
            <a:off x="6465551" y="3482476"/>
            <a:ext cx="2897799" cy="3009253"/>
          </a:xfrm>
          <a:prstGeom prst="rect">
            <a:avLst/>
          </a:prstGeom>
        </p:spPr>
      </p:pic>
    </p:spTree>
    <p:extLst>
      <p:ext uri="{BB962C8B-B14F-4D97-AF65-F5344CB8AC3E}">
        <p14:creationId xmlns:p14="http://schemas.microsoft.com/office/powerpoint/2010/main" val="6676854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15" y="-167972"/>
            <a:ext cx="10515600" cy="1325563"/>
          </a:xfrm>
        </p:spPr>
        <p:txBody>
          <a:bodyPr/>
          <a:lstStyle/>
          <a:p>
            <a:pPr algn="ctr"/>
            <a:r>
              <a:rPr lang="en-US" b="1" dirty="0" smtClean="0"/>
              <a:t>Conclusions</a:t>
            </a:r>
            <a:endParaRPr lang="en-US" b="1" dirty="0"/>
          </a:p>
        </p:txBody>
      </p:sp>
      <p:sp>
        <p:nvSpPr>
          <p:cNvPr id="6" name="Content Placeholder 5"/>
          <p:cNvSpPr>
            <a:spLocks noGrp="1"/>
          </p:cNvSpPr>
          <p:nvPr>
            <p:ph idx="1"/>
          </p:nvPr>
        </p:nvSpPr>
        <p:spPr>
          <a:xfrm>
            <a:off x="112535" y="803940"/>
            <a:ext cx="7588099" cy="5925460"/>
          </a:xfrm>
        </p:spPr>
        <p:txBody>
          <a:bodyPr>
            <a:noAutofit/>
          </a:bodyPr>
          <a:lstStyle/>
          <a:p>
            <a:r>
              <a:rPr lang="en-US" sz="2000" dirty="0" smtClean="0"/>
              <a:t>Aim2  </a:t>
            </a:r>
            <a:endParaRPr lang="en-US" sz="2000" dirty="0"/>
          </a:p>
          <a:p>
            <a:pPr marL="457200" lvl="1" indent="0">
              <a:buNone/>
            </a:pPr>
            <a:r>
              <a:rPr lang="en-US" sz="2000" dirty="0" smtClean="0"/>
              <a:t>Many genes are regulated through alternative transcripts rather than through differential expression.  </a:t>
            </a:r>
          </a:p>
          <a:p>
            <a:pPr lvl="1"/>
            <a:endParaRPr lang="en-US" sz="2000" dirty="0" smtClean="0"/>
          </a:p>
          <a:p>
            <a:pPr lvl="1"/>
            <a:r>
              <a:rPr lang="en-US" sz="2000" dirty="0" smtClean="0"/>
              <a:t>We are developing new gene models relevant to facial development – new transcription start and </a:t>
            </a:r>
            <a:r>
              <a:rPr lang="en-US" sz="2000" dirty="0" err="1" smtClean="0"/>
              <a:t>polyA</a:t>
            </a:r>
            <a:r>
              <a:rPr lang="en-US" sz="2000" dirty="0" smtClean="0"/>
              <a:t> sites, new genes, transcripts, exons and splices.</a:t>
            </a:r>
          </a:p>
          <a:p>
            <a:pPr lvl="1"/>
            <a:endParaRPr lang="en-US" sz="2000" dirty="0" smtClean="0"/>
          </a:p>
          <a:p>
            <a:pPr lvl="1"/>
            <a:r>
              <a:rPr lang="en-US" sz="2000" dirty="0" smtClean="0"/>
              <a:t>We have characterized many alternative promoters that are differently used across the dataset – these can be mined with respect to the transcription factors binding sites, transcription factor expression and chromatin signatures to define facial GRNs.</a:t>
            </a:r>
          </a:p>
          <a:p>
            <a:pPr lvl="1"/>
            <a:endParaRPr lang="en-US" sz="2000" dirty="0"/>
          </a:p>
          <a:p>
            <a:pPr lvl="1"/>
            <a:r>
              <a:rPr lang="en-US" sz="2000" dirty="0" smtClean="0"/>
              <a:t>We have characterized many alternative splices that are differently used across the dataset </a:t>
            </a:r>
            <a:r>
              <a:rPr lang="mr-IN" sz="2000" dirty="0" smtClean="0"/>
              <a:t>–</a:t>
            </a:r>
            <a:r>
              <a:rPr lang="en-US" sz="2000" dirty="0" smtClean="0"/>
              <a:t> which can be analyzed in the context of differentially expressed splicing factors to define facial splicing regulatory networks.</a:t>
            </a:r>
          </a:p>
          <a:p>
            <a:pPr lvl="1"/>
            <a:endParaRPr lang="en-US" sz="2000" dirty="0" smtClean="0"/>
          </a:p>
          <a:p>
            <a:pPr marL="457200" lvl="1" indent="0">
              <a:buNone/>
            </a:pPr>
            <a:endParaRPr lang="en-US" sz="2000" dirty="0"/>
          </a:p>
        </p:txBody>
      </p:sp>
      <p:pic>
        <p:nvPicPr>
          <p:cNvPr id="7" name="Picture 6"/>
          <p:cNvPicPr>
            <a:picLocks noChangeAspect="1"/>
          </p:cNvPicPr>
          <p:nvPr/>
        </p:nvPicPr>
        <p:blipFill>
          <a:blip r:embed="rId2"/>
          <a:stretch>
            <a:fillRect/>
          </a:stretch>
        </p:blipFill>
        <p:spPr>
          <a:xfrm>
            <a:off x="8858140" y="119324"/>
            <a:ext cx="3167066" cy="86144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850" y="5144766"/>
            <a:ext cx="2995135" cy="802986"/>
          </a:xfrm>
          <a:prstGeom prst="rect">
            <a:avLst/>
          </a:prstGeom>
        </p:spPr>
      </p:pic>
      <p:sp>
        <p:nvSpPr>
          <p:cNvPr id="19" name="TextBox 18"/>
          <p:cNvSpPr txBox="1"/>
          <p:nvPr/>
        </p:nvSpPr>
        <p:spPr>
          <a:xfrm>
            <a:off x="11329575" y="5144766"/>
            <a:ext cx="594033" cy="369332"/>
          </a:xfrm>
          <a:prstGeom prst="rect">
            <a:avLst/>
          </a:prstGeom>
          <a:noFill/>
        </p:spPr>
        <p:txBody>
          <a:bodyPr wrap="none" rtlCol="0">
            <a:spAutoFit/>
          </a:bodyPr>
          <a:lstStyle/>
          <a:p>
            <a:r>
              <a:rPr lang="en-US" dirty="0" err="1" smtClean="0"/>
              <a:t>Ecto</a:t>
            </a:r>
            <a:endParaRPr lang="en-US" dirty="0"/>
          </a:p>
        </p:txBody>
      </p:sp>
      <p:sp>
        <p:nvSpPr>
          <p:cNvPr id="20" name="TextBox 19"/>
          <p:cNvSpPr txBox="1"/>
          <p:nvPr/>
        </p:nvSpPr>
        <p:spPr>
          <a:xfrm>
            <a:off x="11394533" y="5627409"/>
            <a:ext cx="587157" cy="369332"/>
          </a:xfrm>
          <a:prstGeom prst="rect">
            <a:avLst/>
          </a:prstGeom>
          <a:noFill/>
        </p:spPr>
        <p:txBody>
          <a:bodyPr wrap="none" rtlCol="0">
            <a:spAutoFit/>
          </a:bodyPr>
          <a:lstStyle/>
          <a:p>
            <a:r>
              <a:rPr lang="en-US" dirty="0" err="1" smtClean="0"/>
              <a:t>Mes</a:t>
            </a:r>
            <a:endParaRPr lang="en-US" dirty="0"/>
          </a:p>
        </p:txBody>
      </p:sp>
      <p:cxnSp>
        <p:nvCxnSpPr>
          <p:cNvPr id="29" name="Straight Connector 28"/>
          <p:cNvCxnSpPr/>
          <p:nvPr/>
        </p:nvCxnSpPr>
        <p:spPr>
          <a:xfrm flipH="1">
            <a:off x="8166850" y="6494303"/>
            <a:ext cx="3503358"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1" name="Bent Arrow 30"/>
          <p:cNvSpPr/>
          <p:nvPr/>
        </p:nvSpPr>
        <p:spPr>
          <a:xfrm flipH="1">
            <a:off x="10763978" y="6188878"/>
            <a:ext cx="305453" cy="30542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flipH="1">
            <a:off x="8858589" y="6204953"/>
            <a:ext cx="305453" cy="305425"/>
          </a:xfrm>
          <a:prstGeom prst="bentArrow">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Regular Pentagon 33"/>
          <p:cNvSpPr/>
          <p:nvPr/>
        </p:nvSpPr>
        <p:spPr>
          <a:xfrm>
            <a:off x="9403425" y="6124578"/>
            <a:ext cx="337606" cy="289350"/>
          </a:xfrm>
          <a:prstGeom prst="pentagon">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1329575" y="6204953"/>
            <a:ext cx="340633" cy="2089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 name="Chart 35"/>
          <p:cNvGraphicFramePr>
            <a:graphicFrameLocks noChangeAspect="1"/>
          </p:cNvGraphicFramePr>
          <p:nvPr>
            <p:extLst/>
          </p:nvPr>
        </p:nvGraphicFramePr>
        <p:xfrm>
          <a:off x="7174584" y="1575110"/>
          <a:ext cx="5522141" cy="28916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75882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15" y="-167972"/>
            <a:ext cx="10515600" cy="1325563"/>
          </a:xfrm>
        </p:spPr>
        <p:txBody>
          <a:bodyPr/>
          <a:lstStyle/>
          <a:p>
            <a:pPr algn="ctr"/>
            <a:r>
              <a:rPr lang="en-US" b="1" dirty="0" smtClean="0"/>
              <a:t>Conclusions</a:t>
            </a:r>
            <a:endParaRPr lang="en-US" b="1" dirty="0"/>
          </a:p>
        </p:txBody>
      </p:sp>
      <p:sp>
        <p:nvSpPr>
          <p:cNvPr id="6" name="Content Placeholder 5"/>
          <p:cNvSpPr>
            <a:spLocks noGrp="1"/>
          </p:cNvSpPr>
          <p:nvPr>
            <p:ph idx="1"/>
          </p:nvPr>
        </p:nvSpPr>
        <p:spPr>
          <a:xfrm>
            <a:off x="112536" y="434215"/>
            <a:ext cx="7363027" cy="5925460"/>
          </a:xfrm>
        </p:spPr>
        <p:txBody>
          <a:bodyPr>
            <a:noAutofit/>
          </a:bodyPr>
          <a:lstStyle/>
          <a:p>
            <a:endParaRPr lang="en-US" sz="2000" dirty="0" smtClean="0"/>
          </a:p>
          <a:p>
            <a:endParaRPr lang="en-US" sz="2000" dirty="0"/>
          </a:p>
          <a:p>
            <a:r>
              <a:rPr lang="en-US" sz="2000" dirty="0" smtClean="0"/>
              <a:t>Aim3</a:t>
            </a:r>
          </a:p>
          <a:p>
            <a:pPr marL="457200" lvl="1" indent="0">
              <a:buNone/>
            </a:pPr>
            <a:r>
              <a:rPr lang="en-US" sz="2000" dirty="0" smtClean="0"/>
              <a:t>We will characterize translation efficiency across </a:t>
            </a:r>
            <a:r>
              <a:rPr lang="en-US" sz="2000" dirty="0"/>
              <a:t>facial </a:t>
            </a:r>
            <a:r>
              <a:rPr lang="en-US" sz="2000" dirty="0" smtClean="0"/>
              <a:t>development</a:t>
            </a:r>
            <a:r>
              <a:rPr lang="en-US" sz="2000" dirty="0"/>
              <a:t> </a:t>
            </a:r>
            <a:r>
              <a:rPr lang="en-US" sz="2000" dirty="0" smtClean="0"/>
              <a:t>- then integrate with alternative splicing, UTR regulatory features</a:t>
            </a:r>
            <a:r>
              <a:rPr lang="en-US" sz="2000" dirty="0"/>
              <a:t> </a:t>
            </a:r>
            <a:r>
              <a:rPr lang="en-US" sz="2000" dirty="0" smtClean="0"/>
              <a:t>and trans-acting regulatory factors (e.g. RNA binding proteins, </a:t>
            </a:r>
            <a:r>
              <a:rPr lang="en-US" sz="2000" dirty="0" err="1" smtClean="0"/>
              <a:t>miRNAs</a:t>
            </a:r>
            <a:r>
              <a:rPr lang="en-US" sz="2000" dirty="0" smtClean="0"/>
              <a:t>) to define a </a:t>
            </a:r>
            <a:r>
              <a:rPr lang="en-US" sz="2000" dirty="0"/>
              <a:t>post transcriptional regulatory </a:t>
            </a:r>
            <a:r>
              <a:rPr lang="en-US" sz="2000" dirty="0" smtClean="0"/>
              <a:t>network relevant to the mechanisms of face formation.</a:t>
            </a:r>
            <a:endParaRPr lang="en-US" sz="2000" dirty="0"/>
          </a:p>
          <a:p>
            <a:pPr marL="457200" lvl="1" indent="0">
              <a:buNone/>
            </a:pPr>
            <a:endParaRPr lang="en-US" sz="2000" dirty="0"/>
          </a:p>
        </p:txBody>
      </p:sp>
      <p:pic>
        <p:nvPicPr>
          <p:cNvPr id="7" name="Picture 6"/>
          <p:cNvPicPr>
            <a:picLocks noChangeAspect="1"/>
          </p:cNvPicPr>
          <p:nvPr/>
        </p:nvPicPr>
        <p:blipFill>
          <a:blip r:embed="rId2"/>
          <a:stretch>
            <a:fillRect/>
          </a:stretch>
        </p:blipFill>
        <p:spPr>
          <a:xfrm>
            <a:off x="8858140" y="119324"/>
            <a:ext cx="3167066" cy="861442"/>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12909"/>
          <a:stretch/>
        </p:blipFill>
        <p:spPr>
          <a:xfrm>
            <a:off x="7588398" y="1835011"/>
            <a:ext cx="4436808" cy="3638864"/>
          </a:xfrm>
          <a:prstGeom prst="rect">
            <a:avLst/>
          </a:prstGeom>
        </p:spPr>
      </p:pic>
    </p:spTree>
    <p:extLst>
      <p:ext uri="{BB962C8B-B14F-4D97-AF65-F5344CB8AC3E}">
        <p14:creationId xmlns:p14="http://schemas.microsoft.com/office/powerpoint/2010/main" val="10834420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85" y="200025"/>
            <a:ext cx="11777061" cy="1325563"/>
          </a:xfrm>
        </p:spPr>
        <p:txBody>
          <a:bodyPr/>
          <a:lstStyle/>
          <a:p>
            <a:r>
              <a:rPr lang="en-US" b="1" dirty="0" smtClean="0"/>
              <a:t>ESRP1 knockout causes orofacial </a:t>
            </a:r>
            <a:r>
              <a:rPr lang="en-US" b="1" dirty="0" err="1" smtClean="0"/>
              <a:t>clefting</a:t>
            </a:r>
            <a:r>
              <a:rPr lang="en-US" b="1" dirty="0" smtClean="0"/>
              <a:t> </a:t>
            </a:r>
            <a:endParaRPr lang="en-US" b="1"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099"/>
          <a:stretch/>
        </p:blipFill>
        <p:spPr>
          <a:xfrm>
            <a:off x="2667000" y="2174404"/>
            <a:ext cx="5803899" cy="3919048"/>
          </a:xfrm>
        </p:spPr>
      </p:pic>
      <p:sp>
        <p:nvSpPr>
          <p:cNvPr id="5" name="TextBox 4"/>
          <p:cNvSpPr txBox="1"/>
          <p:nvPr/>
        </p:nvSpPr>
        <p:spPr>
          <a:xfrm>
            <a:off x="292101" y="6175610"/>
            <a:ext cx="7518399" cy="523220"/>
          </a:xfrm>
          <a:prstGeom prst="rect">
            <a:avLst/>
          </a:prstGeom>
          <a:noFill/>
        </p:spPr>
        <p:txBody>
          <a:bodyPr wrap="square" rtlCol="0">
            <a:spAutoFit/>
          </a:bodyPr>
          <a:lstStyle/>
          <a:p>
            <a:r>
              <a:rPr lang="en-US" sz="2800" dirty="0" smtClean="0"/>
              <a:t>ESRP </a:t>
            </a:r>
            <a:r>
              <a:rPr lang="en-US" sz="2800" dirty="0"/>
              <a:t>(Epithelial Splicing Regulatory Protein </a:t>
            </a:r>
            <a:r>
              <a:rPr lang="en-US" sz="2800" dirty="0" smtClean="0"/>
              <a:t>)</a:t>
            </a:r>
            <a:endParaRPr lang="en-US" sz="2800" dirty="0"/>
          </a:p>
        </p:txBody>
      </p:sp>
      <p:sp>
        <p:nvSpPr>
          <p:cNvPr id="6" name="TextBox 5"/>
          <p:cNvSpPr txBox="1"/>
          <p:nvPr/>
        </p:nvSpPr>
        <p:spPr>
          <a:xfrm>
            <a:off x="8115300" y="6309436"/>
            <a:ext cx="5031646" cy="369332"/>
          </a:xfrm>
          <a:prstGeom prst="rect">
            <a:avLst/>
          </a:prstGeom>
          <a:noFill/>
        </p:spPr>
        <p:txBody>
          <a:bodyPr wrap="square" rtlCol="0">
            <a:spAutoFit/>
          </a:bodyPr>
          <a:lstStyle/>
          <a:p>
            <a:r>
              <a:rPr lang="en-US" i="1" dirty="0"/>
              <a:t>Russ P </a:t>
            </a:r>
            <a:r>
              <a:rPr lang="en-US" i="1" dirty="0" err="1" smtClean="0"/>
              <a:t>Carstens</a:t>
            </a:r>
            <a:r>
              <a:rPr lang="nb-NO" i="1" dirty="0" smtClean="0"/>
              <a:t>. </a:t>
            </a:r>
            <a:r>
              <a:rPr lang="nb-NO" i="1" dirty="0" err="1"/>
              <a:t>eLife</a:t>
            </a:r>
            <a:r>
              <a:rPr lang="nb-NO" i="1" dirty="0"/>
              <a:t> 2015;4:e08954. </a:t>
            </a:r>
            <a:endParaRPr lang="en-US" i="1" dirty="0"/>
          </a:p>
        </p:txBody>
      </p:sp>
      <p:sp>
        <p:nvSpPr>
          <p:cNvPr id="3" name="TextBox 2"/>
          <p:cNvSpPr txBox="1"/>
          <p:nvPr/>
        </p:nvSpPr>
        <p:spPr>
          <a:xfrm>
            <a:off x="4254500" y="1604578"/>
            <a:ext cx="7112000" cy="584775"/>
          </a:xfrm>
          <a:prstGeom prst="rect">
            <a:avLst/>
          </a:prstGeom>
          <a:noFill/>
        </p:spPr>
        <p:txBody>
          <a:bodyPr wrap="square" rtlCol="0">
            <a:spAutoFit/>
          </a:bodyPr>
          <a:lstStyle/>
          <a:p>
            <a:r>
              <a:rPr lang="en-US" sz="3200" b="1" dirty="0" smtClean="0"/>
              <a:t>WT               ESRP1KO</a:t>
            </a:r>
            <a:endParaRPr lang="en-US" sz="3200" b="1" dirty="0"/>
          </a:p>
        </p:txBody>
      </p:sp>
    </p:spTree>
    <p:extLst>
      <p:ext uri="{BB962C8B-B14F-4D97-AF65-F5344CB8AC3E}">
        <p14:creationId xmlns:p14="http://schemas.microsoft.com/office/powerpoint/2010/main" val="21206326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Questions </a:t>
            </a:r>
            <a:endParaRPr lang="en-US" b="1" dirty="0"/>
          </a:p>
        </p:txBody>
      </p:sp>
      <p:sp>
        <p:nvSpPr>
          <p:cNvPr id="3" name="Content Placeholder 2"/>
          <p:cNvSpPr>
            <a:spLocks noGrp="1"/>
          </p:cNvSpPr>
          <p:nvPr>
            <p:ph idx="1"/>
          </p:nvPr>
        </p:nvSpPr>
        <p:spPr/>
        <p:txBody>
          <a:bodyPr>
            <a:noAutofit/>
          </a:bodyPr>
          <a:lstStyle/>
          <a:p>
            <a:r>
              <a:rPr lang="en-US" sz="3600" dirty="0" smtClean="0"/>
              <a:t>Is differential exon usage important for facial development?</a:t>
            </a:r>
          </a:p>
          <a:p>
            <a:pPr marL="0" indent="0">
              <a:buNone/>
            </a:pPr>
            <a:r>
              <a:rPr lang="en-US" sz="3600" dirty="0" smtClean="0"/>
              <a:t>   </a:t>
            </a:r>
            <a:r>
              <a:rPr lang="en-US" sz="3600" dirty="0" smtClean="0">
                <a:solidFill>
                  <a:srgbClr val="FF0000"/>
                </a:solidFill>
              </a:rPr>
              <a:t>Yes. It is!</a:t>
            </a:r>
            <a:endParaRPr lang="en-US" sz="3600" dirty="0">
              <a:solidFill>
                <a:srgbClr val="FF0000"/>
              </a:solidFill>
            </a:endParaRPr>
          </a:p>
          <a:p>
            <a:r>
              <a:rPr lang="en-US" sz="3600" b="1" dirty="0" smtClean="0"/>
              <a:t>What is the alternative splicing program in facial development?</a:t>
            </a:r>
          </a:p>
          <a:p>
            <a:endParaRPr lang="en-US" sz="3600" dirty="0" smtClean="0"/>
          </a:p>
          <a:p>
            <a:r>
              <a:rPr lang="en-US" sz="3600" b="1" dirty="0" smtClean="0"/>
              <a:t>What are the regulators for the splicing program in facial development? </a:t>
            </a:r>
            <a:endParaRPr lang="en-US" sz="3600" b="1" dirty="0"/>
          </a:p>
        </p:txBody>
      </p:sp>
    </p:spTree>
    <p:extLst>
      <p:ext uri="{BB962C8B-B14F-4D97-AF65-F5344CB8AC3E}">
        <p14:creationId xmlns:p14="http://schemas.microsoft.com/office/powerpoint/2010/main" val="13743471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43220" y="631555"/>
            <a:ext cx="6086474" cy="6086474"/>
          </a:xfrm>
        </p:spPr>
      </p:pic>
      <p:sp>
        <p:nvSpPr>
          <p:cNvPr id="7" name="TextBox 6"/>
          <p:cNvSpPr txBox="1"/>
          <p:nvPr/>
        </p:nvSpPr>
        <p:spPr>
          <a:xfrm>
            <a:off x="838200" y="5017936"/>
            <a:ext cx="12192000" cy="1600438"/>
          </a:xfrm>
          <a:prstGeom prst="rect">
            <a:avLst/>
          </a:prstGeom>
          <a:noFill/>
        </p:spPr>
        <p:txBody>
          <a:bodyPr wrap="square" rtlCol="0">
            <a:spAutoFit/>
          </a:bodyPr>
          <a:lstStyle/>
          <a:p>
            <a:r>
              <a:rPr lang="en-US" dirty="0" smtClean="0"/>
              <a:t>                                                                                                                 </a:t>
            </a:r>
            <a:endParaRPr lang="en-US" dirty="0"/>
          </a:p>
          <a:p>
            <a:endParaRPr lang="en-US" sz="2400" dirty="0" smtClean="0"/>
          </a:p>
          <a:p>
            <a:endParaRPr lang="en-US" sz="2400" dirty="0" smtClean="0"/>
          </a:p>
          <a:p>
            <a:r>
              <a:rPr lang="en-US" sz="3200" dirty="0" smtClean="0"/>
              <a:t>Alternative splicing is a major regulator of gene expression</a:t>
            </a:r>
            <a:r>
              <a:rPr lang="en-US" sz="2400" dirty="0" smtClean="0"/>
              <a:t>. </a:t>
            </a:r>
          </a:p>
        </p:txBody>
      </p:sp>
      <p:sp>
        <p:nvSpPr>
          <p:cNvPr id="2" name="Title 1"/>
          <p:cNvSpPr>
            <a:spLocks noGrp="1"/>
          </p:cNvSpPr>
          <p:nvPr>
            <p:ph type="title"/>
          </p:nvPr>
        </p:nvSpPr>
        <p:spPr>
          <a:xfrm>
            <a:off x="0" y="263525"/>
            <a:ext cx="12192000" cy="1325563"/>
          </a:xfrm>
        </p:spPr>
        <p:txBody>
          <a:bodyPr>
            <a:normAutofit/>
          </a:bodyPr>
          <a:lstStyle/>
          <a:p>
            <a:pPr algn="ctr"/>
            <a:r>
              <a:rPr lang="en-US" b="1" dirty="0" smtClean="0"/>
              <a:t>Differential Expression vs Alternative Splicing  </a:t>
            </a:r>
            <a:endParaRPr lang="en-US" b="1" dirty="0"/>
          </a:p>
        </p:txBody>
      </p:sp>
      <p:sp>
        <p:nvSpPr>
          <p:cNvPr id="3" name="Rectangle 2"/>
          <p:cNvSpPr/>
          <p:nvPr/>
        </p:nvSpPr>
        <p:spPr>
          <a:xfrm>
            <a:off x="3776148" y="5144555"/>
            <a:ext cx="4802533" cy="461665"/>
          </a:xfrm>
          <a:prstGeom prst="rect">
            <a:avLst/>
          </a:prstGeom>
        </p:spPr>
        <p:txBody>
          <a:bodyPr wrap="none">
            <a:spAutoFit/>
          </a:bodyPr>
          <a:lstStyle/>
          <a:p>
            <a:r>
              <a:rPr lang="en-US" sz="2400" dirty="0" smtClean="0"/>
              <a:t>Comparison</a:t>
            </a:r>
            <a:r>
              <a:rPr lang="en-US" sz="2400" dirty="0"/>
              <a:t>: E11.5 MXP </a:t>
            </a:r>
            <a:r>
              <a:rPr lang="en-US" sz="2400" dirty="0" err="1"/>
              <a:t>Ect_vs_Mes</a:t>
            </a:r>
            <a:r>
              <a:rPr lang="en-US" sz="2400" dirty="0"/>
              <a:t> </a:t>
            </a:r>
          </a:p>
        </p:txBody>
      </p:sp>
      <p:sp>
        <p:nvSpPr>
          <p:cNvPr id="4" name="TextBox 3"/>
          <p:cNvSpPr txBox="1"/>
          <p:nvPr/>
        </p:nvSpPr>
        <p:spPr>
          <a:xfrm>
            <a:off x="373860" y="3443959"/>
            <a:ext cx="2933700" cy="461665"/>
          </a:xfrm>
          <a:prstGeom prst="rect">
            <a:avLst/>
          </a:prstGeom>
          <a:noFill/>
        </p:spPr>
        <p:txBody>
          <a:bodyPr wrap="square" rtlCol="0">
            <a:spAutoFit/>
          </a:bodyPr>
          <a:lstStyle/>
          <a:p>
            <a:r>
              <a:rPr lang="en-US" sz="2400" dirty="0"/>
              <a:t>FC &gt;2 and </a:t>
            </a:r>
            <a:r>
              <a:rPr lang="en-US" sz="2400" dirty="0" err="1"/>
              <a:t>p.adj</a:t>
            </a:r>
            <a:r>
              <a:rPr lang="en-US" sz="2400" dirty="0"/>
              <a:t> &lt; </a:t>
            </a:r>
            <a:r>
              <a:rPr lang="en-US" sz="2400" dirty="0" smtClean="0"/>
              <a:t>0.01</a:t>
            </a:r>
            <a:endParaRPr lang="en-US" sz="2400" dirty="0"/>
          </a:p>
        </p:txBody>
      </p:sp>
      <p:sp>
        <p:nvSpPr>
          <p:cNvPr id="9" name="TextBox 8"/>
          <p:cNvSpPr txBox="1"/>
          <p:nvPr/>
        </p:nvSpPr>
        <p:spPr>
          <a:xfrm>
            <a:off x="8204200" y="3443959"/>
            <a:ext cx="4114800" cy="461665"/>
          </a:xfrm>
          <a:prstGeom prst="rect">
            <a:avLst/>
          </a:prstGeom>
          <a:noFill/>
        </p:spPr>
        <p:txBody>
          <a:bodyPr wrap="square" rtlCol="0">
            <a:spAutoFit/>
          </a:bodyPr>
          <a:lstStyle/>
          <a:p>
            <a:r>
              <a:rPr lang="en-US" sz="2400" dirty="0"/>
              <a:t>FDR &lt; 0.05 and |△PSI| </a:t>
            </a:r>
            <a:r>
              <a:rPr lang="en-US" sz="2400"/>
              <a:t>&gt; </a:t>
            </a:r>
            <a:r>
              <a:rPr lang="en-US" sz="2400" smtClean="0"/>
              <a:t>10%</a:t>
            </a:r>
            <a:endParaRPr lang="en-US" sz="2400" dirty="0"/>
          </a:p>
        </p:txBody>
      </p:sp>
    </p:spTree>
    <p:extLst>
      <p:ext uri="{BB962C8B-B14F-4D97-AF65-F5344CB8AC3E}">
        <p14:creationId xmlns:p14="http://schemas.microsoft.com/office/powerpoint/2010/main" val="11138028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177800"/>
            <a:ext cx="10782300" cy="1325563"/>
          </a:xfrm>
        </p:spPr>
        <p:txBody>
          <a:bodyPr>
            <a:normAutofit/>
          </a:bodyPr>
          <a:lstStyle/>
          <a:p>
            <a:pPr algn="ctr"/>
            <a:r>
              <a:rPr lang="en-US" b="1" dirty="0" smtClean="0"/>
              <a:t>Transcript strategies for diversification in facial development</a:t>
            </a:r>
            <a:endParaRPr lang="en-US" b="1"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1690" t="34592" r="21496" b="39696"/>
          <a:stretch/>
        </p:blipFill>
        <p:spPr>
          <a:xfrm>
            <a:off x="2628899" y="2425699"/>
            <a:ext cx="9211553" cy="3733801"/>
          </a:xfrm>
        </p:spPr>
      </p:pic>
      <p:sp>
        <p:nvSpPr>
          <p:cNvPr id="3" name="TextBox 2"/>
          <p:cNvSpPr txBox="1"/>
          <p:nvPr/>
        </p:nvSpPr>
        <p:spPr>
          <a:xfrm>
            <a:off x="635000" y="1804765"/>
            <a:ext cx="3458445" cy="523220"/>
          </a:xfrm>
          <a:prstGeom prst="rect">
            <a:avLst/>
          </a:prstGeom>
          <a:noFill/>
        </p:spPr>
        <p:txBody>
          <a:bodyPr wrap="square" rtlCol="0">
            <a:spAutoFit/>
          </a:bodyPr>
          <a:lstStyle/>
          <a:p>
            <a:r>
              <a:rPr lang="en-US" sz="2800" smtClean="0"/>
              <a:t>Splicing type</a:t>
            </a:r>
            <a:endParaRPr lang="en-US" sz="2800" dirty="0" smtClean="0"/>
          </a:p>
        </p:txBody>
      </p:sp>
      <p:sp>
        <p:nvSpPr>
          <p:cNvPr id="5" name="TextBox 4"/>
          <p:cNvSpPr txBox="1"/>
          <p:nvPr/>
        </p:nvSpPr>
        <p:spPr>
          <a:xfrm>
            <a:off x="749300" y="2537805"/>
            <a:ext cx="3458445" cy="523220"/>
          </a:xfrm>
          <a:prstGeom prst="rect">
            <a:avLst/>
          </a:prstGeom>
          <a:noFill/>
        </p:spPr>
        <p:txBody>
          <a:bodyPr wrap="square" rtlCol="0">
            <a:spAutoFit/>
          </a:bodyPr>
          <a:lstStyle/>
          <a:p>
            <a:r>
              <a:rPr lang="en-US" sz="2800" dirty="0" smtClean="0"/>
              <a:t>First exon</a:t>
            </a:r>
          </a:p>
        </p:txBody>
      </p:sp>
      <p:sp>
        <p:nvSpPr>
          <p:cNvPr id="6" name="TextBox 5"/>
          <p:cNvSpPr txBox="1"/>
          <p:nvPr/>
        </p:nvSpPr>
        <p:spPr>
          <a:xfrm>
            <a:off x="635000" y="3169570"/>
            <a:ext cx="3458445" cy="523220"/>
          </a:xfrm>
          <a:prstGeom prst="rect">
            <a:avLst/>
          </a:prstGeom>
          <a:noFill/>
        </p:spPr>
        <p:txBody>
          <a:bodyPr wrap="square" rtlCol="0">
            <a:spAutoFit/>
          </a:bodyPr>
          <a:lstStyle/>
          <a:p>
            <a:r>
              <a:rPr lang="en-US" sz="2800" dirty="0" smtClean="0"/>
              <a:t>Gene body</a:t>
            </a:r>
          </a:p>
        </p:txBody>
      </p:sp>
      <p:sp>
        <p:nvSpPr>
          <p:cNvPr id="7" name="TextBox 6"/>
          <p:cNvSpPr txBox="1"/>
          <p:nvPr/>
        </p:nvSpPr>
        <p:spPr>
          <a:xfrm>
            <a:off x="941821" y="3825432"/>
            <a:ext cx="3458445" cy="523220"/>
          </a:xfrm>
          <a:prstGeom prst="rect">
            <a:avLst/>
          </a:prstGeom>
          <a:noFill/>
        </p:spPr>
        <p:txBody>
          <a:bodyPr wrap="square" rtlCol="0">
            <a:spAutoFit/>
          </a:bodyPr>
          <a:lstStyle/>
          <a:p>
            <a:r>
              <a:rPr lang="en-US" sz="2800" dirty="0" smtClean="0"/>
              <a:t>Last exon</a:t>
            </a:r>
          </a:p>
        </p:txBody>
      </p:sp>
      <p:sp>
        <p:nvSpPr>
          <p:cNvPr id="8" name="TextBox 7"/>
          <p:cNvSpPr txBox="1"/>
          <p:nvPr/>
        </p:nvSpPr>
        <p:spPr>
          <a:xfrm>
            <a:off x="9867014" y="6159500"/>
            <a:ext cx="2824043" cy="400110"/>
          </a:xfrm>
          <a:prstGeom prst="rect">
            <a:avLst/>
          </a:prstGeom>
          <a:noFill/>
        </p:spPr>
        <p:txBody>
          <a:bodyPr wrap="square" rtlCol="0">
            <a:spAutoFit/>
          </a:bodyPr>
          <a:lstStyle/>
          <a:p>
            <a:r>
              <a:rPr lang="en-US" sz="2000" dirty="0" smtClean="0"/>
              <a:t>Joan </a:t>
            </a:r>
            <a:r>
              <a:rPr lang="en-US" dirty="0" smtClean="0"/>
              <a:t>Hooper</a:t>
            </a:r>
            <a:endParaRPr lang="en-US" dirty="0"/>
          </a:p>
        </p:txBody>
      </p:sp>
    </p:spTree>
    <p:extLst>
      <p:ext uri="{BB962C8B-B14F-4D97-AF65-F5344CB8AC3E}">
        <p14:creationId xmlns:p14="http://schemas.microsoft.com/office/powerpoint/2010/main" val="7430350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52417"/>
            <a:ext cx="10515600" cy="1325563"/>
          </a:xfrm>
        </p:spPr>
        <p:txBody>
          <a:bodyPr>
            <a:normAutofit/>
          </a:bodyPr>
          <a:lstStyle/>
          <a:p>
            <a:pPr algn="ctr"/>
            <a:r>
              <a:rPr lang="en-US" b="1" dirty="0" smtClean="0"/>
              <a:t>SE is the major splicing events </a:t>
            </a:r>
            <a:endParaRPr lang="en-US" b="1" dirty="0"/>
          </a:p>
        </p:txBody>
      </p:sp>
      <p:grpSp>
        <p:nvGrpSpPr>
          <p:cNvPr id="7" name="Group 6"/>
          <p:cNvGrpSpPr/>
          <p:nvPr/>
        </p:nvGrpSpPr>
        <p:grpSpPr>
          <a:xfrm>
            <a:off x="482600" y="1938877"/>
            <a:ext cx="11015134" cy="4275664"/>
            <a:chOff x="25395" y="1354667"/>
            <a:chExt cx="12208940" cy="4275664"/>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35" y="1354667"/>
              <a:ext cx="12192000" cy="16086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5" y="5524383"/>
              <a:ext cx="12192000" cy="105948"/>
            </a:xfrm>
            <a:prstGeom prst="rect">
              <a:avLst/>
            </a:prstGeom>
          </p:spPr>
        </p:pic>
      </p:grpSp>
      <p:pic>
        <p:nvPicPr>
          <p:cNvPr id="10" name="Content Placeholder 5"/>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l="50666"/>
          <a:stretch/>
        </p:blipFill>
        <p:spPr>
          <a:xfrm>
            <a:off x="677336" y="2138664"/>
            <a:ext cx="1346201" cy="395006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39731583"/>
              </p:ext>
            </p:extLst>
          </p:nvPr>
        </p:nvGraphicFramePr>
        <p:xfrm>
          <a:off x="2175936" y="2269068"/>
          <a:ext cx="8314264" cy="457200"/>
        </p:xfrm>
        <a:graphic>
          <a:graphicData uri="http://schemas.openxmlformats.org/drawingml/2006/table">
            <a:tbl>
              <a:tblPr firstRow="1" bandRow="1">
                <a:tableStyleId>{2D5ABB26-0587-4C30-8999-92F81FD0307C}</a:tableStyleId>
              </a:tblPr>
              <a:tblGrid>
                <a:gridCol w="3420971"/>
                <a:gridCol w="2554904"/>
                <a:gridCol w="2338389"/>
              </a:tblGrid>
              <a:tr h="370840">
                <a:tc>
                  <a:txBody>
                    <a:bodyPr/>
                    <a:lstStyle/>
                    <a:p>
                      <a:r>
                        <a:rPr lang="en-US" sz="2400" dirty="0" smtClean="0"/>
                        <a:t>Skipping exon</a:t>
                      </a:r>
                      <a:r>
                        <a:rPr lang="en-US" sz="2400" baseline="0" dirty="0" smtClean="0"/>
                        <a:t> (SE)</a:t>
                      </a:r>
                      <a:endParaRPr lang="en-US" sz="2400" dirty="0"/>
                    </a:p>
                  </a:txBody>
                  <a:tcPr/>
                </a:tc>
                <a:tc>
                  <a:txBody>
                    <a:bodyPr/>
                    <a:lstStyle/>
                    <a:p>
                      <a:pPr algn="ctr"/>
                      <a:r>
                        <a:rPr lang="en-US" sz="2400" dirty="0" smtClean="0"/>
                        <a:t>794 (500:294)</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656 (404:251)</a:t>
                      </a:r>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44078074"/>
              </p:ext>
            </p:extLst>
          </p:nvPr>
        </p:nvGraphicFramePr>
        <p:xfrm>
          <a:off x="2175935" y="3064935"/>
          <a:ext cx="8314265" cy="396240"/>
        </p:xfrm>
        <a:graphic>
          <a:graphicData uri="http://schemas.openxmlformats.org/drawingml/2006/table">
            <a:tbl>
              <a:tblPr firstRow="1" bandRow="1">
                <a:tableStyleId>{2D5ABB26-0587-4C30-8999-92F81FD0307C}</a:tableStyleId>
              </a:tblPr>
              <a:tblGrid>
                <a:gridCol w="3420972"/>
                <a:gridCol w="2554904"/>
                <a:gridCol w="2338389"/>
              </a:tblGrid>
              <a:tr h="370840">
                <a:tc>
                  <a:txBody>
                    <a:bodyPr/>
                    <a:lstStyle/>
                    <a:p>
                      <a:r>
                        <a:rPr lang="en-US" sz="2000" dirty="0" smtClean="0"/>
                        <a:t>Alternative</a:t>
                      </a:r>
                      <a:r>
                        <a:rPr lang="en-US" sz="2000" baseline="0" dirty="0" smtClean="0"/>
                        <a:t> 5</a:t>
                      </a:r>
                      <a:r>
                        <a:rPr lang="en-US" sz="2000" dirty="0" smtClean="0"/>
                        <a:t>’ splice site (A5SS)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38 (19:19)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38 (19:19)</a:t>
                      </a:r>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23400030"/>
              </p:ext>
            </p:extLst>
          </p:nvPr>
        </p:nvGraphicFramePr>
        <p:xfrm>
          <a:off x="2175935" y="3886203"/>
          <a:ext cx="8314265" cy="396240"/>
        </p:xfrm>
        <a:graphic>
          <a:graphicData uri="http://schemas.openxmlformats.org/drawingml/2006/table">
            <a:tbl>
              <a:tblPr firstRow="1" bandRow="1">
                <a:tableStyleId>{2D5ABB26-0587-4C30-8999-92F81FD0307C}</a:tableStyleId>
              </a:tblPr>
              <a:tblGrid>
                <a:gridCol w="3420972"/>
                <a:gridCol w="2554904"/>
                <a:gridCol w="2338389"/>
              </a:tblGrid>
              <a:tr h="370840">
                <a:tc>
                  <a:txBody>
                    <a:bodyPr/>
                    <a:lstStyle/>
                    <a:p>
                      <a:r>
                        <a:rPr lang="en-US" sz="2000" dirty="0" smtClean="0"/>
                        <a:t>Alternative</a:t>
                      </a:r>
                      <a:r>
                        <a:rPr lang="en-US" sz="2000" baseline="0" dirty="0" smtClean="0"/>
                        <a:t> </a:t>
                      </a:r>
                      <a:r>
                        <a:rPr lang="en-US" sz="2000" dirty="0" smtClean="0"/>
                        <a:t>3’ splice site (A3SS)</a:t>
                      </a:r>
                      <a:endParaRPr lang="en-US" sz="2000" dirty="0"/>
                    </a:p>
                  </a:txBody>
                  <a:tcPr/>
                </a:tc>
                <a:tc>
                  <a:txBody>
                    <a:bodyPr/>
                    <a:lstStyle/>
                    <a:p>
                      <a:pPr algn="ctr"/>
                      <a:r>
                        <a:rPr lang="en-US" sz="2000" dirty="0" smtClean="0"/>
                        <a:t>51 (35:16)</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50 (34:16)</a:t>
                      </a:r>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68861954"/>
              </p:ext>
            </p:extLst>
          </p:nvPr>
        </p:nvGraphicFramePr>
        <p:xfrm>
          <a:off x="2175934" y="4707471"/>
          <a:ext cx="8314266" cy="396240"/>
        </p:xfrm>
        <a:graphic>
          <a:graphicData uri="http://schemas.openxmlformats.org/drawingml/2006/table">
            <a:tbl>
              <a:tblPr firstRow="1" bandRow="1">
                <a:tableStyleId>{2D5ABB26-0587-4C30-8999-92F81FD0307C}</a:tableStyleId>
              </a:tblPr>
              <a:tblGrid>
                <a:gridCol w="3420972"/>
                <a:gridCol w="2554904"/>
                <a:gridCol w="233839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Mutually exclusive</a:t>
                      </a:r>
                      <a:r>
                        <a:rPr lang="en-US" sz="2000" baseline="0" dirty="0" smtClean="0"/>
                        <a:t> exon (MXE)</a:t>
                      </a:r>
                      <a:endParaRPr lang="en-US" sz="2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194 (91:103)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160 (75:85)</a:t>
                      </a:r>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49916543"/>
              </p:ext>
            </p:extLst>
          </p:nvPr>
        </p:nvGraphicFramePr>
        <p:xfrm>
          <a:off x="2175934" y="5472633"/>
          <a:ext cx="8314266" cy="396240"/>
        </p:xfrm>
        <a:graphic>
          <a:graphicData uri="http://schemas.openxmlformats.org/drawingml/2006/table">
            <a:tbl>
              <a:tblPr firstRow="1" bandRow="1">
                <a:tableStyleId>{2D5ABB26-0587-4C30-8999-92F81FD0307C}</a:tableStyleId>
              </a:tblPr>
              <a:tblGrid>
                <a:gridCol w="3420972"/>
                <a:gridCol w="2554904"/>
                <a:gridCol w="2338390"/>
              </a:tblGrid>
              <a:tr h="370840">
                <a:tc>
                  <a:txBody>
                    <a:bodyPr/>
                    <a:lstStyle/>
                    <a:p>
                      <a:r>
                        <a:rPr lang="en-US" sz="2000" dirty="0" smtClean="0"/>
                        <a:t>Retained intron</a:t>
                      </a:r>
                      <a:r>
                        <a:rPr lang="en-US" sz="2000" baseline="0" dirty="0" smtClean="0"/>
                        <a:t> (RI)</a:t>
                      </a:r>
                      <a:endParaRPr lang="en-US" sz="2000" dirty="0"/>
                    </a:p>
                  </a:txBody>
                  <a:tcPr/>
                </a:tc>
                <a:tc>
                  <a:txBody>
                    <a:bodyPr/>
                    <a:lstStyle/>
                    <a:p>
                      <a:pPr algn="ctr"/>
                      <a:r>
                        <a:rPr lang="en-US" sz="2000" dirty="0" smtClean="0"/>
                        <a:t>34 (14:20)</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30 (13:17)</a:t>
                      </a:r>
                    </a:p>
                  </a:txBody>
                  <a:tcPr/>
                </a:tc>
              </a:tr>
            </a:tbl>
          </a:graphicData>
        </a:graphic>
      </p:graphicFrame>
      <p:sp>
        <p:nvSpPr>
          <p:cNvPr id="16" name="Rectangle 15"/>
          <p:cNvSpPr/>
          <p:nvPr/>
        </p:nvSpPr>
        <p:spPr>
          <a:xfrm>
            <a:off x="677336" y="6237521"/>
            <a:ext cx="8621463" cy="369332"/>
          </a:xfrm>
          <a:prstGeom prst="rect">
            <a:avLst/>
          </a:prstGeom>
        </p:spPr>
        <p:txBody>
          <a:bodyPr wrap="none">
            <a:spAutoFit/>
          </a:bodyPr>
          <a:lstStyle/>
          <a:p>
            <a:r>
              <a:rPr lang="en-US" dirty="0" smtClean="0"/>
              <a:t>Comparison: E11.5 MXP </a:t>
            </a:r>
            <a:r>
              <a:rPr lang="en-US" dirty="0" err="1" smtClean="0"/>
              <a:t>Ect_vs_Mes</a:t>
            </a:r>
            <a:r>
              <a:rPr lang="en-US" dirty="0"/>
              <a:t> </a:t>
            </a:r>
            <a:r>
              <a:rPr lang="en-US" dirty="0" smtClean="0"/>
              <a:t>                          Cutoffs</a:t>
            </a:r>
            <a:r>
              <a:rPr lang="en-US" dirty="0"/>
              <a:t>: FDR &lt; 0.05 and |△PSI| &gt; </a:t>
            </a:r>
            <a:r>
              <a:rPr lang="en-US" dirty="0" smtClean="0"/>
              <a:t>10%</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1564884363"/>
              </p:ext>
            </p:extLst>
          </p:nvPr>
        </p:nvGraphicFramePr>
        <p:xfrm>
          <a:off x="169333" y="1599705"/>
          <a:ext cx="10845801" cy="396240"/>
        </p:xfrm>
        <a:graphic>
          <a:graphicData uri="http://schemas.openxmlformats.org/drawingml/2006/table">
            <a:tbl>
              <a:tblPr firstRow="1" bandRow="1">
                <a:tableStyleId>{2D5ABB26-0587-4C30-8999-92F81FD0307C}</a:tableStyleId>
              </a:tblPr>
              <a:tblGrid>
                <a:gridCol w="3967489"/>
                <a:gridCol w="1298778"/>
                <a:gridCol w="2751667"/>
                <a:gridCol w="2827867"/>
              </a:tblGrid>
              <a:tr h="370840">
                <a:tc>
                  <a:txBody>
                    <a:bodyPr/>
                    <a:lstStyle/>
                    <a:p>
                      <a:r>
                        <a:rPr lang="en-US" dirty="0" smtClean="0"/>
                        <a:t>           Gene body</a:t>
                      </a:r>
                      <a:r>
                        <a:rPr lang="en-US" baseline="0" dirty="0" smtClean="0"/>
                        <a:t> </a:t>
                      </a:r>
                      <a:r>
                        <a:rPr lang="en-US" sz="2000" baseline="0" dirty="0" smtClean="0"/>
                        <a:t>s</a:t>
                      </a:r>
                      <a:r>
                        <a:rPr lang="en-US" sz="2000" dirty="0" smtClean="0"/>
                        <a:t>plicing events </a:t>
                      </a:r>
                      <a:endParaRPr lang="en-US" sz="2000" dirty="0"/>
                    </a:p>
                  </a:txBody>
                  <a:tcPr/>
                </a:tc>
                <a:tc>
                  <a:txBody>
                    <a:bodyPr/>
                    <a:lstStyle/>
                    <a:p>
                      <a:endParaRPr lang="en-US" dirty="0"/>
                    </a:p>
                  </a:txBody>
                  <a:tcPr/>
                </a:tc>
                <a:tc>
                  <a:txBody>
                    <a:bodyPr/>
                    <a:lstStyle/>
                    <a:p>
                      <a:r>
                        <a:rPr lang="en-US" dirty="0" smtClean="0"/>
                        <a:t> Events number</a:t>
                      </a:r>
                      <a:r>
                        <a:rPr lang="en-US" baseline="0" dirty="0" smtClean="0"/>
                        <a:t> </a:t>
                      </a:r>
                      <a:r>
                        <a:rPr lang="en-US" dirty="0" smtClean="0"/>
                        <a:t>(</a:t>
                      </a:r>
                      <a:r>
                        <a:rPr lang="en-US" dirty="0" err="1" smtClean="0"/>
                        <a:t>up:down</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Gene number </a:t>
                      </a:r>
                      <a:r>
                        <a:rPr lang="en-US" baseline="0" dirty="0" smtClean="0"/>
                        <a:t>(up: down)</a:t>
                      </a:r>
                      <a:endParaRPr lang="en-US" dirty="0" smtClean="0"/>
                    </a:p>
                  </a:txBody>
                  <a:tcPr/>
                </a:tc>
              </a:tr>
            </a:tbl>
          </a:graphicData>
        </a:graphic>
      </p:graphicFrame>
    </p:spTree>
    <p:extLst>
      <p:ext uri="{BB962C8B-B14F-4D97-AF65-F5344CB8AC3E}">
        <p14:creationId xmlns:p14="http://schemas.microsoft.com/office/powerpoint/2010/main" val="19609262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784" y="-92914"/>
            <a:ext cx="11353800" cy="1325563"/>
          </a:xfrm>
        </p:spPr>
        <p:txBody>
          <a:bodyPr/>
          <a:lstStyle/>
          <a:p>
            <a:pPr algn="ctr"/>
            <a:r>
              <a:rPr lang="en-US" b="1" dirty="0" smtClean="0"/>
              <a:t>SE events </a:t>
            </a:r>
            <a:r>
              <a:rPr lang="en-US" b="1" dirty="0" err="1" smtClean="0"/>
              <a:t>heatmap</a:t>
            </a:r>
            <a:r>
              <a:rPr lang="en-US" b="1" dirty="0" smtClean="0"/>
              <a:t> for facial development</a:t>
            </a:r>
            <a:endParaRPr lang="en-US" b="1" dirty="0"/>
          </a:p>
        </p:txBody>
      </p:sp>
      <p:sp>
        <p:nvSpPr>
          <p:cNvPr id="2" name="TextBox 1"/>
          <p:cNvSpPr txBox="1"/>
          <p:nvPr/>
        </p:nvSpPr>
        <p:spPr>
          <a:xfrm>
            <a:off x="317294" y="6583008"/>
            <a:ext cx="3346370" cy="276999"/>
          </a:xfrm>
          <a:prstGeom prst="rect">
            <a:avLst/>
          </a:prstGeom>
          <a:noFill/>
        </p:spPr>
        <p:txBody>
          <a:bodyPr wrap="square" rtlCol="0">
            <a:spAutoFit/>
          </a:bodyPr>
          <a:lstStyle/>
          <a:p>
            <a:r>
              <a:rPr lang="en-US" sz="1200" dirty="0" smtClean="0"/>
              <a:t>FDR &lt; 0.05 and </a:t>
            </a:r>
            <a:r>
              <a:rPr lang="en-US" sz="1200" dirty="0"/>
              <a:t>|△PSI| &gt; </a:t>
            </a:r>
            <a:r>
              <a:rPr lang="en-US" sz="1200" dirty="0" smtClean="0"/>
              <a:t>10%</a:t>
            </a:r>
            <a:endParaRPr lang="en-US" sz="1200" dirty="0"/>
          </a:p>
        </p:txBody>
      </p:sp>
      <p:pic>
        <p:nvPicPr>
          <p:cNvPr id="4" name="Content Placeholder 3"/>
          <p:cNvPicPr>
            <a:picLocks noGrp="1" noChangeAspect="1"/>
          </p:cNvPicPr>
          <p:nvPr>
            <p:ph idx="1"/>
          </p:nvPr>
        </p:nvPicPr>
        <p:blipFill rotWithShape="1">
          <a:blip r:embed="rId3" cstate="screen">
            <a:lum bright="-20000" contrast="20000"/>
            <a:extLst>
              <a:ext uri="{28A0092B-C50C-407E-A947-70E740481C1C}">
                <a14:useLocalDpi xmlns:a14="http://schemas.microsoft.com/office/drawing/2010/main"/>
              </a:ext>
            </a:extLst>
          </a:blip>
          <a:srcRect b="10765"/>
          <a:stretch/>
        </p:blipFill>
        <p:spPr>
          <a:xfrm>
            <a:off x="1927424" y="969356"/>
            <a:ext cx="4448210" cy="5136846"/>
          </a:xfrm>
        </p:spPr>
      </p:pic>
      <p:sp>
        <p:nvSpPr>
          <p:cNvPr id="12" name="Rectangle 11"/>
          <p:cNvSpPr/>
          <p:nvPr/>
        </p:nvSpPr>
        <p:spPr>
          <a:xfrm>
            <a:off x="2323491" y="6114378"/>
            <a:ext cx="1896256" cy="17666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13" name="Rectangle 12"/>
          <p:cNvSpPr/>
          <p:nvPr/>
        </p:nvSpPr>
        <p:spPr>
          <a:xfrm>
            <a:off x="4264717" y="6114378"/>
            <a:ext cx="1873770" cy="1766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1315742509"/>
              </p:ext>
            </p:extLst>
          </p:nvPr>
        </p:nvGraphicFramePr>
        <p:xfrm>
          <a:off x="2323490" y="6317003"/>
          <a:ext cx="3814998" cy="365760"/>
        </p:xfrm>
        <a:graphic>
          <a:graphicData uri="http://schemas.openxmlformats.org/drawingml/2006/table">
            <a:tbl>
              <a:tblPr firstRow="1" bandRow="1">
                <a:tableStyleId>{2D5ABB26-0587-4C30-8999-92F81FD0307C}</a:tableStyleId>
              </a:tblPr>
              <a:tblGrid>
                <a:gridCol w="635833"/>
                <a:gridCol w="635833"/>
                <a:gridCol w="635833"/>
                <a:gridCol w="635833"/>
                <a:gridCol w="635833"/>
                <a:gridCol w="635833"/>
              </a:tblGrid>
              <a:tr h="32250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Tree>
    <p:extLst>
      <p:ext uri="{BB962C8B-B14F-4D97-AF65-F5344CB8AC3E}">
        <p14:creationId xmlns:p14="http://schemas.microsoft.com/office/powerpoint/2010/main" val="18243177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784" y="-92914"/>
            <a:ext cx="11353800" cy="1325563"/>
          </a:xfrm>
        </p:spPr>
        <p:txBody>
          <a:bodyPr/>
          <a:lstStyle/>
          <a:p>
            <a:pPr algn="ctr"/>
            <a:r>
              <a:rPr lang="en-US" b="1" dirty="0" smtClean="0"/>
              <a:t>SE events </a:t>
            </a:r>
            <a:r>
              <a:rPr lang="en-US" b="1" dirty="0" err="1" smtClean="0"/>
              <a:t>heatmap</a:t>
            </a:r>
            <a:r>
              <a:rPr lang="en-US" b="1" dirty="0" smtClean="0"/>
              <a:t> for facial development</a:t>
            </a:r>
            <a:endParaRPr lang="en-US" b="1" dirty="0"/>
          </a:p>
        </p:txBody>
      </p:sp>
      <p:sp>
        <p:nvSpPr>
          <p:cNvPr id="2" name="TextBox 1"/>
          <p:cNvSpPr txBox="1"/>
          <p:nvPr/>
        </p:nvSpPr>
        <p:spPr>
          <a:xfrm>
            <a:off x="317294" y="6583008"/>
            <a:ext cx="3346370" cy="276999"/>
          </a:xfrm>
          <a:prstGeom prst="rect">
            <a:avLst/>
          </a:prstGeom>
          <a:noFill/>
        </p:spPr>
        <p:txBody>
          <a:bodyPr wrap="square" rtlCol="0">
            <a:spAutoFit/>
          </a:bodyPr>
          <a:lstStyle/>
          <a:p>
            <a:r>
              <a:rPr lang="en-US" sz="1200" dirty="0" smtClean="0"/>
              <a:t>FDR &lt; 0.05 and </a:t>
            </a:r>
            <a:r>
              <a:rPr lang="en-US" sz="1200" dirty="0"/>
              <a:t>|△PSI| &gt; </a:t>
            </a:r>
            <a:r>
              <a:rPr lang="en-US" sz="1200" dirty="0" smtClean="0"/>
              <a:t>10%</a:t>
            </a:r>
          </a:p>
        </p:txBody>
      </p:sp>
      <p:pic>
        <p:nvPicPr>
          <p:cNvPr id="4" name="Content Placeholder 3"/>
          <p:cNvPicPr>
            <a:picLocks noGrp="1" noChangeAspect="1"/>
          </p:cNvPicPr>
          <p:nvPr>
            <p:ph idx="1"/>
          </p:nvPr>
        </p:nvPicPr>
        <p:blipFill rotWithShape="1">
          <a:blip r:embed="rId2" cstate="screen">
            <a:lum bright="-20000" contrast="20000"/>
            <a:extLst>
              <a:ext uri="{28A0092B-C50C-407E-A947-70E740481C1C}">
                <a14:useLocalDpi xmlns:a14="http://schemas.microsoft.com/office/drawing/2010/main"/>
              </a:ext>
            </a:extLst>
          </a:blip>
          <a:srcRect b="10765"/>
          <a:stretch/>
        </p:blipFill>
        <p:spPr>
          <a:xfrm>
            <a:off x="1927424" y="956656"/>
            <a:ext cx="4448210" cy="5136846"/>
          </a:xfrm>
        </p:spPr>
      </p:pic>
      <p:sp>
        <p:nvSpPr>
          <p:cNvPr id="6" name="Rectangle 5"/>
          <p:cNvSpPr/>
          <p:nvPr/>
        </p:nvSpPr>
        <p:spPr>
          <a:xfrm>
            <a:off x="1785327" y="997226"/>
            <a:ext cx="50045" cy="100082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85327" y="2049198"/>
            <a:ext cx="45719" cy="1794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85327" y="3913484"/>
            <a:ext cx="45719" cy="21081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6438" y="1143531"/>
            <a:ext cx="1727381" cy="3693319"/>
          </a:xfrm>
          <a:prstGeom prst="rect">
            <a:avLst/>
          </a:prstGeom>
          <a:noFill/>
        </p:spPr>
        <p:txBody>
          <a:bodyPr wrap="square" rtlCol="0">
            <a:spAutoFit/>
          </a:bodyPr>
          <a:lstStyle/>
          <a:p>
            <a:r>
              <a:rPr lang="en-US" dirty="0" smtClean="0"/>
              <a:t>      Cluster3</a:t>
            </a:r>
          </a:p>
          <a:p>
            <a:r>
              <a:rPr lang="en-US" dirty="0" err="1" smtClean="0"/>
              <a:t>Mes</a:t>
            </a:r>
            <a:r>
              <a:rPr lang="en-US" dirty="0" smtClean="0"/>
              <a:t> higher PSI</a:t>
            </a:r>
          </a:p>
          <a:p>
            <a:endParaRPr lang="en-US" dirty="0"/>
          </a:p>
          <a:p>
            <a:endParaRPr lang="en-US" dirty="0" smtClean="0"/>
          </a:p>
          <a:p>
            <a:endParaRPr lang="en-US" dirty="0" smtClean="0"/>
          </a:p>
          <a:p>
            <a:r>
              <a:rPr lang="en-US" dirty="0" smtClean="0"/>
              <a:t>      Cluster1</a:t>
            </a:r>
          </a:p>
          <a:p>
            <a:r>
              <a:rPr lang="en-US" dirty="0" smtClean="0"/>
              <a:t>Age difference</a:t>
            </a:r>
          </a:p>
          <a:p>
            <a:endParaRPr lang="en-US" dirty="0"/>
          </a:p>
          <a:p>
            <a:endParaRPr lang="en-US" dirty="0" smtClean="0"/>
          </a:p>
          <a:p>
            <a:endParaRPr lang="en-US" dirty="0"/>
          </a:p>
          <a:p>
            <a:endParaRPr lang="en-US" dirty="0" smtClean="0"/>
          </a:p>
          <a:p>
            <a:r>
              <a:rPr lang="en-US" dirty="0" smtClean="0"/>
              <a:t>      Cluster2</a:t>
            </a:r>
          </a:p>
          <a:p>
            <a:r>
              <a:rPr lang="en-US" dirty="0" err="1" smtClean="0"/>
              <a:t>Ect</a:t>
            </a:r>
            <a:r>
              <a:rPr lang="en-US" dirty="0" smtClean="0"/>
              <a:t> higher PSI</a:t>
            </a:r>
            <a:endParaRPr lang="en-US" dirty="0"/>
          </a:p>
        </p:txBody>
      </p:sp>
      <p:sp>
        <p:nvSpPr>
          <p:cNvPr id="12" name="Rectangle 11"/>
          <p:cNvSpPr/>
          <p:nvPr/>
        </p:nvSpPr>
        <p:spPr>
          <a:xfrm>
            <a:off x="2323491" y="6114378"/>
            <a:ext cx="1896256" cy="17666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Ect</a:t>
            </a:r>
            <a:endParaRPr lang="en-US" dirty="0">
              <a:solidFill>
                <a:schemeClr val="tx1"/>
              </a:solidFill>
            </a:endParaRPr>
          </a:p>
        </p:txBody>
      </p:sp>
      <p:sp>
        <p:nvSpPr>
          <p:cNvPr id="13" name="Rectangle 12"/>
          <p:cNvSpPr/>
          <p:nvPr/>
        </p:nvSpPr>
        <p:spPr>
          <a:xfrm>
            <a:off x="4264717" y="6114378"/>
            <a:ext cx="1873770" cy="1766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Mes</a:t>
            </a:r>
            <a:endParaRPr lang="en-US" dirty="0">
              <a:solidFill>
                <a:schemeClr val="tx1"/>
              </a:solidFill>
            </a:endParaRPr>
          </a:p>
        </p:txBody>
      </p:sp>
      <p:graphicFrame>
        <p:nvGraphicFramePr>
          <p:cNvPr id="15" name="Table 14"/>
          <p:cNvGraphicFramePr>
            <a:graphicFrameLocks noGrp="1"/>
          </p:cNvGraphicFramePr>
          <p:nvPr/>
        </p:nvGraphicFramePr>
        <p:xfrm>
          <a:off x="2323490" y="6317003"/>
          <a:ext cx="3814998" cy="365760"/>
        </p:xfrm>
        <a:graphic>
          <a:graphicData uri="http://schemas.openxmlformats.org/drawingml/2006/table">
            <a:tbl>
              <a:tblPr firstRow="1" bandRow="1">
                <a:tableStyleId>{2D5ABB26-0587-4C30-8999-92F81FD0307C}</a:tableStyleId>
              </a:tblPr>
              <a:tblGrid>
                <a:gridCol w="635833"/>
                <a:gridCol w="635833"/>
                <a:gridCol w="635833"/>
                <a:gridCol w="635833"/>
                <a:gridCol w="635833"/>
                <a:gridCol w="635833"/>
              </a:tblGrid>
              <a:tr h="322500">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c>
                  <a:txBody>
                    <a:bodyPr/>
                    <a:lstStyle/>
                    <a:p>
                      <a:r>
                        <a:rPr lang="en-US" dirty="0" smtClean="0"/>
                        <a:t>10.5</a:t>
                      </a:r>
                      <a:endParaRPr lang="en-US" dirty="0"/>
                    </a:p>
                  </a:txBody>
                  <a:tcPr>
                    <a:solidFill>
                      <a:schemeClr val="accent6">
                        <a:lumMod val="20000"/>
                        <a:lumOff val="80000"/>
                      </a:schemeClr>
                    </a:solidFill>
                  </a:tcPr>
                </a:tc>
                <a:tc>
                  <a:txBody>
                    <a:bodyPr/>
                    <a:lstStyle/>
                    <a:p>
                      <a:r>
                        <a:rPr lang="en-US" dirty="0" smtClean="0"/>
                        <a:t>11.5</a:t>
                      </a:r>
                      <a:endParaRPr lang="en-US" dirty="0"/>
                    </a:p>
                  </a:txBody>
                  <a:tcPr>
                    <a:solidFill>
                      <a:schemeClr val="accent6">
                        <a:lumMod val="60000"/>
                        <a:lumOff val="40000"/>
                      </a:schemeClr>
                    </a:solidFill>
                  </a:tcPr>
                </a:tc>
                <a:tc>
                  <a:txBody>
                    <a:bodyPr/>
                    <a:lstStyle/>
                    <a:p>
                      <a:r>
                        <a:rPr lang="en-US" dirty="0" smtClean="0"/>
                        <a:t>12.5</a:t>
                      </a:r>
                      <a:endParaRPr lang="en-US" dirty="0"/>
                    </a:p>
                  </a:txBody>
                  <a:tcPr>
                    <a:solidFill>
                      <a:schemeClr val="accent6">
                        <a:lumMod val="50000"/>
                      </a:schemeClr>
                    </a:solidFill>
                  </a:tcPr>
                </a:tc>
              </a:tr>
            </a:tbl>
          </a:graphicData>
        </a:graphic>
      </p:graphicFrame>
    </p:spTree>
    <p:extLst>
      <p:ext uri="{BB962C8B-B14F-4D97-AF65-F5344CB8AC3E}">
        <p14:creationId xmlns:p14="http://schemas.microsoft.com/office/powerpoint/2010/main" val="12021117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8360</TotalTime>
  <Words>2631</Words>
  <Application>Microsoft Macintosh PowerPoint</Application>
  <PresentationFormat>Custom</PresentationFormat>
  <Paragraphs>430</Paragraphs>
  <Slides>28</Slides>
  <Notes>20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E12.5 in situ validation</vt:lpstr>
      <vt:lpstr>Questions </vt:lpstr>
      <vt:lpstr>ESRP1 knockout causes orofacial clefting </vt:lpstr>
      <vt:lpstr>Questions </vt:lpstr>
      <vt:lpstr>Differential Expression vs Alternative Splicing  </vt:lpstr>
      <vt:lpstr>Transcript strategies for diversification in facial development</vt:lpstr>
      <vt:lpstr>SE is the major splicing events </vt:lpstr>
      <vt:lpstr>SE events heatmap for facial development</vt:lpstr>
      <vt:lpstr>SE events heatmap for facial development</vt:lpstr>
      <vt:lpstr>SE events heatmap for facial development</vt:lpstr>
      <vt:lpstr>SE events heatmap for facial development</vt:lpstr>
      <vt:lpstr>Expression of RBPs in face</vt:lpstr>
      <vt:lpstr>Expression of RBPs in face</vt:lpstr>
      <vt:lpstr>Expression of RBPs in face</vt:lpstr>
      <vt:lpstr>Expression of RBPs in face</vt:lpstr>
      <vt:lpstr>Expression of RBPs in face</vt:lpstr>
      <vt:lpstr>Ectoderm enriched RBPs</vt:lpstr>
      <vt:lpstr>Ectoderm enriched RBPs</vt:lpstr>
      <vt:lpstr>Mesenchyme highly expressed RBPs</vt:lpstr>
      <vt:lpstr>Mesenchyme highly expressed RBPs</vt:lpstr>
      <vt:lpstr>Motif enrichment for SE </vt:lpstr>
      <vt:lpstr>Motif map for ESRP1</vt:lpstr>
      <vt:lpstr>Diagram for ESRP1 in splicing</vt:lpstr>
      <vt:lpstr>Diagram for ESRP1 in splicing</vt:lpstr>
      <vt:lpstr>Motif map for RBMS3-[ACT]ATATA</vt:lpstr>
      <vt:lpstr>Conclusions</vt:lpstr>
      <vt:lpstr>Conclusions</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Cristina Williams</cp:lastModifiedBy>
  <cp:revision>180</cp:revision>
  <dcterms:created xsi:type="dcterms:W3CDTF">2017-04-19T00:50:05Z</dcterms:created>
  <dcterms:modified xsi:type="dcterms:W3CDTF">2017-05-18T18:10:58Z</dcterms:modified>
</cp:coreProperties>
</file>