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82" r:id="rId3"/>
    <p:sldId id="284" r:id="rId4"/>
    <p:sldId id="263" r:id="rId5"/>
    <p:sldId id="289" r:id="rId6"/>
    <p:sldId id="293" r:id="rId7"/>
    <p:sldId id="292" r:id="rId8"/>
    <p:sldId id="288" r:id="rId9"/>
    <p:sldId id="285" r:id="rId10"/>
    <p:sldId id="294" r:id="rId11"/>
    <p:sldId id="290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0000"/>
    <a:srgbClr val="0C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24" autoAdjust="0"/>
    <p:restoredTop sz="99494" autoAdjust="0"/>
  </p:normalViewPr>
  <p:slideViewPr>
    <p:cSldViewPr snapToGrid="0" snapToObjects="1">
      <p:cViewPr varScale="1">
        <p:scale>
          <a:sx n="145" d="100"/>
          <a:sy n="145" d="100"/>
        </p:scale>
        <p:origin x="192" y="544"/>
      </p:cViewPr>
      <p:guideLst>
        <p:guide orient="horz" pos="2160"/>
        <p:guide pos="2896"/>
      </p:guideLst>
    </p:cSldViewPr>
  </p:slideViewPr>
  <p:outlineViewPr>
    <p:cViewPr>
      <p:scale>
        <a:sx n="33" d="100"/>
        <a:sy n="33" d="100"/>
      </p:scale>
      <p:origin x="0" y="6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D7610-CA6C-5B41-A273-E118BED1EFAB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A2BC-81A1-4E43-A2EB-CB9D8090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9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02DF9-EB77-0942-B74C-C7B5E7FF2997}" type="datetime1">
              <a:rPr lang="en-US"/>
              <a:pPr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339DA3-40A1-A44D-A44F-104A219985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0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C926F4-BA7A-FB48-9F54-156C83CF2067}" type="datetime1">
              <a:rPr lang="en-US"/>
              <a:pPr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7B780B-73A1-5E43-B4BB-FFD21EB36D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40DAB2-CA0D-A848-A937-ED3A96E18217}" type="datetime1">
              <a:rPr lang="en-US"/>
              <a:pPr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463857-25E8-7C43-8DB6-8401059DF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990600"/>
            <a:ext cx="8229600" cy="2743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40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894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85443" y="6416063"/>
            <a:ext cx="11817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solidFill>
                  <a:srgbClr val="1F497D"/>
                </a:solidFill>
              </a:rPr>
              <a:t>Scholnick, 2017</a:t>
            </a:r>
          </a:p>
        </p:txBody>
      </p:sp>
      <p:pic>
        <p:nvPicPr>
          <p:cNvPr id="5" name="Picture 4" descr="NIH_NIDCR_Master_Logo_2Colo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" y="6307809"/>
            <a:ext cx="1958028" cy="3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7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B0192C-59E9-8446-AACA-39BB64E9645B}" type="datetime1">
              <a:rPr lang="en-US"/>
              <a:pPr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A0087C-9BC0-AF4A-BEAB-0832F3B02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0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439FA5-1C5F-5C4B-A7DC-73759E6FE113}" type="datetime1">
              <a:rPr lang="en-US"/>
              <a:pPr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C56B8C-4018-7241-AFC1-B952ED4626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6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E134DD-7F57-2247-9810-55D77A2D1FEE}" type="datetime1">
              <a:rPr lang="en-US"/>
              <a:pPr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FB1B8E-F3F8-914C-BCA5-08AEE2B90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4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1219200"/>
            <a:ext cx="8229600" cy="2743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7000" y="6426199"/>
            <a:ext cx="1066800" cy="278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Scholnick, </a:t>
            </a:r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3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BB67EB-E89A-114A-90A4-447237A59E94}" type="datetime1">
              <a:rPr lang="en-US"/>
              <a:pPr/>
              <a:t>4/27/17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6D3946-8318-E749-AFE7-C3726DC22F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FCA68F-67B8-0843-A8E9-2DD9139172CB}" type="datetime1">
              <a:rPr lang="en-US"/>
              <a:pPr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1DABEB-614B-DE4C-B58E-08A02BB7B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3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09C892-9C5B-1B4C-B1FD-AD9712FF6DB0}" type="datetime1">
              <a:rPr lang="en-US"/>
              <a:pPr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B15C88-6F30-C443-9461-A0B6776B8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pa-files/PA-14-056.html" TargetMode="External"/><Relationship Id="rId4" Type="http://schemas.openxmlformats.org/officeDocument/2006/relationships/hyperlink" Target="http://grants.nih.gov/grants/guide/pa-files/PA-16-296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nts.nih.gov/grants/guide/pa-files/PA-14-347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nts.nih.gov/grants/guide/pa-files/PAR-13-044.html" TargetMode="External"/><Relationship Id="rId3" Type="http://schemas.openxmlformats.org/officeDocument/2006/relationships/hyperlink" Target="http://grants.nih.gov/grants/guide/pa-files/PAR-16-323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nts.nih.gov/grants/guide/pa-files/PAR-14-039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nts.nih.gov/grants/guide/pa-files/PAR-16-348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caddi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834001"/>
            <a:ext cx="7772400" cy="1528199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FaceBase Consortium</a:t>
            </a:r>
            <a:endParaRPr lang="en-US" dirty="0">
              <a:latin typeface="Calibri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2770648"/>
            <a:ext cx="6400800" cy="816897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NIDCR Update</a:t>
            </a:r>
            <a:endParaRPr lang="en-US" dirty="0">
              <a:latin typeface="Calibri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219200" y="4724400"/>
            <a:ext cx="6705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Steve Scholnick, </a:t>
            </a:r>
            <a:r>
              <a:rPr lang="en-US" sz="2400" dirty="0" smtClean="0">
                <a:solidFill>
                  <a:schemeClr val="tx2"/>
                </a:solidFill>
              </a:rPr>
              <a:t>PhD </a:t>
            </a:r>
            <a:endParaRPr lang="en-US" sz="2400" dirty="0">
              <a:solidFill>
                <a:schemeClr val="tx2"/>
              </a:solidFill>
            </a:endParaRPr>
          </a:p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TGRB/NIDCR</a:t>
            </a:r>
            <a:r>
              <a:rPr lang="en-US" sz="2400" dirty="0">
                <a:solidFill>
                  <a:schemeClr val="tx2"/>
                </a:solidFill>
              </a:rPr>
              <a:t>/NIH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235" y="6246912"/>
            <a:ext cx="1750196" cy="544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IH_NIDCR_Master_Logo_2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05" y="6243503"/>
            <a:ext cx="1636150" cy="330032"/>
          </a:xfrm>
          <a:prstGeom prst="rect">
            <a:avLst/>
          </a:prstGeom>
        </p:spPr>
      </p:pic>
      <p:pic>
        <p:nvPicPr>
          <p:cNvPr id="3" name="Picture 2" descr="dhhs_logo_gol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84" y="6104090"/>
            <a:ext cx="616501" cy="608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NIDCR 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032"/>
            <a:ext cx="8229600" cy="34579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NIDCR is looking for your input into its long term strategic planning in these areas:</a:t>
            </a:r>
          </a:p>
          <a:p>
            <a:pPr lvl="1"/>
            <a:r>
              <a:rPr lang="en-US" sz="2000" dirty="0" smtClean="0"/>
              <a:t>Oral Health + Overall Health</a:t>
            </a:r>
          </a:p>
          <a:p>
            <a:pPr lvl="1"/>
            <a:r>
              <a:rPr lang="en-US" sz="2000" dirty="0" smtClean="0"/>
              <a:t>Precision Health</a:t>
            </a:r>
          </a:p>
          <a:p>
            <a:pPr lvl="1"/>
            <a:r>
              <a:rPr lang="en-US" sz="2000" dirty="0" err="1" smtClean="0"/>
              <a:t>Autotherapies</a:t>
            </a:r>
            <a:endParaRPr lang="en-US" sz="2000" dirty="0" smtClean="0"/>
          </a:p>
          <a:p>
            <a:pPr lvl="1"/>
            <a:r>
              <a:rPr lang="en-US" sz="2000" dirty="0" smtClean="0"/>
              <a:t>Oral </a:t>
            </a:r>
            <a:r>
              <a:rPr lang="en-US" sz="2000" dirty="0" err="1" smtClean="0"/>
              <a:t>Biodevices</a:t>
            </a:r>
            <a:endParaRPr lang="en-US" sz="2000" dirty="0" smtClean="0"/>
          </a:p>
          <a:p>
            <a:pPr lvl="1"/>
            <a:r>
              <a:rPr lang="en-US" sz="2000" dirty="0" smtClean="0"/>
              <a:t>Workforce Diversity</a:t>
            </a:r>
          </a:p>
          <a:p>
            <a:r>
              <a:rPr lang="en-US" sz="2400" dirty="0" smtClean="0"/>
              <a:t>Please help us by posting your ideas for the future at </a:t>
            </a:r>
            <a:r>
              <a:rPr lang="en-US" sz="2400" u="sng" dirty="0">
                <a:solidFill>
                  <a:srgbClr val="0432FF"/>
                </a:solidFill>
              </a:rPr>
              <a:t>https://nidcr2030.ideascale.com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005" y="4532584"/>
            <a:ext cx="4588316" cy="20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3885" y="5952874"/>
            <a:ext cx="8670570" cy="805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7786" y="906517"/>
            <a:ext cx="8308428" cy="18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481"/>
            <a:ext cx="9144000" cy="411503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369423" y="1751392"/>
            <a:ext cx="2285846" cy="941110"/>
          </a:xfrm>
          <a:prstGeom prst="wedgeEllipseCallout">
            <a:avLst>
              <a:gd name="adj1" fmla="val -117396"/>
              <a:gd name="adj2" fmla="val 162159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rker Felt Thin" charset="0"/>
                <a:ea typeface="Marker Felt Thin" charset="0"/>
                <a:cs typeface="Marker Felt Thin" charset="0"/>
              </a:rPr>
              <a:t>Any questions?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reminder of why we’re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 craniofacial research by making large, </a:t>
            </a:r>
            <a:r>
              <a:rPr lang="en-US" dirty="0"/>
              <a:t>integrated datasets </a:t>
            </a:r>
            <a:r>
              <a:rPr lang="en-US" u="sng" dirty="0"/>
              <a:t>available to the wider scientific </a:t>
            </a:r>
            <a:r>
              <a:rPr lang="en-US" u="sng" dirty="0" smtClean="0"/>
              <a:t>community</a:t>
            </a:r>
          </a:p>
          <a:p>
            <a:r>
              <a:rPr lang="en-US" dirty="0" smtClean="0"/>
              <a:t>Develop the tools and datasets needed for a </a:t>
            </a:r>
            <a:r>
              <a:rPr lang="en-US" dirty="0"/>
              <a:t>comprehensive, systems-wide, understanding of the developmental processes that create the face during embryogenesis and how those processes go awry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432FF"/>
                </a:solidFill>
              </a:rPr>
              <a:t>We’re entering year 4 of these awards so time is of the essence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today’s webcast</a:t>
            </a:r>
          </a:p>
          <a:p>
            <a:pPr lvl="1"/>
            <a:r>
              <a:rPr lang="en-US" dirty="0" smtClean="0"/>
              <a:t>Let those researchers watching the webcast </a:t>
            </a:r>
            <a:r>
              <a:rPr lang="en-US" dirty="0"/>
              <a:t>know </a:t>
            </a:r>
            <a:r>
              <a:rPr lang="en-US" dirty="0" smtClean="0"/>
              <a:t>about types </a:t>
            </a:r>
            <a:r>
              <a:rPr lang="en-US" dirty="0"/>
              <a:t>of data </a:t>
            </a:r>
            <a:r>
              <a:rPr lang="en-US" dirty="0" smtClean="0"/>
              <a:t>are/will be available, improvements to the FaceBase website, </a:t>
            </a:r>
            <a:r>
              <a:rPr lang="en-US" i="1" dirty="0" smtClean="0"/>
              <a:t>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Additional funding opportunities for:</a:t>
            </a:r>
          </a:p>
          <a:p>
            <a:pPr lvl="1"/>
            <a:r>
              <a:rPr lang="en-US" dirty="0" smtClean="0"/>
              <a:t>Using FaceBase data</a:t>
            </a:r>
          </a:p>
          <a:p>
            <a:pPr lvl="1"/>
            <a:r>
              <a:rPr lang="en-US" dirty="0" smtClean="0"/>
              <a:t>Genetics/genomics research</a:t>
            </a:r>
          </a:p>
          <a:p>
            <a:pPr lvl="1"/>
            <a:r>
              <a:rPr lang="en-US" dirty="0" smtClean="0"/>
              <a:t>Support for training</a:t>
            </a:r>
          </a:p>
          <a:p>
            <a:r>
              <a:rPr lang="en-US" dirty="0" smtClean="0"/>
              <a:t>Gabriella Miller Kids First Initiative</a:t>
            </a:r>
          </a:p>
          <a:p>
            <a:pPr lvl="1"/>
            <a:r>
              <a:rPr lang="en-US" dirty="0" smtClean="0"/>
              <a:t>Purpose and potential funding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5988">
              <a:tabLst>
                <a:tab pos="7316788" algn="l"/>
              </a:tabLst>
            </a:pPr>
            <a:r>
              <a:rPr lang="en-US" dirty="0" smtClean="0"/>
              <a:t> </a:t>
            </a:r>
            <a:r>
              <a:rPr lang="en-US" dirty="0"/>
              <a:t>Related FOA: </a:t>
            </a:r>
            <a:r>
              <a:rPr lang="mr-IN" dirty="0"/>
              <a:t>PAR-16-36</a:t>
            </a:r>
            <a:r>
              <a:rPr lang="en-US" dirty="0" smtClean="0"/>
              <a:t>	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NIDCR Small Research Grants for Secondary Analysis of </a:t>
            </a:r>
            <a:r>
              <a:rPr lang="en-US" u="sng" dirty="0"/>
              <a:t>FaceBase Data</a:t>
            </a:r>
            <a:r>
              <a:rPr lang="en-US" dirty="0"/>
              <a:t> (</a:t>
            </a:r>
            <a:r>
              <a:rPr lang="en-US" dirty="0" smtClean="0"/>
              <a:t>R03)</a:t>
            </a:r>
          </a:p>
          <a:p>
            <a:pPr lvl="1"/>
            <a:r>
              <a:rPr lang="en-US" dirty="0" smtClean="0"/>
              <a:t>Intended to encourage “outside” use of the data that you have produced and to encourage analyses that tie together data from different FaceBase projects</a:t>
            </a:r>
          </a:p>
          <a:p>
            <a:pPr lvl="1"/>
            <a:r>
              <a:rPr lang="en-US" dirty="0" smtClean="0"/>
              <a:t>Larger than normal R03 budget</a:t>
            </a:r>
          </a:p>
          <a:p>
            <a:pPr lvl="2"/>
            <a:r>
              <a:rPr lang="en-US" dirty="0"/>
              <a:t>Direct costs of up to $200,000 per year are allowed with a maximum direct cost of </a:t>
            </a:r>
            <a:r>
              <a:rPr lang="en-US" u="sng" dirty="0" smtClean="0"/>
              <a:t>$200,000</a:t>
            </a:r>
            <a:r>
              <a:rPr lang="en-US" dirty="0" smtClean="0"/>
              <a:t> </a:t>
            </a:r>
            <a:r>
              <a:rPr lang="en-US" dirty="0"/>
              <a:t>for the </a:t>
            </a:r>
            <a:r>
              <a:rPr lang="en-US" dirty="0" smtClean="0"/>
              <a:t>entire two year </a:t>
            </a:r>
            <a:r>
              <a:rPr lang="en-US" dirty="0"/>
              <a:t>funding </a:t>
            </a:r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Not intended for support of data generation</a:t>
            </a:r>
          </a:p>
          <a:p>
            <a:r>
              <a:rPr lang="en-US" dirty="0" smtClean="0"/>
              <a:t>Recipients  of these grants are expected to share the results of their analyses through FaceBase</a:t>
            </a:r>
          </a:p>
        </p:txBody>
      </p:sp>
    </p:spTree>
    <p:extLst>
      <p:ext uri="{BB962C8B-B14F-4D97-AF65-F5344CB8AC3E}">
        <p14:creationId xmlns:p14="http://schemas.microsoft.com/office/powerpoint/2010/main" val="194011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Craniofacial genetics-related R01 FOAs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PA-14-347: </a:t>
            </a:r>
            <a:r>
              <a:rPr lang="en-US" dirty="0">
                <a:hlinkClick r:id="rId2"/>
              </a:rPr>
              <a:t>Building Genetics and Genomic Knowledge about Dental, Oral, and Craniofacial Diseases and Disorders (R01)</a:t>
            </a:r>
            <a:endParaRPr lang="en-US" dirty="0"/>
          </a:p>
          <a:p>
            <a:pPr lvl="1"/>
            <a:r>
              <a:rPr lang="en-US" dirty="0" smtClean="0"/>
              <a:t>NIDCR contact: </a:t>
            </a:r>
            <a:r>
              <a:rPr lang="en-US" dirty="0"/>
              <a:t>Emily </a:t>
            </a:r>
            <a:r>
              <a:rPr lang="en-US" dirty="0" smtClean="0"/>
              <a:t>Harris</a:t>
            </a:r>
          </a:p>
          <a:p>
            <a:r>
              <a:rPr lang="mr-IN" dirty="0"/>
              <a:t>PAR-17-236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Genetic Susceptibility &amp; Variability of Human Structural Birth Defects (R01)</a:t>
            </a:r>
            <a:endParaRPr lang="en-US" dirty="0"/>
          </a:p>
          <a:p>
            <a:pPr lvl="1"/>
            <a:r>
              <a:rPr lang="en-US" dirty="0"/>
              <a:t>NIDCR contact: Steve </a:t>
            </a:r>
            <a:r>
              <a:rPr lang="en-US" dirty="0" smtClean="0"/>
              <a:t>Scholnick</a:t>
            </a:r>
          </a:p>
          <a:p>
            <a:r>
              <a:rPr lang="mr-IN" dirty="0"/>
              <a:t>​PAR-16-295</a:t>
            </a:r>
            <a:r>
              <a:rPr lang="en-US" dirty="0"/>
              <a:t>/</a:t>
            </a:r>
            <a:r>
              <a:rPr lang="mr-IN" dirty="0"/>
              <a:t>PA-16-296</a:t>
            </a:r>
            <a:r>
              <a:rPr lang="en-US" dirty="0"/>
              <a:t>: ​</a:t>
            </a:r>
            <a:r>
              <a:rPr lang="en-US" dirty="0">
                <a:hlinkClick r:id="rId4"/>
              </a:rPr>
              <a:t>Factors Underlying Differences in Female and Male Presentation for Dental, Oral, and Craniofacial Diseases and Conditions (R01/R21)​</a:t>
            </a:r>
            <a:endParaRPr lang="en-US" dirty="0"/>
          </a:p>
          <a:p>
            <a:pPr lvl="1"/>
            <a:r>
              <a:rPr lang="en-US" dirty="0"/>
              <a:t>NIDCR contact: ​​</a:t>
            </a:r>
            <a:r>
              <a:rPr lang="en-US" dirty="0" err="1"/>
              <a:t>Preethi</a:t>
            </a:r>
            <a:r>
              <a:rPr lang="en-US" dirty="0"/>
              <a:t> </a:t>
            </a:r>
            <a:r>
              <a:rPr lang="en-US" dirty="0" err="1" smtClean="0"/>
              <a:t>Chander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2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Craniofacial genetics-related </a:t>
            </a:r>
            <a:r>
              <a:rPr lang="en-US" dirty="0" smtClean="0"/>
              <a:t>R03 FOAs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PAR-16-070: </a:t>
            </a:r>
            <a:r>
              <a:rPr lang="en-US" dirty="0">
                <a:hlinkClick r:id="rId2"/>
              </a:rPr>
              <a:t>NIDCR Small Research Grants for Data Analysis and Statistical Methodology Applied to Genome-wide Data (R03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pPr lvl="1"/>
            <a:r>
              <a:rPr lang="en-US" dirty="0"/>
              <a:t>NIDCR contact: Emily </a:t>
            </a:r>
            <a:r>
              <a:rPr lang="en-US" dirty="0" smtClean="0"/>
              <a:t>Harris</a:t>
            </a:r>
            <a:endParaRPr lang="en-US" dirty="0"/>
          </a:p>
          <a:p>
            <a:r>
              <a:rPr lang="mr-IN" dirty="0"/>
              <a:t>PAR-16-323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Small Research Grants for Establishing Basic Science-Clinical Collaborations to Understand Structural Birth Defects (R03)​</a:t>
            </a:r>
            <a:endParaRPr lang="en-US" dirty="0"/>
          </a:p>
          <a:p>
            <a:pPr lvl="1"/>
            <a:r>
              <a:rPr lang="en-US" dirty="0"/>
              <a:t>NIDCR contact: Steve Scholnick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FOAs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PAR-14-039: </a:t>
            </a:r>
            <a:r>
              <a:rPr lang="en-US" dirty="0">
                <a:solidFill>
                  <a:srgbClr val="0432FF"/>
                </a:solidFill>
                <a:hlinkClick r:id="rId2"/>
              </a:rPr>
              <a:t>Short-term Mentored Career Enhancement Award in Dental, Oral and Craniofacial Research for Mid-Career and Senior Investigators (K18)</a:t>
            </a:r>
            <a:endParaRPr lang="en-US" dirty="0">
              <a:solidFill>
                <a:srgbClr val="0432FF"/>
              </a:solidFill>
            </a:endParaRPr>
          </a:p>
          <a:p>
            <a:pPr lvl="1"/>
            <a:r>
              <a:rPr lang="en-US" dirty="0"/>
              <a:t>NIDCR contact: Lynn King or Emily </a:t>
            </a:r>
            <a:r>
              <a:rPr lang="en-US" dirty="0" smtClean="0"/>
              <a:t>Harris</a:t>
            </a:r>
          </a:p>
          <a:p>
            <a:r>
              <a:rPr lang="mr-IN" dirty="0" smtClean="0"/>
              <a:t>PA-16-193</a:t>
            </a:r>
            <a:r>
              <a:rPr lang="en-US" dirty="0" smtClean="0"/>
              <a:t>/</a:t>
            </a:r>
            <a:r>
              <a:rPr lang="mr-IN" dirty="0"/>
              <a:t>PAR-16-156</a:t>
            </a:r>
            <a:r>
              <a:rPr lang="en-US" dirty="0" smtClean="0"/>
              <a:t>: </a:t>
            </a:r>
            <a:r>
              <a:rPr lang="en-US" u="sng" dirty="0">
                <a:solidFill>
                  <a:srgbClr val="0432FF"/>
                </a:solidFill>
              </a:rPr>
              <a:t>NIH Pathway to Independence Award (Parent K99/R00</a:t>
            </a:r>
            <a:r>
              <a:rPr lang="en-US" u="sng" dirty="0" smtClean="0">
                <a:solidFill>
                  <a:srgbClr val="0432FF"/>
                </a:solidFill>
              </a:rPr>
              <a:t>)</a:t>
            </a:r>
          </a:p>
          <a:p>
            <a:pPr lvl="1"/>
            <a:r>
              <a:rPr lang="en-US" dirty="0"/>
              <a:t>NIDCR contact: Leslie </a:t>
            </a:r>
            <a:r>
              <a:rPr lang="en-US" dirty="0" err="1" smtClean="0"/>
              <a:t>Frieden</a:t>
            </a:r>
            <a:endParaRPr lang="en-US" u="sng" dirty="0">
              <a:solidFill>
                <a:srgbClr val="0432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Gabriella Miller Kids First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Congressionally mandated NIH Common Fund Initiative examining the genomics of pediatric cancers and structural birth defects</a:t>
            </a:r>
          </a:p>
          <a:p>
            <a:pPr lvl="1"/>
            <a:r>
              <a:rPr lang="en-US" u="sng" dirty="0">
                <a:solidFill>
                  <a:srgbClr val="0C4DFF"/>
                </a:solidFill>
              </a:rPr>
              <a:t>https://</a:t>
            </a:r>
            <a:r>
              <a:rPr lang="en-US" u="sng" dirty="0" smtClean="0">
                <a:solidFill>
                  <a:srgbClr val="0C4DFF"/>
                </a:solidFill>
              </a:rPr>
              <a:t>commonfund.nih.gov/kidsfirst/overview</a:t>
            </a:r>
          </a:p>
          <a:p>
            <a:pPr lvl="1"/>
            <a:r>
              <a:rPr lang="en-US" dirty="0" smtClean="0"/>
              <a:t>$12.6 million projected for each of 10 years</a:t>
            </a:r>
          </a:p>
          <a:p>
            <a:r>
              <a:rPr lang="en-US" dirty="0" smtClean="0"/>
              <a:t>WGS of existing cohorts and development of a data resource</a:t>
            </a:r>
          </a:p>
          <a:p>
            <a:pPr lvl="1"/>
            <a:r>
              <a:rPr lang="en-US" dirty="0" smtClean="0"/>
              <a:t>Cleft lip/palate cohorts</a:t>
            </a:r>
          </a:p>
          <a:p>
            <a:r>
              <a:rPr lang="mr-IN" dirty="0"/>
              <a:t>PAR-16-348</a:t>
            </a:r>
            <a:r>
              <a:rPr lang="en-US" dirty="0"/>
              <a:t>: ​​</a:t>
            </a:r>
            <a:r>
              <a:rPr lang="en-US" dirty="0">
                <a:hlinkClick r:id="rId2"/>
              </a:rPr>
              <a:t>Small Research Grants for Analyses of Data for the Gabriella Miller Kids First Data Resource (R03)​</a:t>
            </a:r>
            <a:endParaRPr lang="en-US" dirty="0"/>
          </a:p>
          <a:p>
            <a:pPr lvl="1"/>
            <a:r>
              <a:rPr lang="en-US" dirty="0"/>
              <a:t>NIDCR contact: Emily Harris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BD2K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Data Discovery Index Coordination </a:t>
            </a:r>
            <a:r>
              <a:rPr lang="en-US" dirty="0" smtClean="0"/>
              <a:t>Consortium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biocaddie.org</a:t>
            </a:r>
            <a:endParaRPr lang="en-US" dirty="0" smtClean="0"/>
          </a:p>
          <a:p>
            <a:r>
              <a:rPr lang="en-US" dirty="0" smtClean="0"/>
              <a:t>Data Commons, pilot now running</a:t>
            </a:r>
          </a:p>
          <a:p>
            <a:r>
              <a:rPr lang="en-US" dirty="0" smtClean="0"/>
              <a:t>BD2K </a:t>
            </a:r>
            <a:r>
              <a:rPr lang="en-US" dirty="0"/>
              <a:t>Fundamentals of Data Science </a:t>
            </a:r>
            <a:r>
              <a:rPr lang="en-US" dirty="0" smtClean="0"/>
              <a:t>Series</a:t>
            </a:r>
            <a:endParaRPr lang="en-US" dirty="0"/>
          </a:p>
          <a:p>
            <a:pPr lvl="1"/>
            <a:r>
              <a:rPr lang="en-US" dirty="0">
                <a:solidFill>
                  <a:srgbClr val="0432FF"/>
                </a:solidFill>
              </a:rPr>
              <a:t>http://</a:t>
            </a:r>
            <a:r>
              <a:rPr lang="en-US" dirty="0" err="1">
                <a:solidFill>
                  <a:srgbClr val="0432FF"/>
                </a:solidFill>
              </a:rPr>
              <a:t>www.bigdatau.org</a:t>
            </a:r>
            <a:r>
              <a:rPr lang="en-US" dirty="0">
                <a:solidFill>
                  <a:srgbClr val="0432FF"/>
                </a:solidFill>
              </a:rPr>
              <a:t>/data-science-seminars</a:t>
            </a:r>
          </a:p>
        </p:txBody>
      </p:sp>
    </p:spTree>
    <p:extLst>
      <p:ext uri="{BB962C8B-B14F-4D97-AF65-F5344CB8AC3E}">
        <p14:creationId xmlns:p14="http://schemas.microsoft.com/office/powerpoint/2010/main" val="12302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487</Words>
  <Application>Microsoft Macintosh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Marker Felt Thin</vt:lpstr>
      <vt:lpstr>ＭＳ Ｐゴシック</vt:lpstr>
      <vt:lpstr>1_Office Theme</vt:lpstr>
      <vt:lpstr>FaceBase Consortium</vt:lpstr>
      <vt:lpstr>A reminder of why we’re here</vt:lpstr>
      <vt:lpstr>Update topics</vt:lpstr>
      <vt:lpstr> Related FOA: PAR-16-36 </vt:lpstr>
      <vt:lpstr>Craniofacial genetics-related R01 FOAs</vt:lpstr>
      <vt:lpstr>Craniofacial genetics-related R03 FOAs</vt:lpstr>
      <vt:lpstr>Training FOAs</vt:lpstr>
      <vt:lpstr>Gabriella Miller Kids First Initiative</vt:lpstr>
      <vt:lpstr>BD2K</vt:lpstr>
      <vt:lpstr>NIDCR 2030</vt:lpstr>
      <vt:lpstr>PowerPoint Presentation</vt:lpstr>
    </vt:vector>
  </TitlesOfParts>
  <Company>NIH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FaceBase Consortium</dc:title>
  <dc:creator>Scholnick, Steven (NIH/NIDCR) [E]</dc:creator>
  <cp:lastModifiedBy>Scholnick, Steven (NIH/NIDCR) [E]</cp:lastModifiedBy>
  <cp:revision>151</cp:revision>
  <dcterms:created xsi:type="dcterms:W3CDTF">2010-06-02T15:50:48Z</dcterms:created>
  <dcterms:modified xsi:type="dcterms:W3CDTF">2017-04-27T20:16:11Z</dcterms:modified>
</cp:coreProperties>
</file>