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62" r:id="rId2"/>
    <p:sldId id="263" r:id="rId3"/>
    <p:sldId id="277" r:id="rId4"/>
    <p:sldId id="278" r:id="rId5"/>
    <p:sldId id="264" r:id="rId6"/>
    <p:sldId id="265" r:id="rId7"/>
    <p:sldId id="346" r:id="rId8"/>
    <p:sldId id="267" r:id="rId9"/>
    <p:sldId id="279" r:id="rId10"/>
    <p:sldId id="283" r:id="rId11"/>
    <p:sldId id="284" r:id="rId12"/>
    <p:sldId id="258" r:id="rId13"/>
    <p:sldId id="305" r:id="rId14"/>
    <p:sldId id="282" r:id="rId15"/>
    <p:sldId id="287" r:id="rId16"/>
    <p:sldId id="288" r:id="rId17"/>
    <p:sldId id="289" r:id="rId18"/>
    <p:sldId id="297" r:id="rId19"/>
    <p:sldId id="290" r:id="rId20"/>
    <p:sldId id="306" r:id="rId21"/>
    <p:sldId id="286" r:id="rId22"/>
    <p:sldId id="295" r:id="rId23"/>
    <p:sldId id="302" r:id="rId24"/>
    <p:sldId id="307" r:id="rId25"/>
    <p:sldId id="291" r:id="rId26"/>
    <p:sldId id="298" r:id="rId27"/>
    <p:sldId id="299" r:id="rId28"/>
    <p:sldId id="300" r:id="rId29"/>
    <p:sldId id="285" r:id="rId30"/>
    <p:sldId id="308" r:id="rId31"/>
    <p:sldId id="309" r:id="rId32"/>
    <p:sldId id="310" r:id="rId33"/>
    <p:sldId id="312" r:id="rId34"/>
    <p:sldId id="315" r:id="rId35"/>
    <p:sldId id="316" r:id="rId36"/>
    <p:sldId id="319" r:id="rId37"/>
    <p:sldId id="320" r:id="rId38"/>
    <p:sldId id="321" r:id="rId39"/>
    <p:sldId id="322" r:id="rId40"/>
    <p:sldId id="323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7" r:id="rId51"/>
    <p:sldId id="345" r:id="rId52"/>
    <p:sldId id="343" r:id="rId53"/>
    <p:sldId id="342" r:id="rId54"/>
    <p:sldId id="34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7862" autoAdjust="0"/>
    <p:restoredTop sz="86475" autoAdjust="0"/>
  </p:normalViewPr>
  <p:slideViewPr>
    <p:cSldViewPr snapToGrid="0" snapToObjects="1">
      <p:cViewPr varScale="1">
        <p:scale>
          <a:sx n="84" d="100"/>
          <a:sy n="84" d="100"/>
        </p:scale>
        <p:origin x="-1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3D69-970A-384D-9378-B4E50C5A3F07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486C-3A49-664D-ABD5-91F0237A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05A4-602D-4246-BB16-57B02C498A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6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8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2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8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4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8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7521-C0BC-AB46-BE15-4313A9D17E0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81FE-C392-CC43-8749-0BA824BC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0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ocdm/" TargetMode="External"/><Relationship Id="rId4" Type="http://schemas.openxmlformats.org/officeDocument/2006/relationships/hyperlink" Target="http://www.si.washington.edu/projects/ocdm" TargetMode="External"/><Relationship Id="rId5" Type="http://schemas.openxmlformats.org/officeDocument/2006/relationships/hyperlink" Target="mailto:mejino@uw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mc/articles/PMC4041627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ocdm.si.washington.edu/browser" TargetMode="External"/><Relationship Id="rId4" Type="http://schemas.openxmlformats.org/officeDocument/2006/relationships/hyperlink" Target="https://github.com/uw-sig/OntT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g.biostr.washington.edu/share/downloads/ocdm/release/latest/ocdm.zi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02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Ontology of Craniofacial Development and Malformation</a:t>
            </a:r>
            <a:br>
              <a:rPr lang="en-US" dirty="0" smtClean="0"/>
            </a:br>
            <a:r>
              <a:rPr lang="en-US" dirty="0" smtClean="0"/>
              <a:t>(OCDM)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234102"/>
            <a:ext cx="6400800" cy="2696775"/>
          </a:xfrm>
        </p:spPr>
        <p:txBody>
          <a:bodyPr>
            <a:noAutofit/>
          </a:bodyPr>
          <a:lstStyle/>
          <a:p>
            <a:r>
              <a:rPr lang="en-US" sz="2000" dirty="0" smtClean="0"/>
              <a:t>James Brinkley (PI), Onard Mejino, Todd Detwiler</a:t>
            </a:r>
          </a:p>
          <a:p>
            <a:r>
              <a:rPr lang="en-US" sz="2000" dirty="0" smtClean="0"/>
              <a:t>Structural Informatics Group, University of Washington</a:t>
            </a:r>
          </a:p>
          <a:p>
            <a:endParaRPr lang="en-US" sz="2000" dirty="0" smtClean="0"/>
          </a:p>
          <a:p>
            <a:r>
              <a:rPr lang="en-US" sz="2000" dirty="0" smtClean="0"/>
              <a:t>Tim Cox, Michael Cunningham</a:t>
            </a:r>
          </a:p>
          <a:p>
            <a:r>
              <a:rPr lang="en-US" sz="2000" dirty="0" smtClean="0"/>
              <a:t>Craniofacial Center, Seattle Children’s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312835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9" y="101466"/>
            <a:ext cx="3830104" cy="3389339"/>
          </a:xfrm>
          <a:prstGeom prst="rect">
            <a:avLst/>
          </a:prstGeom>
        </p:spPr>
      </p:pic>
      <p:pic>
        <p:nvPicPr>
          <p:cNvPr id="5" name="Picture 4" descr="c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06" y="101466"/>
            <a:ext cx="4181139" cy="3242368"/>
          </a:xfrm>
          <a:prstGeom prst="rect">
            <a:avLst/>
          </a:prstGeom>
        </p:spPr>
      </p:pic>
      <p:pic>
        <p:nvPicPr>
          <p:cNvPr id="6" name="Picture 5" descr="cz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54" y="3490805"/>
            <a:ext cx="3477176" cy="3390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4154" y="260019"/>
            <a:ext cx="181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CHO (FMA)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36678" y="332413"/>
            <a:ext cx="920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CMO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9020" y="3615042"/>
            <a:ext cx="78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CZO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412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9" y="101466"/>
            <a:ext cx="3830104" cy="3389339"/>
          </a:xfrm>
          <a:prstGeom prst="rect">
            <a:avLst/>
          </a:prstGeom>
        </p:spPr>
      </p:pic>
      <p:pic>
        <p:nvPicPr>
          <p:cNvPr id="5" name="Picture 4" descr="c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06" y="101466"/>
            <a:ext cx="4181139" cy="3242368"/>
          </a:xfrm>
          <a:prstGeom prst="rect">
            <a:avLst/>
          </a:prstGeom>
        </p:spPr>
      </p:pic>
      <p:pic>
        <p:nvPicPr>
          <p:cNvPr id="6" name="Picture 5" descr="cz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54" y="3490805"/>
            <a:ext cx="3477176" cy="3390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4154" y="260019"/>
            <a:ext cx="181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CHO (FMA)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36678" y="332413"/>
            <a:ext cx="920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CMO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9020" y="3615042"/>
            <a:ext cx="78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CZO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30028" y="855633"/>
            <a:ext cx="3249065" cy="1314525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483" y="868023"/>
            <a:ext cx="3541762" cy="1314525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2490" y="5258343"/>
            <a:ext cx="3437698" cy="146214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9286" y="1400103"/>
            <a:ext cx="74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CHDO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51813" y="1367837"/>
            <a:ext cx="79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CMDO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0207" y="5712807"/>
            <a:ext cx="7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CZDO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0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ibleDevelopme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8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0492" y="118533"/>
            <a:ext cx="141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OCDM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252500" y="927491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9452" y="902086"/>
            <a:ext cx="95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Human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7427" y="1328456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7427" y="1239324"/>
            <a:ext cx="74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561" y="1552415"/>
            <a:ext cx="746418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CHDO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8960" y="2405149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5894" y="2385992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26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617" y="3983965"/>
            <a:ext cx="915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Mouse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758" y="4410335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8758" y="4321203"/>
            <a:ext cx="81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892" y="4634294"/>
            <a:ext cx="799956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CMDO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291" y="5487028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7225" y="5467871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4823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51775" y="4009370"/>
            <a:ext cx="116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Zebrafish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750" y="4435740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19750" y="4346608"/>
            <a:ext cx="69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CZO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6884" y="4659699"/>
            <a:ext cx="710689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CZDO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785894" y="4339268"/>
            <a:ext cx="1592456" cy="480822"/>
            <a:chOff x="3802828" y="5313242"/>
            <a:chExt cx="1592456" cy="480822"/>
          </a:xfrm>
        </p:grpSpPr>
        <p:sp>
          <p:nvSpPr>
            <p:cNvPr id="23" name="Rectangle 22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CMZMO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3309452" y="4961291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309453" y="5325949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816170" y="1545140"/>
            <a:ext cx="2559818" cy="2402506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43143" y="1508474"/>
            <a:ext cx="2528505" cy="2507150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832387" y="1984184"/>
            <a:ext cx="2087622" cy="1962749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123637" y="1933623"/>
            <a:ext cx="2121486" cy="209773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33324" y="493366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779636">
            <a:off x="6404703" y="258295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8872179">
            <a:off x="1637676" y="2582776"/>
            <a:ext cx="10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11295" y="5448714"/>
            <a:ext cx="1592456" cy="480822"/>
            <a:chOff x="3802828" y="5313242"/>
            <a:chExt cx="1592456" cy="480822"/>
          </a:xfrm>
        </p:grpSpPr>
        <p:sp>
          <p:nvSpPr>
            <p:cNvPr id="46" name="Rectangle 45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CMZ2MO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19750" y="5408595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36684" y="5389438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CZMO</a:t>
            </a:r>
          </a:p>
        </p:txBody>
      </p:sp>
      <p:grpSp>
        <p:nvGrpSpPr>
          <p:cNvPr id="50" name="Group 49"/>
          <p:cNvGrpSpPr/>
          <p:nvPr/>
        </p:nvGrpSpPr>
        <p:grpSpPr>
          <a:xfrm rot="18899266">
            <a:off x="930897" y="2229672"/>
            <a:ext cx="1598444" cy="486808"/>
            <a:chOff x="3802828" y="5307256"/>
            <a:chExt cx="1598444" cy="486808"/>
          </a:xfrm>
        </p:grpSpPr>
        <p:sp>
          <p:nvSpPr>
            <p:cNvPr id="51" name="Rectangle 5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CHMMO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 rot="18899266">
            <a:off x="1677258" y="2975470"/>
            <a:ext cx="1598444" cy="486808"/>
            <a:chOff x="3802828" y="5307256"/>
            <a:chExt cx="1598444" cy="486808"/>
          </a:xfrm>
        </p:grpSpPr>
        <p:sp>
          <p:nvSpPr>
            <p:cNvPr id="61" name="Rectangle 6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CH3MO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rot="2839689">
            <a:off x="5868501" y="3012424"/>
            <a:ext cx="1598444" cy="486808"/>
            <a:chOff x="3802828" y="5307256"/>
            <a:chExt cx="1598444" cy="486808"/>
          </a:xfrm>
        </p:grpSpPr>
        <p:sp>
          <p:nvSpPr>
            <p:cNvPr id="75" name="Rectangle 74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CHZ2MO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 rot="2759888">
            <a:off x="6623171" y="2308170"/>
            <a:ext cx="1598444" cy="486808"/>
            <a:chOff x="3802828" y="5307256"/>
            <a:chExt cx="1598444" cy="486808"/>
          </a:xfrm>
        </p:grpSpPr>
        <p:sp>
          <p:nvSpPr>
            <p:cNvPr id="78" name="Rectangle 77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65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1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OCDM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1" y="584776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73" y="975521"/>
            <a:ext cx="834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dirty="0" smtClean="0"/>
              <a:t>Craniofacial Human Mouse Mappings Ontology					</a:t>
            </a:r>
            <a:r>
              <a:rPr lang="en-US" sz="2000" b="1" dirty="0" smtClean="0"/>
              <a:t>CHMMO</a:t>
            </a:r>
          </a:p>
          <a:p>
            <a:endParaRPr lang="en-US" sz="2000" b="1" dirty="0" smtClean="0"/>
          </a:p>
          <a:p>
            <a:r>
              <a:rPr lang="en-US" sz="2000" dirty="0" smtClean="0"/>
              <a:t>Craniofacial Human Zebrafish Mappings Ontology				</a:t>
            </a:r>
            <a:r>
              <a:rPr lang="en-US" sz="2000" b="1" dirty="0" smtClean="0"/>
              <a:t>CHZMO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673" y="744688"/>
            <a:ext cx="301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Mappings (Homology)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619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34596"/>
            <a:ext cx="9144000" cy="7280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Bi-directional 1:1 Mapping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10701" y="1744609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4020" y="1996518"/>
            <a:ext cx="183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Skull </a:t>
            </a:r>
          </a:p>
          <a:p>
            <a:pPr algn="ctr"/>
            <a:r>
              <a:rPr lang="en-US" dirty="0" smtClean="0"/>
              <a:t>(Homo sapiens) </a:t>
            </a:r>
            <a:r>
              <a:rPr lang="en-US" b="1" dirty="0" smtClean="0"/>
              <a:t>CHO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19021" y="1744609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3047" y="2011778"/>
            <a:ext cx="194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Skull</a:t>
            </a:r>
          </a:p>
          <a:p>
            <a:pPr algn="ctr"/>
            <a:r>
              <a:rPr lang="en-US" dirty="0" smtClean="0"/>
              <a:t> (</a:t>
            </a:r>
            <a:r>
              <a:rPr lang="en-US" dirty="0" err="1" smtClean="0"/>
              <a:t>Mus</a:t>
            </a:r>
            <a:r>
              <a:rPr lang="en-US" dirty="0" smtClean="0"/>
              <a:t> </a:t>
            </a:r>
            <a:r>
              <a:rPr lang="en-US" dirty="0" err="1" smtClean="0"/>
              <a:t>musculus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 </a:t>
            </a:r>
            <a:r>
              <a:rPr lang="en-US" b="1" dirty="0" smtClean="0"/>
              <a:t>CMO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6"/>
          </p:cNvCxnSpPr>
          <p:nvPr/>
        </p:nvCxnSpPr>
        <p:spPr>
          <a:xfrm>
            <a:off x="2641381" y="2559949"/>
            <a:ext cx="39776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67514" y="2100658"/>
            <a:ext cx="177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1-1 mapping</a:t>
            </a:r>
            <a:endParaRPr lang="en-US" sz="2400" i="1" dirty="0"/>
          </a:p>
        </p:txBody>
      </p:sp>
      <p:sp>
        <p:nvSpPr>
          <p:cNvPr id="25" name="Oval 24"/>
          <p:cNvSpPr/>
          <p:nvPr/>
        </p:nvSpPr>
        <p:spPr>
          <a:xfrm>
            <a:off x="1010701" y="1744609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19021" y="1744609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cxnSp>
        <p:nvCxnSpPr>
          <p:cNvPr id="29" name="Straight Arrow Connector 28"/>
          <p:cNvCxnSpPr>
            <a:stCxn id="25" idx="6"/>
          </p:cNvCxnSpPr>
          <p:nvPr/>
        </p:nvCxnSpPr>
        <p:spPr>
          <a:xfrm>
            <a:off x="2641381" y="2559949"/>
            <a:ext cx="397764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17499" y="4040766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25819" y="4040766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cxnSp>
        <p:nvCxnSpPr>
          <p:cNvPr id="18" name="Straight Arrow Connector 17"/>
          <p:cNvCxnSpPr>
            <a:stCxn id="13" idx="6"/>
          </p:cNvCxnSpPr>
          <p:nvPr/>
        </p:nvCxnSpPr>
        <p:spPr>
          <a:xfrm>
            <a:off x="2648179" y="4856106"/>
            <a:ext cx="39776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66222" y="4406526"/>
            <a:ext cx="177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1-1 mapping</a:t>
            </a:r>
            <a:endParaRPr lang="en-US" sz="2400" i="1" dirty="0"/>
          </a:p>
        </p:txBody>
      </p:sp>
      <p:sp>
        <p:nvSpPr>
          <p:cNvPr id="20" name="Oval 19"/>
          <p:cNvSpPr/>
          <p:nvPr/>
        </p:nvSpPr>
        <p:spPr>
          <a:xfrm>
            <a:off x="1017499" y="4040766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25819" y="4040766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cxnSp>
        <p:nvCxnSpPr>
          <p:cNvPr id="22" name="Straight Arrow Connector 21"/>
          <p:cNvCxnSpPr>
            <a:stCxn id="20" idx="6"/>
          </p:cNvCxnSpPr>
          <p:nvPr/>
        </p:nvCxnSpPr>
        <p:spPr>
          <a:xfrm>
            <a:off x="2648179" y="4856106"/>
            <a:ext cx="397764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7888" y="4299654"/>
            <a:ext cx="183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Skull </a:t>
            </a:r>
          </a:p>
          <a:p>
            <a:pPr algn="ctr"/>
            <a:r>
              <a:rPr lang="en-US" dirty="0" smtClean="0"/>
              <a:t>(Homo sapiens) </a:t>
            </a:r>
            <a:r>
              <a:rPr lang="en-US" b="1" dirty="0" smtClean="0"/>
              <a:t>CHO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01940" y="4297838"/>
            <a:ext cx="183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Skull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Danio</a:t>
            </a:r>
            <a:r>
              <a:rPr lang="en-US" dirty="0" smtClean="0"/>
              <a:t> </a:t>
            </a:r>
            <a:r>
              <a:rPr lang="en-US" dirty="0" err="1" smtClean="0"/>
              <a:t>rerio</a:t>
            </a:r>
            <a:r>
              <a:rPr lang="en-US" dirty="0" smtClean="0"/>
              <a:t>) </a:t>
            </a:r>
          </a:p>
          <a:p>
            <a:pPr algn="ctr"/>
            <a:r>
              <a:rPr lang="en-US" b="1" dirty="0" smtClean="0"/>
              <a:t>CZO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759" y="139026"/>
            <a:ext cx="8229600" cy="1205978"/>
          </a:xfrm>
        </p:spPr>
        <p:txBody>
          <a:bodyPr/>
          <a:lstStyle/>
          <a:p>
            <a:r>
              <a:rPr lang="en-US" dirty="0" smtClean="0"/>
              <a:t>1:Null Mapping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63344" y="2786207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38994" y="3001382"/>
            <a:ext cx="128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Uvula (Homo sapiens)</a:t>
            </a:r>
          </a:p>
          <a:p>
            <a:pPr algn="ctr"/>
            <a:r>
              <a:rPr lang="en-US" dirty="0" smtClean="0"/>
              <a:t>[</a:t>
            </a:r>
            <a:r>
              <a:rPr lang="en-US" b="1" dirty="0" smtClean="0"/>
              <a:t>CHO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1" idx="6"/>
            <a:endCxn id="9" idx="2"/>
          </p:cNvCxnSpPr>
          <p:nvPr/>
        </p:nvCxnSpPr>
        <p:spPr>
          <a:xfrm flipV="1">
            <a:off x="2594024" y="2547044"/>
            <a:ext cx="4053159" cy="1054503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15397" y="3359805"/>
            <a:ext cx="286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1-null mapping</a:t>
            </a:r>
            <a:endParaRPr lang="en-US" sz="2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72960" y="1755383"/>
            <a:ext cx="1773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Ø</a:t>
            </a:r>
            <a:endParaRPr lang="en-US" sz="4800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Mus</a:t>
            </a:r>
            <a:r>
              <a:rPr lang="en-US" dirty="0" smtClean="0"/>
              <a:t> </a:t>
            </a:r>
            <a:r>
              <a:rPr lang="en-US" dirty="0" err="1" smtClean="0"/>
              <a:t>musculus</a:t>
            </a:r>
            <a:r>
              <a:rPr lang="en-US" dirty="0" smtClean="0"/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6647183" y="1731704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647183" y="3714828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91706" y="3815558"/>
            <a:ext cx="1773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Ø</a:t>
            </a:r>
            <a:endParaRPr lang="en-US" sz="4800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Danio</a:t>
            </a:r>
            <a:r>
              <a:rPr lang="en-US" dirty="0" smtClean="0"/>
              <a:t> </a:t>
            </a:r>
            <a:r>
              <a:rPr lang="en-US" dirty="0" err="1" smtClean="0"/>
              <a:t>rerio</a:t>
            </a:r>
            <a:r>
              <a:rPr lang="en-US" dirty="0" smtClean="0"/>
              <a:t>)</a:t>
            </a:r>
          </a:p>
        </p:txBody>
      </p:sp>
      <p:cxnSp>
        <p:nvCxnSpPr>
          <p:cNvPr id="14" name="Straight Arrow Connector 13"/>
          <p:cNvCxnSpPr>
            <a:stCxn id="31" idx="6"/>
          </p:cNvCxnSpPr>
          <p:nvPr/>
        </p:nvCxnSpPr>
        <p:spPr>
          <a:xfrm>
            <a:off x="2594024" y="3601547"/>
            <a:ext cx="4063658" cy="790573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4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759" y="0"/>
            <a:ext cx="8229600" cy="1205978"/>
          </a:xfrm>
        </p:spPr>
        <p:txBody>
          <a:bodyPr/>
          <a:lstStyle/>
          <a:p>
            <a:r>
              <a:rPr lang="en-US" dirty="0" smtClean="0"/>
              <a:t>1:Null Mapping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173998" y="1592306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25055" y="1799707"/>
            <a:ext cx="171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Intermolar</a:t>
            </a:r>
            <a:r>
              <a:rPr lang="en-US" dirty="0" smtClean="0"/>
              <a:t> eminence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Mus</a:t>
            </a:r>
            <a:r>
              <a:rPr lang="en-US" dirty="0" smtClean="0"/>
              <a:t> </a:t>
            </a:r>
            <a:r>
              <a:rPr lang="en-US" dirty="0" err="1" smtClean="0"/>
              <a:t>musculus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[</a:t>
            </a:r>
            <a:r>
              <a:rPr lang="en-US" b="1" dirty="0" smtClean="0"/>
              <a:t>CMO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1" idx="6"/>
          </p:cNvCxnSpPr>
          <p:nvPr/>
        </p:nvCxnSpPr>
        <p:spPr>
          <a:xfrm>
            <a:off x="2804678" y="2407646"/>
            <a:ext cx="381673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38078" y="1935645"/>
            <a:ext cx="286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1-null mapping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47194" y="1599547"/>
            <a:ext cx="1773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Ø</a:t>
            </a:r>
            <a:endParaRPr lang="en-US" sz="4800" dirty="0" smtClean="0"/>
          </a:p>
          <a:p>
            <a:pPr algn="ctr"/>
            <a:r>
              <a:rPr lang="en-US" dirty="0" smtClean="0"/>
              <a:t>(Homo sapiens)</a:t>
            </a:r>
          </a:p>
        </p:txBody>
      </p:sp>
      <p:sp>
        <p:nvSpPr>
          <p:cNvPr id="10" name="Oval 9"/>
          <p:cNvSpPr/>
          <p:nvPr/>
        </p:nvSpPr>
        <p:spPr>
          <a:xfrm>
            <a:off x="6621417" y="1575868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58170" y="3831135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9227" y="4129246"/>
            <a:ext cx="171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Branchistegal</a:t>
            </a:r>
            <a:endParaRPr lang="en-US" dirty="0" smtClean="0"/>
          </a:p>
          <a:p>
            <a:pPr algn="ctr"/>
            <a:r>
              <a:rPr lang="en-US" dirty="0" smtClean="0"/>
              <a:t>ray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Danio</a:t>
            </a:r>
            <a:r>
              <a:rPr lang="en-US" dirty="0" smtClean="0"/>
              <a:t> </a:t>
            </a:r>
            <a:r>
              <a:rPr lang="en-US" dirty="0" err="1" smtClean="0"/>
              <a:t>rerio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[</a:t>
            </a:r>
            <a:r>
              <a:rPr lang="en-US" b="1" dirty="0" smtClean="0"/>
              <a:t>CZO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2888850" y="4646475"/>
            <a:ext cx="381673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2250" y="4174474"/>
            <a:ext cx="286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1-null mapping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31366" y="3838376"/>
            <a:ext cx="1773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Ø</a:t>
            </a:r>
            <a:endParaRPr lang="en-US" sz="4800" dirty="0" smtClean="0"/>
          </a:p>
          <a:p>
            <a:pPr algn="ctr"/>
            <a:r>
              <a:rPr lang="en-US" dirty="0" smtClean="0"/>
              <a:t>(Homo sapiens)</a:t>
            </a:r>
          </a:p>
        </p:txBody>
      </p:sp>
      <p:sp>
        <p:nvSpPr>
          <p:cNvPr id="16" name="Oval 15"/>
          <p:cNvSpPr/>
          <p:nvPr/>
        </p:nvSpPr>
        <p:spPr>
          <a:xfrm>
            <a:off x="6705589" y="3814697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0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2300" y="0"/>
            <a:ext cx="8229600" cy="59374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1:many (uni-directional)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31070" y="2874081"/>
            <a:ext cx="1638927" cy="1630680"/>
            <a:chOff x="1331070" y="2874081"/>
            <a:chExt cx="1638927" cy="1630680"/>
          </a:xfrm>
        </p:grpSpPr>
        <p:sp>
          <p:nvSpPr>
            <p:cNvPr id="19" name="Oval 18"/>
            <p:cNvSpPr/>
            <p:nvPr/>
          </p:nvSpPr>
          <p:spPr>
            <a:xfrm>
              <a:off x="1339317" y="2874081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31070" y="3251120"/>
              <a:ext cx="1630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Frontal bone (Homo sapiens) </a:t>
              </a:r>
              <a:r>
                <a:rPr lang="en-US" dirty="0"/>
                <a:t>[</a:t>
              </a:r>
              <a:r>
                <a:rPr lang="en-US" b="1" dirty="0" smtClean="0"/>
                <a:t>CHO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>
            <a:stCxn id="19" idx="6"/>
            <a:endCxn id="42" idx="1"/>
          </p:cNvCxnSpPr>
          <p:nvPr/>
        </p:nvCxnSpPr>
        <p:spPr>
          <a:xfrm flipV="1">
            <a:off x="2969997" y="1752076"/>
            <a:ext cx="2745894" cy="19373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6"/>
          </p:cNvCxnSpPr>
          <p:nvPr/>
        </p:nvCxnSpPr>
        <p:spPr>
          <a:xfrm>
            <a:off x="2969997" y="3689421"/>
            <a:ext cx="28393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6"/>
          </p:cNvCxnSpPr>
          <p:nvPr/>
        </p:nvCxnSpPr>
        <p:spPr>
          <a:xfrm>
            <a:off x="2969997" y="3689421"/>
            <a:ext cx="2825151" cy="181099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715891" y="925949"/>
            <a:ext cx="1656503" cy="1630680"/>
            <a:chOff x="5790651" y="1509397"/>
            <a:chExt cx="1656503" cy="1630680"/>
          </a:xfrm>
        </p:grpSpPr>
        <p:sp>
          <p:nvSpPr>
            <p:cNvPr id="33" name="Oval 32"/>
            <p:cNvSpPr/>
            <p:nvPr/>
          </p:nvSpPr>
          <p:spPr>
            <a:xfrm>
              <a:off x="5799141" y="150939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0651" y="1735359"/>
              <a:ext cx="16565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Right frontal bone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0336" y="2874081"/>
            <a:ext cx="1736819" cy="1630680"/>
            <a:chOff x="5784559" y="3091817"/>
            <a:chExt cx="1736819" cy="1630680"/>
          </a:xfrm>
        </p:grpSpPr>
        <p:sp>
          <p:nvSpPr>
            <p:cNvPr id="34" name="Oval 33"/>
            <p:cNvSpPr/>
            <p:nvPr/>
          </p:nvSpPr>
          <p:spPr>
            <a:xfrm>
              <a:off x="5852541" y="309181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84559" y="3290466"/>
              <a:ext cx="17368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Interfrontal</a:t>
              </a:r>
              <a:r>
                <a:rPr lang="en-US" dirty="0" smtClean="0"/>
                <a:t> suture</a:t>
              </a:r>
            </a:p>
            <a:p>
              <a:pPr algn="ctr"/>
              <a:r>
                <a:rPr lang="en-US" dirty="0" smtClean="0"/>
                <a:t> 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57126" y="4797473"/>
            <a:ext cx="1711229" cy="1630680"/>
            <a:chOff x="2626759" y="4689477"/>
            <a:chExt cx="1711229" cy="1630680"/>
          </a:xfrm>
        </p:grpSpPr>
        <p:sp>
          <p:nvSpPr>
            <p:cNvPr id="38" name="Oval 37"/>
            <p:cNvSpPr/>
            <p:nvPr/>
          </p:nvSpPr>
          <p:spPr>
            <a:xfrm>
              <a:off x="2664781" y="468947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26759" y="4937672"/>
              <a:ext cx="17112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Left frontal bone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82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ietal1ProtegeDisp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40"/>
            <a:ext cx="9144000" cy="6325681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81116" y="-5917"/>
            <a:ext cx="3820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CHMMO in Protégé OWL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889500" y="1986643"/>
            <a:ext cx="3937000" cy="42635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ontology for use by FaceBase and other craniofacial communities</a:t>
            </a:r>
          </a:p>
          <a:p>
            <a:r>
              <a:rPr lang="en-US" dirty="0" smtClean="0"/>
              <a:t>Standardized terms </a:t>
            </a:r>
          </a:p>
          <a:p>
            <a:pPr lvl="1"/>
            <a:r>
              <a:rPr lang="en-US" dirty="0" smtClean="0"/>
              <a:t>for annotation</a:t>
            </a:r>
          </a:p>
          <a:p>
            <a:pPr lvl="1"/>
            <a:r>
              <a:rPr lang="en-US" dirty="0" smtClean="0"/>
              <a:t>retrieval by keyword search</a:t>
            </a:r>
          </a:p>
          <a:p>
            <a:r>
              <a:rPr lang="en-US" dirty="0" smtClean="0"/>
              <a:t>Relations </a:t>
            </a:r>
          </a:p>
          <a:p>
            <a:pPr lvl="1"/>
            <a:r>
              <a:rPr lang="en-US" dirty="0" smtClean="0"/>
              <a:t>to allow intelligent integration</a:t>
            </a:r>
          </a:p>
          <a:p>
            <a:pPr lvl="1"/>
            <a:r>
              <a:rPr lang="en-US" dirty="0" smtClean="0"/>
              <a:t>representation of knowledge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0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0492" y="118533"/>
            <a:ext cx="141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OCDM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252500" y="927491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9452" y="902086"/>
            <a:ext cx="95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Human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7427" y="1328456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7427" y="1239324"/>
            <a:ext cx="74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561" y="1552415"/>
            <a:ext cx="746418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CHDO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8960" y="2405149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5894" y="2385992"/>
            <a:ext cx="1575522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26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617" y="3983965"/>
            <a:ext cx="915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Mouse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758" y="4410335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8758" y="4321203"/>
            <a:ext cx="81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892" y="4634294"/>
            <a:ext cx="799956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CMDO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291" y="5487028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7225" y="5467871"/>
            <a:ext cx="1575522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4823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51775" y="4009370"/>
            <a:ext cx="116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Zebrafish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750" y="4435740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19750" y="4346608"/>
            <a:ext cx="69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CZO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6884" y="4659699"/>
            <a:ext cx="710689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CZDO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785894" y="4339268"/>
            <a:ext cx="1592456" cy="480822"/>
            <a:chOff x="3802828" y="5313242"/>
            <a:chExt cx="1592456" cy="480822"/>
          </a:xfrm>
        </p:grpSpPr>
        <p:sp>
          <p:nvSpPr>
            <p:cNvPr id="23" name="Rectangle 22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CMZMO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3309452" y="4961291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309453" y="5325949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816170" y="1545140"/>
            <a:ext cx="2559818" cy="2402506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43143" y="1508474"/>
            <a:ext cx="2528505" cy="2507150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832387" y="1984184"/>
            <a:ext cx="2087622" cy="1962749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123637" y="1933623"/>
            <a:ext cx="2121486" cy="209773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33324" y="493366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779636">
            <a:off x="6404703" y="258295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8872179">
            <a:off x="1637676" y="2582776"/>
            <a:ext cx="10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11295" y="5448714"/>
            <a:ext cx="1592456" cy="480822"/>
            <a:chOff x="3802828" y="5313242"/>
            <a:chExt cx="1592456" cy="480822"/>
          </a:xfrm>
        </p:grpSpPr>
        <p:sp>
          <p:nvSpPr>
            <p:cNvPr id="46" name="Rectangle 45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CMZ2MO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19750" y="5408595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36684" y="5389438"/>
            <a:ext cx="1575522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CZMO</a:t>
            </a:r>
          </a:p>
        </p:txBody>
      </p:sp>
      <p:grpSp>
        <p:nvGrpSpPr>
          <p:cNvPr id="50" name="Group 49"/>
          <p:cNvGrpSpPr/>
          <p:nvPr/>
        </p:nvGrpSpPr>
        <p:grpSpPr>
          <a:xfrm rot="18899266">
            <a:off x="930897" y="2229672"/>
            <a:ext cx="1598444" cy="486808"/>
            <a:chOff x="3802828" y="5307256"/>
            <a:chExt cx="1598444" cy="486808"/>
          </a:xfrm>
        </p:grpSpPr>
        <p:sp>
          <p:nvSpPr>
            <p:cNvPr id="51" name="Rectangle 5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CHMMO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 rot="18899266">
            <a:off x="1677258" y="2975470"/>
            <a:ext cx="1598444" cy="486808"/>
            <a:chOff x="3802828" y="5307256"/>
            <a:chExt cx="1598444" cy="486808"/>
          </a:xfrm>
        </p:grpSpPr>
        <p:sp>
          <p:nvSpPr>
            <p:cNvPr id="61" name="Rectangle 6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CH3MO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rot="2839689">
            <a:off x="5868501" y="3012424"/>
            <a:ext cx="1598444" cy="486808"/>
            <a:chOff x="3802828" y="5307256"/>
            <a:chExt cx="1598444" cy="486808"/>
          </a:xfrm>
        </p:grpSpPr>
        <p:sp>
          <p:nvSpPr>
            <p:cNvPr id="75" name="Rectangle 74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CHZ2MO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 rot="2759888">
            <a:off x="6623171" y="2308170"/>
            <a:ext cx="1598444" cy="486808"/>
            <a:chOff x="3802828" y="5307256"/>
            <a:chExt cx="1598444" cy="486808"/>
          </a:xfrm>
        </p:grpSpPr>
        <p:sp>
          <p:nvSpPr>
            <p:cNvPr id="78" name="Rectangle 77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41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1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OCDM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1" y="584776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84" y="1858954"/>
            <a:ext cx="8342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smtClean="0"/>
              <a:t>Craniofacial Human Malformation Ontology						</a:t>
            </a:r>
            <a:r>
              <a:rPr lang="en-US" sz="2000" b="1" dirty="0" smtClean="0"/>
              <a:t>CHMO</a:t>
            </a:r>
          </a:p>
          <a:p>
            <a:endParaRPr lang="en-US" sz="2000" b="1" dirty="0" smtClean="0"/>
          </a:p>
          <a:p>
            <a:r>
              <a:rPr lang="en-US" sz="2000" dirty="0" smtClean="0"/>
              <a:t>Craniofacial Mouse Malformation Ontology						</a:t>
            </a:r>
            <a:r>
              <a:rPr lang="en-US" sz="2000" b="1" dirty="0" smtClean="0"/>
              <a:t>CMMO</a:t>
            </a:r>
          </a:p>
          <a:p>
            <a:endParaRPr lang="en-US" sz="2000" b="1" dirty="0" smtClean="0"/>
          </a:p>
          <a:p>
            <a:r>
              <a:rPr lang="en-US" sz="2000" dirty="0" smtClean="0"/>
              <a:t>Craniofacial Zebrafish Malformation Ontology					</a:t>
            </a:r>
            <a:r>
              <a:rPr lang="en-US" sz="2000" b="1" dirty="0" smtClean="0"/>
              <a:t>CZMO</a:t>
            </a:r>
          </a:p>
          <a:p>
            <a:endParaRPr lang="en-US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6284" y="1628121"/>
            <a:ext cx="1968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Malformation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330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hology_taxonomy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9" y="76508"/>
            <a:ext cx="8751923" cy="3527254"/>
          </a:xfrm>
          <a:prstGeom prst="rect">
            <a:avLst/>
          </a:prstGeom>
        </p:spPr>
      </p:pic>
      <p:pic>
        <p:nvPicPr>
          <p:cNvPr id="3" name="Picture 2" descr="Pathology_taxonomy5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70" y="3527254"/>
            <a:ext cx="4546075" cy="32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9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334" y="178229"/>
            <a:ext cx="558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Pathological Entity: </a:t>
            </a:r>
            <a:r>
              <a:rPr lang="en-US" sz="2800" b="1" dirty="0" smtClean="0"/>
              <a:t>Craniosynostosis</a:t>
            </a:r>
            <a:endParaRPr lang="en-US" sz="2800" b="1" dirty="0"/>
          </a:p>
        </p:txBody>
      </p:sp>
      <p:pic>
        <p:nvPicPr>
          <p:cNvPr id="3" name="Picture 2" descr="chmo_taxonom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7" y="1330372"/>
            <a:ext cx="3980780" cy="4121181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4" name="Picture 3" descr="cmmo_taxonomy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17" y="1330372"/>
            <a:ext cx="4769734" cy="4121181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77799" y="836318"/>
            <a:ext cx="167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CHMO (Human)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458" y="846967"/>
            <a:ext cx="169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CMMO (Mouse)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0492" y="118533"/>
            <a:ext cx="141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OCDM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252500" y="927491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9452" y="902086"/>
            <a:ext cx="95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Human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7427" y="1328456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7427" y="1239324"/>
            <a:ext cx="74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561" y="1552415"/>
            <a:ext cx="746418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CHDO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8960" y="2405149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5894" y="2385992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26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617" y="3983965"/>
            <a:ext cx="915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Mouse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758" y="4410335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8758" y="4321203"/>
            <a:ext cx="81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892" y="4634294"/>
            <a:ext cx="799956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CMDO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291" y="5487028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7225" y="5467871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4823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51775" y="4009370"/>
            <a:ext cx="116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Zebrafish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750" y="4435740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19750" y="4346608"/>
            <a:ext cx="69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CZO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6884" y="4659699"/>
            <a:ext cx="710689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CZDO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785894" y="4339268"/>
            <a:ext cx="1592456" cy="480822"/>
            <a:chOff x="3802828" y="5313242"/>
            <a:chExt cx="1592456" cy="480822"/>
          </a:xfrm>
        </p:grpSpPr>
        <p:sp>
          <p:nvSpPr>
            <p:cNvPr id="23" name="Rectangle 22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CMZMO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3309452" y="4961291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309453" y="5325949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816170" y="1545140"/>
            <a:ext cx="2559818" cy="2402506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43143" y="1508474"/>
            <a:ext cx="2528505" cy="2507150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832387" y="1984184"/>
            <a:ext cx="2087622" cy="1962749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123637" y="1933623"/>
            <a:ext cx="2121486" cy="209773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33324" y="493366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779636">
            <a:off x="6404703" y="258295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8872179">
            <a:off x="1637676" y="2582776"/>
            <a:ext cx="10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11295" y="5448714"/>
            <a:ext cx="1592456" cy="480822"/>
            <a:chOff x="3802828" y="5313242"/>
            <a:chExt cx="1592456" cy="480822"/>
          </a:xfrm>
        </p:grpSpPr>
        <p:sp>
          <p:nvSpPr>
            <p:cNvPr id="46" name="Rectangle 45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CMZ2MO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19750" y="5408595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36684" y="5389438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CZMO</a:t>
            </a:r>
          </a:p>
        </p:txBody>
      </p:sp>
      <p:grpSp>
        <p:nvGrpSpPr>
          <p:cNvPr id="50" name="Group 49"/>
          <p:cNvGrpSpPr/>
          <p:nvPr/>
        </p:nvGrpSpPr>
        <p:grpSpPr>
          <a:xfrm rot="18899266">
            <a:off x="930897" y="2229672"/>
            <a:ext cx="1598444" cy="486808"/>
            <a:chOff x="3802828" y="5307256"/>
            <a:chExt cx="1598444" cy="486808"/>
          </a:xfrm>
        </p:grpSpPr>
        <p:sp>
          <p:nvSpPr>
            <p:cNvPr id="51" name="Rectangle 5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CHMMO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 rot="18899266">
            <a:off x="1677258" y="2975470"/>
            <a:ext cx="1598444" cy="486808"/>
            <a:chOff x="3802828" y="5307256"/>
            <a:chExt cx="1598444" cy="486808"/>
          </a:xfrm>
        </p:grpSpPr>
        <p:sp>
          <p:nvSpPr>
            <p:cNvPr id="61" name="Rectangle 6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CH3MO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rot="2839689">
            <a:off x="5868501" y="3012424"/>
            <a:ext cx="1598444" cy="486808"/>
            <a:chOff x="3802828" y="5307256"/>
            <a:chExt cx="1598444" cy="486808"/>
          </a:xfrm>
        </p:grpSpPr>
        <p:sp>
          <p:nvSpPr>
            <p:cNvPr id="75" name="Rectangle 74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CHZ2MO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 rot="2759888">
            <a:off x="6623171" y="2308170"/>
            <a:ext cx="1598444" cy="486808"/>
            <a:chOff x="3802828" y="5307256"/>
            <a:chExt cx="1598444" cy="486808"/>
          </a:xfrm>
        </p:grpSpPr>
        <p:sp>
          <p:nvSpPr>
            <p:cNvPr id="78" name="Rectangle 77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77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1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OCDM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1" y="584776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84" y="1678220"/>
            <a:ext cx="8342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dirty="0" smtClean="0"/>
              <a:t>Craniofacial Human Mouse Malformation Mappings Ontology		</a:t>
            </a:r>
            <a:r>
              <a:rPr lang="en-US" sz="2000" b="1" dirty="0" smtClean="0"/>
              <a:t>CH3MO</a:t>
            </a:r>
          </a:p>
          <a:p>
            <a:endParaRPr lang="en-US" sz="2000" b="1" dirty="0" smtClean="0"/>
          </a:p>
          <a:p>
            <a:r>
              <a:rPr lang="en-US" sz="2000" dirty="0" smtClean="0"/>
              <a:t>Craniofacial Human Zebrafish Malformation Mappings Ontology	</a:t>
            </a:r>
            <a:r>
              <a:rPr lang="en-US" sz="2000" b="1" dirty="0" smtClean="0"/>
              <a:t>CHZ2MO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6284" y="1206638"/>
            <a:ext cx="144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Mappings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386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niosynostosis_CHMO_CMM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09745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50059" y="1600116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CHMO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2605" y="1601809"/>
            <a:ext cx="85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CMMO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0098" y="250018"/>
            <a:ext cx="1339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CH3MO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101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ping_tab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939800"/>
            <a:ext cx="7594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brafish_mappin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504"/>
            <a:ext cx="9144000" cy="5591724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00098" y="250018"/>
            <a:ext cx="16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CHZMMO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461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perty network_updat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6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0" y="3417497"/>
            <a:ext cx="1069857" cy="126899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4994" y="3017387"/>
            <a:ext cx="1892866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Medical imaging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766350" y="3729082"/>
            <a:ext cx="3029051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Clinical studies and findings</a:t>
            </a:r>
            <a:endParaRPr lang="en-US" sz="20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3437568" y="1025277"/>
            <a:ext cx="1794729" cy="950597"/>
            <a:chOff x="3145984" y="649679"/>
            <a:chExt cx="1794729" cy="950597"/>
          </a:xfrm>
        </p:grpSpPr>
        <p:sp>
          <p:nvSpPr>
            <p:cNvPr id="2" name="TextBox 1"/>
            <p:cNvSpPr txBox="1"/>
            <p:nvPr/>
          </p:nvSpPr>
          <p:spPr>
            <a:xfrm>
              <a:off x="3151922" y="1077056"/>
              <a:ext cx="1782514" cy="5232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Repository</a:t>
              </a:r>
              <a:endParaRPr lang="en-US" sz="2800" i="1" dirty="0"/>
            </a:p>
          </p:txBody>
        </p:sp>
        <p:pic>
          <p:nvPicPr>
            <p:cNvPr id="77" name="Picture 76" descr="facebas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984" y="649679"/>
              <a:ext cx="1794729" cy="559951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3145984" y="649679"/>
              <a:ext cx="1794729" cy="940050"/>
            </a:xfrm>
            <a:prstGeom prst="rect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46" y="772508"/>
            <a:ext cx="2171563" cy="1892314"/>
          </a:xfrm>
          <a:prstGeom prst="rect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1" name="TextBox 80"/>
          <p:cNvSpPr txBox="1"/>
          <p:nvPr/>
        </p:nvSpPr>
        <p:spPr>
          <a:xfrm>
            <a:off x="6058100" y="2683681"/>
            <a:ext cx="2728721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 expression profiles</a:t>
            </a:r>
            <a:endParaRPr lang="en-US" sz="2000" dirty="0"/>
          </a:p>
        </p:txBody>
      </p:sp>
      <p:pic>
        <p:nvPicPr>
          <p:cNvPr id="92" name="Picture 91" descr="craniosysnostosi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814" y="4160897"/>
            <a:ext cx="1015817" cy="983642"/>
          </a:xfrm>
          <a:prstGeom prst="rect">
            <a:avLst/>
          </a:prstGeom>
        </p:spPr>
      </p:pic>
      <p:pic>
        <p:nvPicPr>
          <p:cNvPr id="93" name="Picture 92" descr="CL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574" y="4212383"/>
            <a:ext cx="946726" cy="846315"/>
          </a:xfrm>
          <a:prstGeom prst="rect">
            <a:avLst/>
          </a:prstGeom>
        </p:spPr>
      </p:pic>
      <p:pic>
        <p:nvPicPr>
          <p:cNvPr id="95" name="Picture 94" descr="microsomi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065" y="4203802"/>
            <a:ext cx="1009064" cy="82334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0" y="695808"/>
            <a:ext cx="1580554" cy="1639249"/>
          </a:xfrm>
          <a:prstGeom prst="rect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3" name="TextBox 102"/>
          <p:cNvSpPr txBox="1"/>
          <p:nvPr/>
        </p:nvSpPr>
        <p:spPr>
          <a:xfrm>
            <a:off x="504994" y="2335057"/>
            <a:ext cx="2242656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Genomic studies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437568" y="7040"/>
            <a:ext cx="1731965" cy="58477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FaceBase</a:t>
            </a:r>
            <a:endParaRPr lang="en-US" sz="32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5875" y="569745"/>
            <a:ext cx="91281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05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093" y="705333"/>
            <a:ext cx="8437332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												Dates</a:t>
            </a:r>
          </a:p>
          <a:p>
            <a:r>
              <a:rPr lang="en-US" dirty="0" smtClean="0"/>
              <a:t> 1. Conversion to OWL								</a:t>
            </a:r>
          </a:p>
          <a:p>
            <a:r>
              <a:rPr lang="en-US" dirty="0"/>
              <a:t>	</a:t>
            </a:r>
            <a:r>
              <a:rPr lang="en-US" dirty="0" smtClean="0"/>
              <a:t>a. CHO to OWL								</a:t>
            </a:r>
            <a:r>
              <a:rPr lang="en-US" dirty="0"/>
              <a:t>May 1, </a:t>
            </a:r>
            <a:r>
              <a:rPr lang="en-US" dirty="0" smtClean="0"/>
              <a:t>2014 </a:t>
            </a:r>
            <a:r>
              <a:rPr lang="en-US" dirty="0"/>
              <a:t>–</a:t>
            </a:r>
            <a:r>
              <a:rPr lang="en-US" dirty="0" smtClean="0"/>
              <a:t>  Aug </a:t>
            </a:r>
            <a:r>
              <a:rPr lang="en-US" dirty="0"/>
              <a:t>1, </a:t>
            </a:r>
            <a:r>
              <a:rPr lang="en-US" dirty="0" smtClean="0"/>
              <a:t>2014</a:t>
            </a:r>
          </a:p>
          <a:p>
            <a:r>
              <a:rPr lang="en-US" dirty="0"/>
              <a:t>	</a:t>
            </a:r>
            <a:r>
              <a:rPr lang="en-US" dirty="0" smtClean="0"/>
              <a:t>b. OCDM to OWL								June 1, 2014 – July 1, 2014</a:t>
            </a:r>
          </a:p>
          <a:p>
            <a:r>
              <a:rPr lang="en-US" dirty="0"/>
              <a:t>	</a:t>
            </a:r>
            <a:r>
              <a:rPr lang="en-US" dirty="0" smtClean="0"/>
              <a:t>c. Review and Testing							July 1, 2014 – Aug 1, 2014</a:t>
            </a:r>
          </a:p>
          <a:p>
            <a:r>
              <a:rPr lang="en-US" dirty="0"/>
              <a:t>	</a:t>
            </a:r>
            <a:r>
              <a:rPr lang="en-US" dirty="0" smtClean="0"/>
              <a:t>d. Ongoing methodology						Aug 1, 2014 – Ongoing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2. Canonical musculoskeletal system (MS) of head				</a:t>
            </a:r>
          </a:p>
          <a:p>
            <a:r>
              <a:rPr lang="en-US" dirty="0" smtClean="0"/>
              <a:t> 	a. CHO (Human)								May 1, 2014 – Aug 31, 2014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b</a:t>
            </a:r>
            <a:r>
              <a:rPr lang="en-US" dirty="0" smtClean="0"/>
              <a:t>. CMO (Mouse)								Sept 1, 2014 – Dec, 31, 2014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c</a:t>
            </a:r>
            <a:r>
              <a:rPr lang="en-US" dirty="0" smtClean="0"/>
              <a:t>. CZO (Zebrafish)								Jan 1, 2015 – July 31, 2015</a:t>
            </a:r>
          </a:p>
          <a:p>
            <a:r>
              <a:rPr lang="en-US" dirty="0"/>
              <a:t>	</a:t>
            </a:r>
            <a:r>
              <a:rPr lang="en-US" dirty="0" smtClean="0"/>
              <a:t>d. Termlists for Hub							Feb 15, 2015 -- Ongoing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3. Embryonic development of MS of head</a:t>
            </a:r>
          </a:p>
          <a:p>
            <a:r>
              <a:rPr lang="en-US" dirty="0" smtClean="0"/>
              <a:t>	a. CHDO (Human)								Aug 1, 2015 – Nov 30, 2015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CMDO (Mouse)								Dec 1, 2015 – March 31, 2016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c</a:t>
            </a:r>
            <a:r>
              <a:rPr lang="en-US" dirty="0" smtClean="0"/>
              <a:t>. CZDO (Zebrafish)								April 1, 2016 – Sept 30, 2016</a:t>
            </a:r>
          </a:p>
          <a:p>
            <a:endParaRPr lang="en-US" dirty="0" smtClean="0"/>
          </a:p>
          <a:p>
            <a:r>
              <a:rPr lang="en-US" dirty="0" smtClean="0"/>
              <a:t>4. Anatomy mappings</a:t>
            </a:r>
          </a:p>
          <a:p>
            <a:r>
              <a:rPr lang="en-US" dirty="0" smtClean="0"/>
              <a:t> 	a. CHO with CMO (CHMMO)						Oct 1, 2016 – Jan 31, 2017</a:t>
            </a:r>
          </a:p>
          <a:p>
            <a:r>
              <a:rPr lang="en-US" dirty="0" smtClean="0"/>
              <a:t> 	b. CHO with CZO   (CHZMO)						Feb 1, 2017 – June 30, 2017</a:t>
            </a:r>
          </a:p>
          <a:p>
            <a:r>
              <a:rPr lang="en-US" dirty="0" smtClean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943" y="1048859"/>
            <a:ext cx="8391252" cy="5583349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12852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68477" y="30211"/>
            <a:ext cx="36541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Milestones Years 1-3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6629" y="1043565"/>
            <a:ext cx="266949" cy="2718122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503" y="3527086"/>
            <a:ext cx="266949" cy="1899765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0439" y="679527"/>
            <a:ext cx="6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816" y="5161195"/>
            <a:ext cx="266949" cy="1471013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728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4164" y="1302433"/>
            <a:ext cx="8391252" cy="2888006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7442" y="933268"/>
            <a:ext cx="83333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											Date</a:t>
            </a:r>
          </a:p>
          <a:p>
            <a:r>
              <a:rPr lang="en-US" dirty="0" smtClean="0"/>
              <a:t>5. Craniofacial </a:t>
            </a:r>
            <a:r>
              <a:rPr lang="en-US" dirty="0"/>
              <a:t>malformation (facial and cranial vault dysmorphology)</a:t>
            </a:r>
          </a:p>
          <a:p>
            <a:r>
              <a:rPr lang="en-US" dirty="0"/>
              <a:t>	a. CHMO (Human)							</a:t>
            </a:r>
            <a:r>
              <a:rPr lang="en-US" dirty="0" smtClean="0"/>
              <a:t>July </a:t>
            </a:r>
            <a:r>
              <a:rPr lang="en-US" dirty="0"/>
              <a:t>1,  2017 – </a:t>
            </a:r>
            <a:r>
              <a:rPr lang="en-US" dirty="0" smtClean="0"/>
              <a:t>Nov  </a:t>
            </a:r>
            <a:r>
              <a:rPr lang="en-US" dirty="0"/>
              <a:t>30, 2017</a:t>
            </a:r>
          </a:p>
          <a:p>
            <a:r>
              <a:rPr lang="en-US" dirty="0"/>
              <a:t>	b. CMMO (Mouse)							</a:t>
            </a:r>
            <a:r>
              <a:rPr lang="en-US" dirty="0" smtClean="0"/>
              <a:t>Dec </a:t>
            </a:r>
            <a:r>
              <a:rPr lang="en-US" dirty="0"/>
              <a:t>1, 2017 – </a:t>
            </a:r>
            <a:r>
              <a:rPr lang="en-US" dirty="0" smtClean="0"/>
              <a:t>March 31, 2018</a:t>
            </a:r>
            <a:endParaRPr lang="en-US" dirty="0"/>
          </a:p>
          <a:p>
            <a:r>
              <a:rPr lang="en-US" dirty="0"/>
              <a:t>	c. CZMO (Zebrafish)						</a:t>
            </a:r>
            <a:r>
              <a:rPr lang="en-US" dirty="0" smtClean="0"/>
              <a:t>April 1, 2018 – Aug 31, </a:t>
            </a:r>
            <a:r>
              <a:rPr lang="en-US" dirty="0"/>
              <a:t>2018</a:t>
            </a:r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6. Malformation mappings </a:t>
            </a:r>
          </a:p>
          <a:p>
            <a:r>
              <a:rPr lang="en-US" dirty="0" smtClean="0"/>
              <a:t>	a. CHMO with CMMO 						Sept 1, 2018 – Dec 31, 2018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CHMO with CZMO						Jan 1, 2019 – April 30, 2019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12852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01777" y="-4527"/>
            <a:ext cx="36541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Milestones Years 4-5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6629" y="1302433"/>
            <a:ext cx="266949" cy="1084013"/>
          </a:xfrm>
          <a:prstGeom prst="rect">
            <a:avLst/>
          </a:prstGeom>
          <a:solidFill>
            <a:schemeClr val="accent4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258" y="2111399"/>
            <a:ext cx="266949" cy="2079040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62" y="933101"/>
            <a:ext cx="6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0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Representation of knowledge</a:t>
            </a:r>
          </a:p>
          <a:p>
            <a:pPr lvl="1"/>
            <a:r>
              <a:rPr lang="en-US" dirty="0" smtClean="0"/>
              <a:t>Like pathway</a:t>
            </a:r>
            <a:r>
              <a:rPr lang="en-US" baseline="0" dirty="0" smtClean="0"/>
              <a:t> databases</a:t>
            </a:r>
          </a:p>
          <a:p>
            <a:r>
              <a:rPr lang="en-US" dirty="0" smtClean="0"/>
              <a:t>Data integration through knowledge</a:t>
            </a:r>
          </a:p>
          <a:p>
            <a:pPr lvl="1"/>
            <a:r>
              <a:rPr lang="en-US" dirty="0" smtClean="0"/>
              <a:t>Controlled terms</a:t>
            </a:r>
          </a:p>
          <a:p>
            <a:pPr lvl="1"/>
            <a:r>
              <a:rPr lang="en-US" dirty="0" smtClean="0"/>
              <a:t>Knowledge-based queries</a:t>
            </a:r>
          </a:p>
          <a:p>
            <a:pPr lvl="1"/>
            <a:endParaRPr lang="en-US" baseline="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0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495" y="416986"/>
            <a:ext cx="342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Controlled Terms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30597" y="3097410"/>
            <a:ext cx="235762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FaceBase</a:t>
            </a:r>
          </a:p>
          <a:p>
            <a:pPr algn="ctr"/>
            <a:r>
              <a:rPr lang="en-US" sz="4000" dirty="0" smtClean="0"/>
              <a:t>metadata</a:t>
            </a:r>
            <a:endParaRPr lang="en-US" sz="4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86976" y="1431673"/>
            <a:ext cx="2769021" cy="1390860"/>
            <a:chOff x="386976" y="1499409"/>
            <a:chExt cx="2769021" cy="1390860"/>
          </a:xfrm>
          <a:solidFill>
            <a:schemeClr val="bg1">
              <a:lumMod val="8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386976" y="1499409"/>
              <a:ext cx="2769021" cy="139086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29563" y="1528319"/>
              <a:ext cx="106952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Anatomy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9690" y="1839262"/>
              <a:ext cx="2140655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(CHO, HDAA)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967" y="2113707"/>
              <a:ext cx="260897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Mouse (CMO, MA, EMAP)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44" y="2401246"/>
              <a:ext cx="21341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Zebrafish</a:t>
              </a:r>
              <a:r>
                <a:rPr lang="en-US" dirty="0" smtClean="0"/>
                <a:t> (CZO, ZAO)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77682" y="4913664"/>
            <a:ext cx="2769021" cy="906780"/>
            <a:chOff x="5128010" y="1457986"/>
            <a:chExt cx="2769021" cy="906780"/>
          </a:xfrm>
          <a:solidFill>
            <a:schemeClr val="bg1">
              <a:lumMod val="8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128010" y="1457986"/>
              <a:ext cx="2769021" cy="90678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0439" y="1499408"/>
              <a:ext cx="232627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Equipment/procedure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1243" y="1868740"/>
              <a:ext cx="2417361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OBI, </a:t>
              </a:r>
              <a:r>
                <a:rPr lang="en-US" dirty="0" err="1" smtClean="0"/>
                <a:t>RadLex</a:t>
              </a:r>
              <a:r>
                <a:rPr lang="en-US" dirty="0" smtClean="0"/>
                <a:t>, QIBO, </a:t>
              </a:r>
              <a:r>
                <a:rPr lang="en-US" dirty="0" err="1" smtClean="0"/>
                <a:t>FBbi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623" y="4549605"/>
            <a:ext cx="2769021" cy="1270839"/>
            <a:chOff x="478457" y="3969596"/>
            <a:chExt cx="2769021" cy="1270839"/>
          </a:xfrm>
          <a:solidFill>
            <a:schemeClr val="bg1">
              <a:lumMod val="8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478457" y="3969596"/>
              <a:ext cx="2769021" cy="127083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7896" y="4011019"/>
              <a:ext cx="261460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Malformation phenotype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7896" y="4380351"/>
              <a:ext cx="2605589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(CHMO, HPO, DO)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046" y="4725758"/>
              <a:ext cx="2272189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Mouse (CMMO, MPO)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77536" y="1431673"/>
            <a:ext cx="1412903" cy="768976"/>
            <a:chOff x="5849743" y="3478842"/>
            <a:chExt cx="1412903" cy="768976"/>
          </a:xfrm>
          <a:solidFill>
            <a:schemeClr val="bg1">
              <a:lumMod val="85000"/>
            </a:schemeClr>
          </a:solidFill>
        </p:grpSpPr>
        <p:sp>
          <p:nvSpPr>
            <p:cNvPr id="27" name="Rectangle 26"/>
            <p:cNvSpPr/>
            <p:nvPr/>
          </p:nvSpPr>
          <p:spPr>
            <a:xfrm>
              <a:off x="5849743" y="3478842"/>
              <a:ext cx="1412903" cy="7689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2172" y="3520264"/>
              <a:ext cx="111498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Specimen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43586" y="3809307"/>
              <a:ext cx="521221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OBI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97570" y="5051468"/>
            <a:ext cx="2040077" cy="768976"/>
            <a:chOff x="4724730" y="4740637"/>
            <a:chExt cx="2040077" cy="768976"/>
          </a:xfrm>
          <a:solidFill>
            <a:schemeClr val="bg1">
              <a:lumMod val="85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4724730" y="4740637"/>
              <a:ext cx="2040077" cy="7689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8642" y="4774252"/>
              <a:ext cx="1672253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Species</a:t>
              </a:r>
            </a:p>
            <a:p>
              <a:pPr algn="ctr"/>
              <a:r>
                <a:rPr lang="en-US" dirty="0" smtClean="0"/>
                <a:t>NCBI taxonomy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70660" y="1431673"/>
            <a:ext cx="2884774" cy="1390860"/>
            <a:chOff x="350482" y="3109674"/>
            <a:chExt cx="2884774" cy="1390860"/>
          </a:xfrm>
          <a:solidFill>
            <a:schemeClr val="bg1">
              <a:lumMod val="85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386976" y="3109674"/>
              <a:ext cx="2769021" cy="139086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9563" y="3138584"/>
              <a:ext cx="11610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Age/stage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7504" y="3449527"/>
              <a:ext cx="241443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(CHO, Carnegie)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0482" y="3723972"/>
              <a:ext cx="28847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Mouse (CMO, Theiler, E-day)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540" y="4011511"/>
              <a:ext cx="208734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Zebrafish</a:t>
              </a:r>
              <a:r>
                <a:rPr lang="en-US" dirty="0" smtClean="0"/>
                <a:t> (CZO, ZFA)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5788220" y="2880921"/>
            <a:ext cx="1532820" cy="74446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754379" y="2822533"/>
            <a:ext cx="1676218" cy="80285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" idx="0"/>
            <a:endCxn id="4" idx="3"/>
          </p:cNvCxnSpPr>
          <p:nvPr/>
        </p:nvCxnSpPr>
        <p:spPr>
          <a:xfrm flipH="1" flipV="1">
            <a:off x="5788220" y="3759130"/>
            <a:ext cx="1673973" cy="115453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" idx="1"/>
          </p:cNvCxnSpPr>
          <p:nvPr/>
        </p:nvCxnSpPr>
        <p:spPr>
          <a:xfrm flipV="1">
            <a:off x="1617133" y="3759130"/>
            <a:ext cx="1813464" cy="7904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7" idx="2"/>
          </p:cNvCxnSpPr>
          <p:nvPr/>
        </p:nvCxnSpPr>
        <p:spPr>
          <a:xfrm flipH="1">
            <a:off x="4580352" y="2200649"/>
            <a:ext cx="3636" cy="88453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" idx="2"/>
          </p:cNvCxnSpPr>
          <p:nvPr/>
        </p:nvCxnSpPr>
        <p:spPr>
          <a:xfrm flipH="1" flipV="1">
            <a:off x="4609409" y="4420849"/>
            <a:ext cx="8200" cy="63061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6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Facilitating knowledge-based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 for creating and delivering the OCDM</a:t>
            </a:r>
          </a:p>
          <a:p>
            <a:r>
              <a:rPr lang="en-US" dirty="0" smtClean="0"/>
              <a:t>Making the OCDM queryable over the web</a:t>
            </a:r>
          </a:p>
          <a:p>
            <a:r>
              <a:rPr lang="en-US" dirty="0" smtClean="0"/>
              <a:t>OCDM Browser Version 2</a:t>
            </a:r>
          </a:p>
          <a:p>
            <a:r>
              <a:rPr lang="en-US" dirty="0" smtClean="0"/>
              <a:t>Proof-of-concept potential uses for the OCDM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793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OCDM queryable over the web</a:t>
            </a:r>
          </a:p>
        </p:txBody>
      </p:sp>
      <p:sp>
        <p:nvSpPr>
          <p:cNvPr id="3" name="Multidocument 2"/>
          <p:cNvSpPr/>
          <p:nvPr/>
        </p:nvSpPr>
        <p:spPr>
          <a:xfrm>
            <a:off x="457200" y="2944488"/>
            <a:ext cx="1242926" cy="850259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OCDM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73" y="2892838"/>
            <a:ext cx="1161199" cy="1105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7749" y="4047770"/>
            <a:ext cx="152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Triple Store Builder</a:t>
            </a:r>
          </a:p>
        </p:txBody>
      </p:sp>
      <p:sp>
        <p:nvSpPr>
          <p:cNvPr id="9" name="Magnetic Disk 8"/>
          <p:cNvSpPr/>
          <p:nvPr/>
        </p:nvSpPr>
        <p:spPr>
          <a:xfrm>
            <a:off x="4462185" y="2767080"/>
            <a:ext cx="1262522" cy="137637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RDF Store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27462" y="3518349"/>
            <a:ext cx="660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98672" y="3518349"/>
            <a:ext cx="4635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958130" y="2767080"/>
            <a:ext cx="1249772" cy="13763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SparQL</a:t>
            </a:r>
            <a:r>
              <a:rPr lang="en-US" dirty="0" smtClean="0"/>
              <a:t> Endpoint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25508" y="3453277"/>
            <a:ext cx="7199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53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OCDM Browser (version 2)</a:t>
            </a:r>
            <a:endParaRPr lang="en-US" dirty="0"/>
          </a:p>
        </p:txBody>
      </p:sp>
      <p:sp>
        <p:nvSpPr>
          <p:cNvPr id="5" name="Magnetic Disk 4"/>
          <p:cNvSpPr/>
          <p:nvPr/>
        </p:nvSpPr>
        <p:spPr>
          <a:xfrm>
            <a:off x="457200" y="3213223"/>
            <a:ext cx="1262522" cy="137637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RDF Store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57691" y="3199152"/>
            <a:ext cx="1249772" cy="13763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SparQL</a:t>
            </a:r>
            <a:r>
              <a:rPr lang="en-US" dirty="0" smtClean="0"/>
              <a:t> Endpoint</a:t>
            </a:r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endCxn id="6" idx="3"/>
          </p:cNvCxnSpPr>
          <p:nvPr/>
        </p:nvCxnSpPr>
        <p:spPr>
          <a:xfrm flipH="1">
            <a:off x="4407463" y="3887341"/>
            <a:ext cx="14277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  <a:endCxn id="5" idx="4"/>
          </p:cNvCxnSpPr>
          <p:nvPr/>
        </p:nvCxnSpPr>
        <p:spPr>
          <a:xfrm flipH="1">
            <a:off x="1719722" y="3887341"/>
            <a:ext cx="1437969" cy="14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 descr="Overview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803"/>
          <a:stretch>
            <a:fillRect/>
          </a:stretch>
        </p:blipFill>
        <p:spPr>
          <a:xfrm>
            <a:off x="5696033" y="2287637"/>
            <a:ext cx="2665310" cy="2549178"/>
          </a:xfrm>
        </p:spPr>
      </p:pic>
      <p:cxnSp>
        <p:nvCxnSpPr>
          <p:cNvPr id="18" name="Straight Arrow Connector 17"/>
          <p:cNvCxnSpPr/>
          <p:nvPr/>
        </p:nvCxnSpPr>
        <p:spPr>
          <a:xfrm>
            <a:off x="7019461" y="4836815"/>
            <a:ext cx="0" cy="739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49698" y="5575999"/>
            <a:ext cx="1391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7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ar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75"/>
            <a:ext cx="9144000" cy="40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manSku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10"/>
            <a:ext cx="9144000" cy="63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8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el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29" y="1655164"/>
            <a:ext cx="5969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0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11260" y="2719678"/>
            <a:ext cx="1437716" cy="646331"/>
          </a:xfrm>
          <a:prstGeom prst="rect">
            <a:avLst/>
          </a:prstGeom>
          <a:solidFill>
            <a:srgbClr val="FFFBC7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OCDM</a:t>
            </a:r>
            <a:endParaRPr lang="en-US" sz="3600" dirty="0"/>
          </a:p>
        </p:txBody>
      </p:sp>
      <p:cxnSp>
        <p:nvCxnSpPr>
          <p:cNvPr id="16" name="Straight Arrow Connector 15"/>
          <p:cNvCxnSpPr>
            <a:endCxn id="12" idx="0"/>
          </p:cNvCxnSpPr>
          <p:nvPr/>
        </p:nvCxnSpPr>
        <p:spPr>
          <a:xfrm rot="5400000">
            <a:off x="4057819" y="2347379"/>
            <a:ext cx="744598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1"/>
            <a:endCxn id="32" idx="3"/>
          </p:cNvCxnSpPr>
          <p:nvPr/>
        </p:nvCxnSpPr>
        <p:spPr>
          <a:xfrm rot="10800000" flipV="1">
            <a:off x="2397860" y="3042844"/>
            <a:ext cx="1313400" cy="17459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0" y="3417497"/>
            <a:ext cx="1069857" cy="126899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4994" y="3017387"/>
            <a:ext cx="1892866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Medical imaging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766350" y="3729082"/>
            <a:ext cx="3029051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Clinical studies and findings</a:t>
            </a:r>
            <a:endParaRPr lang="en-US" sz="20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148976" y="3366009"/>
            <a:ext cx="617374" cy="38906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437568" y="1025277"/>
            <a:ext cx="1794729" cy="950597"/>
            <a:chOff x="3145984" y="649679"/>
            <a:chExt cx="1794729" cy="950597"/>
          </a:xfrm>
        </p:grpSpPr>
        <p:sp>
          <p:nvSpPr>
            <p:cNvPr id="2" name="TextBox 1"/>
            <p:cNvSpPr txBox="1"/>
            <p:nvPr/>
          </p:nvSpPr>
          <p:spPr>
            <a:xfrm>
              <a:off x="3151922" y="1077056"/>
              <a:ext cx="1782514" cy="5232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Repository</a:t>
              </a:r>
              <a:endParaRPr lang="en-US" sz="2800" i="1" dirty="0"/>
            </a:p>
          </p:txBody>
        </p:sp>
        <p:pic>
          <p:nvPicPr>
            <p:cNvPr id="77" name="Picture 76" descr="facebas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984" y="649679"/>
              <a:ext cx="1794729" cy="559951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3145984" y="649679"/>
              <a:ext cx="1794729" cy="940050"/>
            </a:xfrm>
            <a:prstGeom prst="rect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46" y="772508"/>
            <a:ext cx="2171563" cy="1892314"/>
          </a:xfrm>
          <a:prstGeom prst="rect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1" name="TextBox 80"/>
          <p:cNvSpPr txBox="1"/>
          <p:nvPr/>
        </p:nvSpPr>
        <p:spPr>
          <a:xfrm>
            <a:off x="6058100" y="2683681"/>
            <a:ext cx="2728721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 expression profiles</a:t>
            </a:r>
            <a:endParaRPr lang="en-US" sz="2000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148976" y="2890913"/>
            <a:ext cx="909124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Picture 91" descr="craniosysnostosi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814" y="4160897"/>
            <a:ext cx="1015817" cy="983642"/>
          </a:xfrm>
          <a:prstGeom prst="rect">
            <a:avLst/>
          </a:prstGeom>
        </p:spPr>
      </p:pic>
      <p:pic>
        <p:nvPicPr>
          <p:cNvPr id="93" name="Picture 92" descr="CL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574" y="4212383"/>
            <a:ext cx="946726" cy="846315"/>
          </a:xfrm>
          <a:prstGeom prst="rect">
            <a:avLst/>
          </a:prstGeom>
        </p:spPr>
      </p:pic>
      <p:pic>
        <p:nvPicPr>
          <p:cNvPr id="95" name="Picture 94" descr="microsomi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065" y="4203802"/>
            <a:ext cx="1009064" cy="82334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0" y="695808"/>
            <a:ext cx="1580554" cy="1639249"/>
          </a:xfrm>
          <a:prstGeom prst="rect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3" name="TextBox 102"/>
          <p:cNvSpPr txBox="1"/>
          <p:nvPr/>
        </p:nvSpPr>
        <p:spPr>
          <a:xfrm>
            <a:off x="288356" y="2335057"/>
            <a:ext cx="2938055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Published genomic studies</a:t>
            </a:r>
            <a:endParaRPr lang="en-US" sz="2000" dirty="0"/>
          </a:p>
        </p:txBody>
      </p:sp>
      <p:cxnSp>
        <p:nvCxnSpPr>
          <p:cNvPr id="109" name="Straight Arrow Connector 108"/>
          <p:cNvCxnSpPr>
            <a:endCxn id="103" idx="3"/>
          </p:cNvCxnSpPr>
          <p:nvPr/>
        </p:nvCxnSpPr>
        <p:spPr>
          <a:xfrm rot="10800000">
            <a:off x="3226412" y="2535112"/>
            <a:ext cx="484849" cy="23684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41899" y="0"/>
            <a:ext cx="5738270" cy="58477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OCDM for anatomical integration</a:t>
            </a:r>
            <a:endParaRPr lang="en-US" sz="32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5875" y="569745"/>
            <a:ext cx="91281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2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ullSce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314"/>
            <a:ext cx="9144000" cy="63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manSkullDescrip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67"/>
            <a:ext cx="9144000" cy="64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asePaneljpe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700"/>
            <a:ext cx="9144000" cy="60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a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39"/>
            <a:ext cx="9144000" cy="62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seSkullOnl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33"/>
            <a:ext cx="9144000" cy="5748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0667" y="2895600"/>
            <a:ext cx="2599266" cy="287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eletonofHe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" y="0"/>
            <a:ext cx="8987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4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ib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18"/>
            <a:ext cx="9144000" cy="5738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5266" y="2785533"/>
            <a:ext cx="2599266" cy="287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5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87CA6C4F-8E42-3D44-90E1-62808DEA7E6B}"/>
              </a:ext>
            </a:extLst>
          </p:cNvPr>
          <p:cNvSpPr/>
          <p:nvPr/>
        </p:nvSpPr>
        <p:spPr>
          <a:xfrm>
            <a:off x="5045750" y="865687"/>
            <a:ext cx="3034995" cy="44444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Skull (Mus musculus)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D6E9B556-2403-C44D-A9D9-2FC8897976BD}"/>
              </a:ext>
            </a:extLst>
          </p:cNvPr>
          <p:cNvSpPr/>
          <p:nvPr/>
        </p:nvSpPr>
        <p:spPr>
          <a:xfrm>
            <a:off x="5045750" y="4812257"/>
            <a:ext cx="3034995" cy="44444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Mandible (Mus musculus)</a:t>
            </a:r>
          </a:p>
        </p:txBody>
      </p:sp>
      <p:pic>
        <p:nvPicPr>
          <p:cNvPr id="7" name="Picture 6" descr="SkullImagesOnl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808567"/>
            <a:ext cx="3187700" cy="2501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733" y="270933"/>
            <a:ext cx="2667000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Matches: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9733" y="3310467"/>
            <a:ext cx="2667000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Related: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4017434" y="1083733"/>
            <a:ext cx="1028316" cy="4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81189" y="5012267"/>
            <a:ext cx="9391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andibleImagesOnly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2" y="3877734"/>
            <a:ext cx="3373767" cy="18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8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87CA6C4F-8E42-3D44-90E1-62808DEA7E6B}"/>
              </a:ext>
            </a:extLst>
          </p:cNvPr>
          <p:cNvSpPr/>
          <p:nvPr/>
        </p:nvSpPr>
        <p:spPr>
          <a:xfrm>
            <a:off x="5045750" y="865687"/>
            <a:ext cx="3034995" cy="44444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Skull (Mus musculus)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D6E9B556-2403-C44D-A9D9-2FC8897976BD}"/>
              </a:ext>
            </a:extLst>
          </p:cNvPr>
          <p:cNvSpPr/>
          <p:nvPr/>
        </p:nvSpPr>
        <p:spPr>
          <a:xfrm>
            <a:off x="5045750" y="4812257"/>
            <a:ext cx="3034995" cy="44444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Mandible (Mus musculus)</a:t>
            </a:r>
          </a:p>
        </p:txBody>
      </p:sp>
      <p:pic>
        <p:nvPicPr>
          <p:cNvPr id="7" name="Picture 6" descr="SkullImagesOnl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808567"/>
            <a:ext cx="3187700" cy="2501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733" y="270933"/>
            <a:ext cx="2667000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Matches: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9733" y="3310467"/>
            <a:ext cx="2667000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Related: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4017434" y="1083733"/>
            <a:ext cx="1028316" cy="4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7CA6C4F-8E42-3D44-90E1-62808DEA7E6B}"/>
              </a:ext>
            </a:extLst>
          </p:cNvPr>
          <p:cNvSpPr/>
          <p:nvPr/>
        </p:nvSpPr>
        <p:spPr>
          <a:xfrm>
            <a:off x="5020350" y="2444780"/>
            <a:ext cx="3454783" cy="44444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C00000"/>
                </a:solidFill>
              </a:rPr>
              <a:t>Skeleton of Head (</a:t>
            </a:r>
            <a:r>
              <a:rPr lang="en-US" dirty="0">
                <a:solidFill>
                  <a:srgbClr val="C00000"/>
                </a:solidFill>
              </a:rPr>
              <a:t>Mus musculus)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>
            <a:off x="6563248" y="1310127"/>
            <a:ext cx="16934" cy="1134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6563248" y="2889220"/>
            <a:ext cx="0" cy="1923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98732" y="1539333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of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7999" y="3498335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part</a:t>
            </a:r>
          </a:p>
          <a:p>
            <a:endParaRPr lang="en-US" dirty="0"/>
          </a:p>
        </p:txBody>
      </p:sp>
      <p:cxnSp>
        <p:nvCxnSpPr>
          <p:cNvPr id="24" name="Straight Arrow Connector 23"/>
          <p:cNvCxnSpPr>
            <a:stCxn id="6" idx="1"/>
          </p:cNvCxnSpPr>
          <p:nvPr/>
        </p:nvCxnSpPr>
        <p:spPr>
          <a:xfrm flipH="1" flipV="1">
            <a:off x="4081190" y="5012267"/>
            <a:ext cx="964560" cy="22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andibleImagesOnly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2" y="3877734"/>
            <a:ext cx="3373767" cy="18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A394D4B-F4FA-C745-B211-49BF41DEE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34" y="1207558"/>
            <a:ext cx="5763065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Patterns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KnoweldgePatter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283"/>
            <a:ext cx="9144000" cy="15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11260" y="2719678"/>
            <a:ext cx="1437716" cy="646331"/>
          </a:xfrm>
          <a:prstGeom prst="rect">
            <a:avLst/>
          </a:prstGeom>
          <a:solidFill>
            <a:srgbClr val="FFFBC7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OCDM</a:t>
            </a:r>
            <a:endParaRPr lang="en-US" sz="3600" dirty="0"/>
          </a:p>
        </p:txBody>
      </p:sp>
      <p:cxnSp>
        <p:nvCxnSpPr>
          <p:cNvPr id="16" name="Straight Arrow Connector 15"/>
          <p:cNvCxnSpPr>
            <a:endCxn id="12" idx="0"/>
          </p:cNvCxnSpPr>
          <p:nvPr/>
        </p:nvCxnSpPr>
        <p:spPr>
          <a:xfrm rot="5400000">
            <a:off x="4057819" y="2347379"/>
            <a:ext cx="744598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1"/>
            <a:endCxn id="32" idx="3"/>
          </p:cNvCxnSpPr>
          <p:nvPr/>
        </p:nvCxnSpPr>
        <p:spPr>
          <a:xfrm rot="10800000" flipV="1">
            <a:off x="2397860" y="3042844"/>
            <a:ext cx="1313400" cy="17459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60231" y="4093790"/>
            <a:ext cx="1971679" cy="400110"/>
          </a:xfrm>
          <a:prstGeom prst="rect">
            <a:avLst/>
          </a:prstGeom>
          <a:solidFill>
            <a:srgbClr val="FFFBC7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organisms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0" y="3417497"/>
            <a:ext cx="1069857" cy="126899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4994" y="3017387"/>
            <a:ext cx="1892866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Medical imaging</a:t>
            </a:r>
            <a:endParaRPr lang="en-US" sz="2000" dirty="0"/>
          </a:p>
        </p:txBody>
      </p:sp>
      <p:cxnSp>
        <p:nvCxnSpPr>
          <p:cNvPr id="35" name="Straight Arrow Connector 34"/>
          <p:cNvCxnSpPr>
            <a:endCxn id="30" idx="0"/>
          </p:cNvCxnSpPr>
          <p:nvPr/>
        </p:nvCxnSpPr>
        <p:spPr>
          <a:xfrm rot="5400000">
            <a:off x="3548591" y="3463491"/>
            <a:ext cx="727779" cy="53281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834448" y="5910520"/>
            <a:ext cx="2011874" cy="610159"/>
            <a:chOff x="1103754" y="4538453"/>
            <a:chExt cx="2011874" cy="610159"/>
          </a:xfrm>
        </p:grpSpPr>
        <p:pic>
          <p:nvPicPr>
            <p:cNvPr id="41" name="Picture 40" descr="zfin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3754" y="4538453"/>
              <a:ext cx="2011874" cy="610159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608587" y="4745041"/>
              <a:ext cx="507041" cy="2402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03754" y="4538453"/>
              <a:ext cx="2011874" cy="61015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4994" y="4946521"/>
            <a:ext cx="2241906" cy="1574158"/>
            <a:chOff x="3510827" y="4538453"/>
            <a:chExt cx="2241906" cy="1574158"/>
          </a:xfrm>
        </p:grpSpPr>
        <p:grpSp>
          <p:nvGrpSpPr>
            <p:cNvPr id="40" name="Group 39"/>
            <p:cNvGrpSpPr/>
            <p:nvPr/>
          </p:nvGrpSpPr>
          <p:grpSpPr>
            <a:xfrm>
              <a:off x="3510827" y="4538453"/>
              <a:ext cx="2241906" cy="1574158"/>
              <a:chOff x="3798793" y="4395910"/>
              <a:chExt cx="2241906" cy="1574158"/>
            </a:xfrm>
          </p:grpSpPr>
          <p:pic>
            <p:nvPicPr>
              <p:cNvPr id="38" name="Picture 37" descr="emap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8793" y="4395910"/>
                <a:ext cx="1120587" cy="1574158"/>
              </a:xfrm>
              <a:prstGeom prst="rect">
                <a:avLst/>
              </a:prstGeom>
            </p:spPr>
          </p:pic>
          <p:pic>
            <p:nvPicPr>
              <p:cNvPr id="39" name="Picture 38" descr="emage1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9381" y="4395910"/>
                <a:ext cx="1121318" cy="1574158"/>
              </a:xfrm>
              <a:prstGeom prst="rect">
                <a:avLst/>
              </a:prstGeom>
            </p:spPr>
          </p:pic>
        </p:grpSp>
        <p:sp>
          <p:nvSpPr>
            <p:cNvPr id="44" name="Rectangle 43"/>
            <p:cNvSpPr/>
            <p:nvPr/>
          </p:nvSpPr>
          <p:spPr>
            <a:xfrm>
              <a:off x="3510827" y="4538453"/>
              <a:ext cx="2241906" cy="1574158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rot="10800000" flipV="1">
            <a:off x="2746900" y="4493900"/>
            <a:ext cx="621120" cy="45262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</p:cNvCxnSpPr>
          <p:nvPr/>
        </p:nvCxnSpPr>
        <p:spPr>
          <a:xfrm rot="5400000">
            <a:off x="2671177" y="4935628"/>
            <a:ext cx="1416623" cy="53316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66350" y="3729082"/>
            <a:ext cx="3029051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Clinical studies and findings</a:t>
            </a:r>
            <a:endParaRPr lang="en-US" sz="20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148976" y="3366009"/>
            <a:ext cx="617374" cy="38906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3528014" y="5225584"/>
            <a:ext cx="1897193" cy="523220"/>
            <a:chOff x="5075575" y="5379627"/>
            <a:chExt cx="1897193" cy="523220"/>
          </a:xfrm>
          <a:noFill/>
        </p:grpSpPr>
        <p:pic>
          <p:nvPicPr>
            <p:cNvPr id="60" name="Picture 59" descr="ube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5575" y="5424108"/>
              <a:ext cx="469766" cy="427823"/>
            </a:xfrm>
            <a:prstGeom prst="rect">
              <a:avLst/>
            </a:prstGeom>
            <a:grpFill/>
          </p:spPr>
        </p:pic>
        <p:sp>
          <p:nvSpPr>
            <p:cNvPr id="61" name="TextBox 60"/>
            <p:cNvSpPr txBox="1"/>
            <p:nvPr/>
          </p:nvSpPr>
          <p:spPr>
            <a:xfrm>
              <a:off x="5526088" y="5379627"/>
              <a:ext cx="144668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UBERON</a:t>
              </a:r>
              <a:endParaRPr lang="en-US" sz="28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75575" y="5424108"/>
              <a:ext cx="1897193" cy="478739"/>
            </a:xfrm>
            <a:prstGeom prst="rect">
              <a:avLst/>
            </a:prstGeom>
            <a:grp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rot="16200000" flipH="1">
            <a:off x="3686516" y="4617299"/>
            <a:ext cx="776163" cy="52936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437568" y="1025277"/>
            <a:ext cx="1794729" cy="950597"/>
            <a:chOff x="3145984" y="649679"/>
            <a:chExt cx="1794729" cy="950597"/>
          </a:xfrm>
        </p:grpSpPr>
        <p:sp>
          <p:nvSpPr>
            <p:cNvPr id="2" name="TextBox 1"/>
            <p:cNvSpPr txBox="1"/>
            <p:nvPr/>
          </p:nvSpPr>
          <p:spPr>
            <a:xfrm>
              <a:off x="3151922" y="1077056"/>
              <a:ext cx="1782514" cy="5232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Repository</a:t>
              </a:r>
              <a:endParaRPr lang="en-US" sz="2800" i="1" dirty="0"/>
            </a:p>
          </p:txBody>
        </p:sp>
        <p:pic>
          <p:nvPicPr>
            <p:cNvPr id="77" name="Picture 76" descr="facebase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5984" y="649679"/>
              <a:ext cx="1794729" cy="559951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3145984" y="649679"/>
              <a:ext cx="1794729" cy="940050"/>
            </a:xfrm>
            <a:prstGeom prst="rect">
              <a:avLst/>
            </a:pr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46" y="772508"/>
            <a:ext cx="2171563" cy="1892314"/>
          </a:xfrm>
          <a:prstGeom prst="rect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1" name="TextBox 80"/>
          <p:cNvSpPr txBox="1"/>
          <p:nvPr/>
        </p:nvSpPr>
        <p:spPr>
          <a:xfrm>
            <a:off x="6058100" y="2683681"/>
            <a:ext cx="2728721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 expression profiles</a:t>
            </a:r>
            <a:endParaRPr lang="en-US" sz="2000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148976" y="2890913"/>
            <a:ext cx="909124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Picture 91" descr="craniosysnostosi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6814" y="4160897"/>
            <a:ext cx="1015817" cy="983642"/>
          </a:xfrm>
          <a:prstGeom prst="rect">
            <a:avLst/>
          </a:prstGeom>
        </p:spPr>
      </p:pic>
      <p:pic>
        <p:nvPicPr>
          <p:cNvPr id="93" name="Picture 92" descr="CL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1574" y="4212383"/>
            <a:ext cx="946726" cy="846315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5981744" y="5328556"/>
            <a:ext cx="1959659" cy="369332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Medical ontologies</a:t>
            </a:r>
            <a:endParaRPr lang="en-US" dirty="0"/>
          </a:p>
        </p:txBody>
      </p:sp>
      <p:pic>
        <p:nvPicPr>
          <p:cNvPr id="95" name="Picture 94" descr="microsomia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5065" y="4203802"/>
            <a:ext cx="1009064" cy="823347"/>
          </a:xfrm>
          <a:prstGeom prst="rect">
            <a:avLst/>
          </a:prstGeom>
        </p:spPr>
      </p:pic>
      <p:cxnSp>
        <p:nvCxnSpPr>
          <p:cNvPr id="96" name="Straight Arrow Connector 95"/>
          <p:cNvCxnSpPr/>
          <p:nvPr/>
        </p:nvCxnSpPr>
        <p:spPr>
          <a:xfrm rot="16200000" flipH="1">
            <a:off x="4325556" y="3672368"/>
            <a:ext cx="1962544" cy="1349832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981744" y="5697888"/>
            <a:ext cx="2725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Human Phenotype Ontology (HPO)</a:t>
            </a:r>
          </a:p>
          <a:p>
            <a:r>
              <a:rPr lang="en-US" sz="1400" dirty="0" smtClean="0">
                <a:solidFill>
                  <a:srgbClr val="FF0000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SNOMED-CT</a:t>
            </a:r>
          </a:p>
          <a:p>
            <a:r>
              <a:rPr lang="en-US" sz="1400" dirty="0" smtClean="0">
                <a:solidFill>
                  <a:srgbClr val="FF0000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ICD-10, ICD-11</a:t>
            </a:r>
          </a:p>
          <a:p>
            <a:r>
              <a:rPr lang="en-US" sz="1400" dirty="0" smtClean="0">
                <a:solidFill>
                  <a:srgbClr val="FF0000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Disease Ontology (DO)</a:t>
            </a:r>
            <a:endParaRPr lang="en-US" sz="1400" dirty="0">
              <a:solidFill>
                <a:srgbClr val="FF0000"/>
              </a:solidFill>
              <a:effectLst>
                <a:outerShdw blurRad="50800" dist="127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0" y="695808"/>
            <a:ext cx="1580554" cy="1639249"/>
          </a:xfrm>
          <a:prstGeom prst="rect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3" name="TextBox 102"/>
          <p:cNvSpPr txBox="1"/>
          <p:nvPr/>
        </p:nvSpPr>
        <p:spPr>
          <a:xfrm>
            <a:off x="288356" y="2335057"/>
            <a:ext cx="2938055" cy="400110"/>
          </a:xfrm>
          <a:prstGeom prst="rect">
            <a:avLst/>
          </a:prstGeom>
          <a:solidFill>
            <a:srgbClr val="FFFBC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Published genomic studies</a:t>
            </a:r>
            <a:endParaRPr lang="en-US" sz="2000" dirty="0"/>
          </a:p>
        </p:txBody>
      </p:sp>
      <p:cxnSp>
        <p:nvCxnSpPr>
          <p:cNvPr id="109" name="Straight Arrow Connector 108"/>
          <p:cNvCxnSpPr>
            <a:endCxn id="103" idx="3"/>
          </p:cNvCxnSpPr>
          <p:nvPr/>
        </p:nvCxnSpPr>
        <p:spPr>
          <a:xfrm rot="10800000">
            <a:off x="3226412" y="2535112"/>
            <a:ext cx="484849" cy="23684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6005" y="-15031"/>
            <a:ext cx="8522886" cy="58477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Other ontologies for other integration dimensions</a:t>
            </a:r>
            <a:endParaRPr lang="en-US" sz="32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5875" y="569745"/>
            <a:ext cx="91281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86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seSkullOnl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33"/>
            <a:ext cx="9144000" cy="57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Rich, detailed set</a:t>
            </a:r>
            <a:r>
              <a:rPr lang="en-US" baseline="0" dirty="0" smtClean="0"/>
              <a:t> of terms and relations</a:t>
            </a:r>
          </a:p>
          <a:p>
            <a:r>
              <a:rPr lang="en-US" baseline="0" dirty="0" smtClean="0"/>
              <a:t>Encompasses human, mouse, zebrafish</a:t>
            </a:r>
          </a:p>
          <a:p>
            <a:r>
              <a:rPr lang="en-US" baseline="0" dirty="0" smtClean="0"/>
              <a:t>Ranges from </a:t>
            </a:r>
          </a:p>
          <a:p>
            <a:pPr lvl="1"/>
            <a:r>
              <a:rPr lang="en-US" baseline="0" dirty="0" smtClean="0"/>
              <a:t>clinical to research</a:t>
            </a:r>
          </a:p>
          <a:p>
            <a:pPr lvl="1"/>
            <a:r>
              <a:rPr lang="en-US" dirty="0" smtClean="0"/>
              <a:t>gross anatomy to genomic</a:t>
            </a:r>
          </a:p>
          <a:p>
            <a:r>
              <a:rPr lang="en-US" dirty="0" smtClean="0"/>
              <a:t>Links to existing “standard” ontologies</a:t>
            </a:r>
          </a:p>
          <a:p>
            <a:r>
              <a:rPr lang="en-US" dirty="0" smtClean="0"/>
              <a:t>Supplements standard ontologies when more details and relations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Maintenance and some new content</a:t>
            </a:r>
          </a:p>
          <a:p>
            <a:r>
              <a:rPr lang="en-US" dirty="0" err="1"/>
              <a:t>SparQL</a:t>
            </a:r>
            <a:r>
              <a:rPr lang="en-US" dirty="0"/>
              <a:t> </a:t>
            </a:r>
            <a:r>
              <a:rPr lang="en-US" dirty="0" smtClean="0"/>
              <a:t>endpoint for queries by other apps</a:t>
            </a:r>
            <a:endParaRPr lang="en-US" baseline="0" dirty="0" smtClean="0"/>
          </a:p>
          <a:p>
            <a:r>
              <a:rPr lang="en-US" baseline="0" dirty="0" smtClean="0"/>
              <a:t>Daily updating of SPARQL endpoint for all changes</a:t>
            </a:r>
          </a:p>
          <a:p>
            <a:r>
              <a:rPr lang="en-US" dirty="0" smtClean="0"/>
              <a:t>Periodic releases</a:t>
            </a:r>
          </a:p>
          <a:p>
            <a:r>
              <a:rPr lang="en-US" baseline="0" dirty="0" smtClean="0"/>
              <a:t>Browser code</a:t>
            </a:r>
            <a:r>
              <a:rPr lang="en-US" dirty="0" smtClean="0"/>
              <a:t> on </a:t>
            </a:r>
            <a:r>
              <a:rPr lang="en-US" dirty="0" err="1" smtClean="0"/>
              <a:t>Github</a:t>
            </a:r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79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http://www.ncbi.nlm.nih.gov/pmc/articles/PMC4041627/</a:t>
            </a:r>
            <a:endParaRPr lang="en-US" dirty="0" smtClean="0"/>
          </a:p>
          <a:p>
            <a:pPr lvl="0"/>
            <a:r>
              <a:rPr lang="en-US" dirty="0" err="1" smtClean="0"/>
              <a:t>Facebase</a:t>
            </a:r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https://www.facebase.org/ocdm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0"/>
            <a:r>
              <a:rPr lang="en-US" dirty="0" smtClean="0"/>
              <a:t>UW Structural Informatics Group </a:t>
            </a:r>
            <a:r>
              <a:rPr lang="en-US" dirty="0" smtClean="0">
                <a:hlinkClick r:id="rId4"/>
              </a:rPr>
              <a:t>www.si.washington.edu/projects/ocdm</a:t>
            </a:r>
            <a:endParaRPr lang="en-US" dirty="0" smtClean="0"/>
          </a:p>
          <a:p>
            <a:pPr lvl="0"/>
            <a:r>
              <a:rPr lang="en-US" dirty="0" smtClean="0"/>
              <a:t>Jim Brinkley, </a:t>
            </a:r>
            <a:r>
              <a:rPr lang="en-US" dirty="0" err="1" smtClean="0"/>
              <a:t>brinkley@uw.edu</a:t>
            </a:r>
            <a:endParaRPr lang="en-US" dirty="0" smtClean="0"/>
          </a:p>
          <a:p>
            <a:pPr lvl="0"/>
            <a:r>
              <a:rPr lang="en-US" dirty="0" smtClean="0"/>
              <a:t>Onard Mejino, </a:t>
            </a:r>
            <a:r>
              <a:rPr lang="en-US" dirty="0" smtClean="0">
                <a:hlinkClick r:id="rId5"/>
              </a:rPr>
              <a:t>mejino@uw.edu</a:t>
            </a: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869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Latest release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://sig.biostr.washington.edu/share</a:t>
            </a:r>
            <a:r>
              <a:rPr lang="en-US" dirty="0" smtClean="0">
                <a:hlinkClick r:id="rId2"/>
              </a:rPr>
              <a:t>/downloads</a:t>
            </a:r>
            <a:r>
              <a:rPr lang="en-US" dirty="0">
                <a:hlinkClick r:id="rId2"/>
              </a:rPr>
              <a:t>/ocdm/release/latest/ocdm.zip</a:t>
            </a:r>
            <a:endParaRPr lang="en-US" dirty="0" smtClean="0"/>
          </a:p>
          <a:p>
            <a:r>
              <a:rPr lang="en-US" dirty="0" smtClean="0"/>
              <a:t>OCDM Browser </a:t>
            </a:r>
            <a:r>
              <a:rPr lang="en-US" dirty="0" smtClean="0">
                <a:hlinkClick r:id="rId3"/>
              </a:rPr>
              <a:t>http://ocdm.si.washington.edu/browser</a:t>
            </a:r>
            <a:endParaRPr lang="en-US" dirty="0" smtClean="0"/>
          </a:p>
          <a:p>
            <a:r>
              <a:rPr lang="en-US" dirty="0" smtClean="0"/>
              <a:t>Browser source code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github.com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uw</a:t>
            </a:r>
            <a:r>
              <a:rPr lang="en-US" dirty="0">
                <a:hlinkClick r:id="rId4"/>
              </a:rPr>
              <a:t>-sig/</a:t>
            </a:r>
            <a:r>
              <a:rPr lang="en-US" dirty="0" err="1">
                <a:hlinkClick r:id="rId4"/>
              </a:rPr>
              <a:t>OntTK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3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the</a:t>
            </a:r>
            <a:r>
              <a:rPr lang="en-US" baseline="0" dirty="0" smtClean="0"/>
              <a:t> OCDM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Based on human</a:t>
            </a:r>
            <a:r>
              <a:rPr lang="en-US" baseline="0" dirty="0" smtClean="0"/>
              <a:t> anatomy and development</a:t>
            </a:r>
          </a:p>
          <a:p>
            <a:pPr lvl="1"/>
            <a:r>
              <a:rPr lang="en-US" dirty="0" smtClean="0"/>
              <a:t>Foundational Model of Anatomy (FMA)</a:t>
            </a:r>
            <a:endParaRPr lang="en-US" baseline="0" dirty="0" smtClean="0"/>
          </a:p>
          <a:p>
            <a:pPr lvl="0"/>
            <a:r>
              <a:rPr lang="en-US" baseline="0" dirty="0" smtClean="0"/>
              <a:t>Utilizes existing ontologies as much as possible</a:t>
            </a:r>
            <a:endParaRPr lang="en-US" dirty="0" smtClean="0"/>
          </a:p>
          <a:p>
            <a:pPr lvl="0"/>
            <a:r>
              <a:rPr lang="en-US" dirty="0" smtClean="0"/>
              <a:t>Modular</a:t>
            </a:r>
          </a:p>
        </p:txBody>
      </p:sp>
    </p:spTree>
    <p:extLst>
      <p:ext uri="{BB962C8B-B14F-4D97-AF65-F5344CB8AC3E}">
        <p14:creationId xmlns:p14="http://schemas.microsoft.com/office/powerpoint/2010/main" val="419764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0492" y="118533"/>
            <a:ext cx="141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OCDM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252500" y="927491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9452" y="902086"/>
            <a:ext cx="95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Human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7427" y="1328456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7427" y="1239324"/>
            <a:ext cx="74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561" y="1552415"/>
            <a:ext cx="746418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CHDO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8960" y="2405149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5894" y="2385992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26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617" y="3983965"/>
            <a:ext cx="915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Mouse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758" y="4410335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8758" y="4321203"/>
            <a:ext cx="81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892" y="4634294"/>
            <a:ext cx="799956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CMDO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291" y="5487028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7225" y="5467871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4823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51775" y="4009370"/>
            <a:ext cx="116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Zebrafish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750" y="4435740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19750" y="4346608"/>
            <a:ext cx="69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CZO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6884" y="4659699"/>
            <a:ext cx="710689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CZDO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785894" y="4339268"/>
            <a:ext cx="1592456" cy="480822"/>
            <a:chOff x="3802828" y="5313242"/>
            <a:chExt cx="1592456" cy="480822"/>
          </a:xfrm>
        </p:grpSpPr>
        <p:sp>
          <p:nvSpPr>
            <p:cNvPr id="23" name="Rectangle 22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CMZMO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3309452" y="4961291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309453" y="5325949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816170" y="1545140"/>
            <a:ext cx="2559818" cy="2402506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43143" y="1508474"/>
            <a:ext cx="2528505" cy="2507150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832387" y="1984184"/>
            <a:ext cx="2087622" cy="1962749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123637" y="1933623"/>
            <a:ext cx="2121486" cy="209773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33324" y="493366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779636">
            <a:off x="6404703" y="258295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8872179">
            <a:off x="1637676" y="2582776"/>
            <a:ext cx="10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11295" y="5448714"/>
            <a:ext cx="1592456" cy="480822"/>
            <a:chOff x="3802828" y="5313242"/>
            <a:chExt cx="1592456" cy="480822"/>
          </a:xfrm>
        </p:grpSpPr>
        <p:sp>
          <p:nvSpPr>
            <p:cNvPr id="46" name="Rectangle 45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CMZ2MO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19750" y="5408595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36684" y="5389438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CZMO</a:t>
            </a:r>
          </a:p>
        </p:txBody>
      </p:sp>
      <p:grpSp>
        <p:nvGrpSpPr>
          <p:cNvPr id="50" name="Group 49"/>
          <p:cNvGrpSpPr/>
          <p:nvPr/>
        </p:nvGrpSpPr>
        <p:grpSpPr>
          <a:xfrm rot="18899266">
            <a:off x="930897" y="2229672"/>
            <a:ext cx="1598444" cy="486808"/>
            <a:chOff x="3802828" y="5307256"/>
            <a:chExt cx="1598444" cy="486808"/>
          </a:xfrm>
        </p:grpSpPr>
        <p:sp>
          <p:nvSpPr>
            <p:cNvPr id="51" name="Rectangle 5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CHMMO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 rot="18899266">
            <a:off x="1677258" y="2975470"/>
            <a:ext cx="1598444" cy="486808"/>
            <a:chOff x="3802828" y="5307256"/>
            <a:chExt cx="1598444" cy="486808"/>
          </a:xfrm>
        </p:grpSpPr>
        <p:sp>
          <p:nvSpPr>
            <p:cNvPr id="61" name="Rectangle 6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CH3MO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rot="2839689">
            <a:off x="5868501" y="3012424"/>
            <a:ext cx="1598444" cy="486808"/>
            <a:chOff x="3802828" y="5307256"/>
            <a:chExt cx="1598444" cy="486808"/>
          </a:xfrm>
        </p:grpSpPr>
        <p:sp>
          <p:nvSpPr>
            <p:cNvPr id="75" name="Rectangle 74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CHZ2MO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 rot="2759888">
            <a:off x="6623171" y="2308170"/>
            <a:ext cx="1598444" cy="486808"/>
            <a:chOff x="3802828" y="5307256"/>
            <a:chExt cx="1598444" cy="486808"/>
          </a:xfrm>
        </p:grpSpPr>
        <p:sp>
          <p:nvSpPr>
            <p:cNvPr id="78" name="Rectangle 77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09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0492" y="118533"/>
            <a:ext cx="141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OCDM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252500" y="927491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9452" y="902086"/>
            <a:ext cx="95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Human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7427" y="1328456"/>
            <a:ext cx="1583989" cy="651126"/>
          </a:xfrm>
          <a:prstGeom prst="rect">
            <a:avLst/>
          </a:prstGeom>
          <a:solidFill>
            <a:srgbClr val="C6D9F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7427" y="1239324"/>
            <a:ext cx="74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561" y="1552415"/>
            <a:ext cx="746418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CHDO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8960" y="2405149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5894" y="2385992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26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617" y="3983965"/>
            <a:ext cx="915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Mouse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758" y="4410335"/>
            <a:ext cx="1583989" cy="651126"/>
          </a:xfrm>
          <a:prstGeom prst="rect">
            <a:avLst/>
          </a:prstGeom>
          <a:solidFill>
            <a:srgbClr val="C6D9F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8758" y="4321203"/>
            <a:ext cx="81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892" y="4634294"/>
            <a:ext cx="799956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CMDO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291" y="5487028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7225" y="5467871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4823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51775" y="4009370"/>
            <a:ext cx="116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Zebrafish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750" y="4435740"/>
            <a:ext cx="1583989" cy="651126"/>
          </a:xfrm>
          <a:prstGeom prst="rect">
            <a:avLst/>
          </a:prstGeom>
          <a:solidFill>
            <a:srgbClr val="C6D9F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19750" y="4346608"/>
            <a:ext cx="69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CZO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6884" y="4659699"/>
            <a:ext cx="710689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CZDO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785894" y="4339268"/>
            <a:ext cx="1592456" cy="480822"/>
            <a:chOff x="3802828" y="5313242"/>
            <a:chExt cx="1592456" cy="480822"/>
          </a:xfrm>
        </p:grpSpPr>
        <p:sp>
          <p:nvSpPr>
            <p:cNvPr id="23" name="Rectangle 22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CMZMO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3309452" y="4961291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309453" y="5325949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816170" y="1545140"/>
            <a:ext cx="2559818" cy="2402506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43143" y="1508474"/>
            <a:ext cx="2528505" cy="2507150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832387" y="1984184"/>
            <a:ext cx="2087622" cy="1962749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123637" y="1933623"/>
            <a:ext cx="2121486" cy="209773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33324" y="493366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779636">
            <a:off x="6404703" y="258295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8872179">
            <a:off x="1637676" y="2582776"/>
            <a:ext cx="10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11295" y="5448714"/>
            <a:ext cx="1592456" cy="480822"/>
            <a:chOff x="3802828" y="5313242"/>
            <a:chExt cx="1592456" cy="480822"/>
          </a:xfrm>
        </p:grpSpPr>
        <p:sp>
          <p:nvSpPr>
            <p:cNvPr id="46" name="Rectangle 45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CMZ2MO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19750" y="5408595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36684" y="5389438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CZMO</a:t>
            </a:r>
          </a:p>
        </p:txBody>
      </p:sp>
      <p:grpSp>
        <p:nvGrpSpPr>
          <p:cNvPr id="50" name="Group 49"/>
          <p:cNvGrpSpPr/>
          <p:nvPr/>
        </p:nvGrpSpPr>
        <p:grpSpPr>
          <a:xfrm rot="18899266">
            <a:off x="930897" y="2229672"/>
            <a:ext cx="1598444" cy="486808"/>
            <a:chOff x="3802828" y="5307256"/>
            <a:chExt cx="1598444" cy="486808"/>
          </a:xfrm>
        </p:grpSpPr>
        <p:sp>
          <p:nvSpPr>
            <p:cNvPr id="51" name="Rectangle 5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CHMMO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 rot="18899266">
            <a:off x="1677258" y="2975470"/>
            <a:ext cx="1598444" cy="486808"/>
            <a:chOff x="3802828" y="5307256"/>
            <a:chExt cx="1598444" cy="486808"/>
          </a:xfrm>
        </p:grpSpPr>
        <p:sp>
          <p:nvSpPr>
            <p:cNvPr id="61" name="Rectangle 6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CH3MO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rot="2839689">
            <a:off x="5868501" y="3012424"/>
            <a:ext cx="1598444" cy="486808"/>
            <a:chOff x="3802828" y="5307256"/>
            <a:chExt cx="1598444" cy="486808"/>
          </a:xfrm>
        </p:grpSpPr>
        <p:sp>
          <p:nvSpPr>
            <p:cNvPr id="75" name="Rectangle 74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CHZ2MO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 rot="2759888">
            <a:off x="6623171" y="2308170"/>
            <a:ext cx="1598444" cy="486808"/>
            <a:chOff x="3802828" y="5307256"/>
            <a:chExt cx="1598444" cy="486808"/>
          </a:xfrm>
        </p:grpSpPr>
        <p:sp>
          <p:nvSpPr>
            <p:cNvPr id="78" name="Rectangle 77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77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1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OCDM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1" y="584776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84" y="2198980"/>
            <a:ext cx="83420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Craniofacial Human Ontology									</a:t>
            </a:r>
            <a:r>
              <a:rPr lang="en-US" sz="2000" b="1" dirty="0" smtClean="0"/>
              <a:t>CHO</a:t>
            </a:r>
            <a:r>
              <a:rPr lang="en-US" sz="2000" dirty="0" smtClean="0"/>
              <a:t>	</a:t>
            </a:r>
          </a:p>
          <a:p>
            <a:r>
              <a:rPr lang="en-US" sz="2000" dirty="0" smtClean="0"/>
              <a:t>	Craniofacial Human Development Ontology					</a:t>
            </a:r>
            <a:r>
              <a:rPr lang="en-US" sz="2000" b="1" dirty="0" smtClean="0"/>
              <a:t>CHDO</a:t>
            </a:r>
          </a:p>
          <a:p>
            <a:endParaRPr lang="en-US" sz="2000" b="1" dirty="0" smtClean="0"/>
          </a:p>
          <a:p>
            <a:r>
              <a:rPr lang="en-US" sz="2000" dirty="0" smtClean="0"/>
              <a:t>Craniofacial Mouse Ontology									</a:t>
            </a:r>
            <a:r>
              <a:rPr lang="en-US" sz="2000" b="1" dirty="0" smtClean="0"/>
              <a:t>CMO</a:t>
            </a:r>
          </a:p>
          <a:p>
            <a:r>
              <a:rPr lang="en-US" sz="2000" dirty="0" smtClean="0"/>
              <a:t>	Craniofacial Mouse Development Ontology					</a:t>
            </a:r>
            <a:r>
              <a:rPr lang="en-US" sz="2000" b="1" dirty="0" smtClean="0"/>
              <a:t>CMDO</a:t>
            </a:r>
          </a:p>
          <a:p>
            <a:endParaRPr lang="en-US" sz="2000" b="1" dirty="0" smtClean="0"/>
          </a:p>
          <a:p>
            <a:r>
              <a:rPr lang="en-US" sz="2000" dirty="0" smtClean="0"/>
              <a:t>Craniofacial Zebrafish Ontology								</a:t>
            </a:r>
            <a:r>
              <a:rPr lang="en-US" sz="2000" b="1" dirty="0" smtClean="0"/>
              <a:t>CZO</a:t>
            </a:r>
          </a:p>
          <a:p>
            <a:r>
              <a:rPr lang="en-US" sz="2000" dirty="0" smtClean="0"/>
              <a:t>	Craniofacial Zebrafish Development Ontology				</a:t>
            </a:r>
            <a:r>
              <a:rPr lang="en-US" sz="2000" b="1" dirty="0" smtClean="0"/>
              <a:t>CZDO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6284" y="1541140"/>
            <a:ext cx="135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Anatomy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521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11068</TotalTime>
  <Words>838</Words>
  <Application>Microsoft Macintosh PowerPoint</Application>
  <PresentationFormat>On-screen Show (4:3)</PresentationFormat>
  <Paragraphs>376</Paragraphs>
  <Slides>54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The Ontology of Craniofacial Development and Malformation (OCDM) </vt:lpstr>
      <vt:lpstr>Goals</vt:lpstr>
      <vt:lpstr>PowerPoint Presentation</vt:lpstr>
      <vt:lpstr>PowerPoint Presentation</vt:lpstr>
      <vt:lpstr>PowerPoint Presentation</vt:lpstr>
      <vt:lpstr>Principles of the OCDM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Bi-directional 1:1 Mapping </vt:lpstr>
      <vt:lpstr>1:Null Mapping</vt:lpstr>
      <vt:lpstr>1:Null Mapping</vt:lpstr>
      <vt:lpstr>1:many (uni-directional)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Uses</vt:lpstr>
      <vt:lpstr>PowerPoint Presentation</vt:lpstr>
      <vt:lpstr>Facilitating knowledge-based queries</vt:lpstr>
      <vt:lpstr>Making the OCDM queryable over the web</vt:lpstr>
      <vt:lpstr>OCDM Browser (version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Patterns </vt:lpstr>
      <vt:lpstr>PowerPoint Presentation</vt:lpstr>
      <vt:lpstr>Summary</vt:lpstr>
      <vt:lpstr>Plans</vt:lpstr>
      <vt:lpstr>Further information</vt:lpstr>
      <vt:lpstr>Artifacts</vt:lpstr>
    </vt:vector>
  </TitlesOfParts>
  <Company>UW 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Onard Mejino</dc:creator>
  <cp:lastModifiedBy>Jim Brinkley</cp:lastModifiedBy>
  <cp:revision>65</cp:revision>
  <dcterms:created xsi:type="dcterms:W3CDTF">2019-04-17T18:38:35Z</dcterms:created>
  <dcterms:modified xsi:type="dcterms:W3CDTF">2019-05-14T04:56:22Z</dcterms:modified>
</cp:coreProperties>
</file>