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570" r:id="rId2"/>
    <p:sldId id="1069" r:id="rId3"/>
    <p:sldId id="909" r:id="rId4"/>
    <p:sldId id="1113" r:id="rId5"/>
    <p:sldId id="1073" r:id="rId6"/>
    <p:sldId id="1126" r:id="rId7"/>
    <p:sldId id="1114" r:id="rId8"/>
    <p:sldId id="926" r:id="rId9"/>
    <p:sldId id="1075" r:id="rId10"/>
    <p:sldId id="1000" r:id="rId11"/>
    <p:sldId id="1004" r:id="rId12"/>
    <p:sldId id="1002" r:id="rId13"/>
    <p:sldId id="1005" r:id="rId14"/>
    <p:sldId id="1006" r:id="rId15"/>
    <p:sldId id="1158" r:id="rId16"/>
    <p:sldId id="1159" r:id="rId17"/>
    <p:sldId id="1160" r:id="rId18"/>
    <p:sldId id="1161" r:id="rId19"/>
    <p:sldId id="1115" r:id="rId20"/>
    <p:sldId id="1118" r:id="rId21"/>
    <p:sldId id="1119" r:id="rId22"/>
    <p:sldId id="1121" r:id="rId23"/>
    <p:sldId id="1120" r:id="rId24"/>
    <p:sldId id="1123" r:id="rId25"/>
    <p:sldId id="1135" r:id="rId26"/>
    <p:sldId id="1122" r:id="rId27"/>
    <p:sldId id="970" r:id="rId28"/>
    <p:sldId id="1156" r:id="rId29"/>
    <p:sldId id="958" r:id="rId30"/>
    <p:sldId id="946" r:id="rId31"/>
    <p:sldId id="959" r:id="rId32"/>
    <p:sldId id="281" r:id="rId33"/>
    <p:sldId id="977" r:id="rId34"/>
    <p:sldId id="1124" r:id="rId35"/>
    <p:sldId id="1071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075D"/>
    <a:srgbClr val="00066A"/>
    <a:srgbClr val="01083A"/>
    <a:srgbClr val="000324"/>
    <a:srgbClr val="000108"/>
    <a:srgbClr val="FFFF00"/>
    <a:srgbClr val="FF00FF"/>
    <a:srgbClr val="4F0004"/>
    <a:srgbClr val="00DC13"/>
    <a:srgbClr val="C4E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15611"/>
    <p:restoredTop sz="94286" autoAdjust="0"/>
  </p:normalViewPr>
  <p:slideViewPr>
    <p:cSldViewPr>
      <p:cViewPr>
        <p:scale>
          <a:sx n="150" d="100"/>
          <a:sy n="150" d="100"/>
        </p:scale>
        <p:origin x="-2872" y="-6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90C0F13-BF62-EA4B-93CA-3E9DFB65C8F0}" type="datetimeFigureOut">
              <a:rPr lang="en-US"/>
              <a:pPr>
                <a:defRPr/>
              </a:pPr>
              <a:t>5/20/19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F1A3527-B5BC-D446-BA33-516E86584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93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1F05607-B693-8E46-A3DF-4D44639D4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47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03A672D-FA1F-5D42-AC10-345A52F0E940}" type="slidenum">
              <a:rPr lang="en-US" sz="1200"/>
              <a:pPr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8A79C-39A5-8F46-A8F4-EFBA98B796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93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8A79C-39A5-8F46-A8F4-EFBA98B796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53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• Anterior maxillary cleft </a:t>
            </a:r>
          </a:p>
          <a:p>
            <a:pPr>
              <a:lnSpc>
                <a:spcPct val="200000"/>
              </a:lnSpc>
            </a:pPr>
            <a:r>
              <a:rPr lang="en-US" dirty="0"/>
              <a:t>• Large </a:t>
            </a:r>
            <a:r>
              <a:rPr lang="en-US" dirty="0" err="1"/>
              <a:t>oronasal</a:t>
            </a:r>
            <a:r>
              <a:rPr lang="en-US" dirty="0"/>
              <a:t> cleft involving hard and soft palate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514A5-A6F4-0143-A289-011B4E63626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54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8A79C-39A5-8F46-A8F4-EFBA98B7963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82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A307227-8475-D54F-A9DE-988AD0080574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592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A74B879-48D7-2E42-98EB-61D17D85A71D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484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400">
                <a:latin typeface="Times" charset="0"/>
                <a:ea typeface="ＭＳ Ｐゴシック" charset="0"/>
                <a:cs typeface="ＭＳ Ｐゴシック" charset="0"/>
              </a:rPr>
              <a:t>- How is the patient’s presentation typical or atypical for considered diagnoses?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- Please list the candidate genes/pathways that may contribute to the condition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- Please list/explain the genetic tests performed on the proband/family.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en-US" sz="2400">
                <a:solidFill>
                  <a:srgbClr val="FFFF00"/>
                </a:solidFill>
                <a:latin typeface="Times" charset="0"/>
                <a:ea typeface="ＭＳ Ｐゴシック" charset="0"/>
              </a:rPr>
              <a:t>Chromosomal analysis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en-US" sz="2400">
                <a:solidFill>
                  <a:srgbClr val="FFFF00"/>
                </a:solidFill>
                <a:latin typeface="Times" charset="0"/>
                <a:ea typeface="ＭＳ Ｐゴシック" charset="0"/>
              </a:rPr>
              <a:t>Microarray analysis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en-US" sz="2400">
                <a:solidFill>
                  <a:srgbClr val="FFFF00"/>
                </a:solidFill>
                <a:latin typeface="Times" charset="0"/>
                <a:ea typeface="ＭＳ Ｐゴシック" charset="0"/>
              </a:rPr>
              <a:t>Gene-panel sequencing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en-US" sz="2400">
                <a:solidFill>
                  <a:srgbClr val="FFFF00"/>
                </a:solidFill>
                <a:latin typeface="Times" charset="0"/>
                <a:ea typeface="ＭＳ Ｐゴシック" charset="0"/>
              </a:rPr>
              <a:t>Exome and Genome sequencing</a:t>
            </a: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F05607-B693-8E46-A3DF-4D44639D465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99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400">
                <a:latin typeface="Times" charset="0"/>
                <a:ea typeface="ＭＳ Ｐゴシック" charset="0"/>
                <a:cs typeface="ＭＳ Ｐゴシック" charset="0"/>
              </a:rPr>
              <a:t>- How is the patient’s presentation typical or atypical for considered diagnoses?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- Please list the candidate genes/pathways that may contribute to the condition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- Please list/explain the genetic tests performed on the proband/family.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en-US" sz="2400">
                <a:solidFill>
                  <a:srgbClr val="FFFF00"/>
                </a:solidFill>
                <a:latin typeface="Times" charset="0"/>
                <a:ea typeface="ＭＳ Ｐゴシック" charset="0"/>
              </a:rPr>
              <a:t>Chromosomal analysis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en-US" sz="2400">
                <a:solidFill>
                  <a:srgbClr val="FFFF00"/>
                </a:solidFill>
                <a:latin typeface="Times" charset="0"/>
                <a:ea typeface="ＭＳ Ｐゴシック" charset="0"/>
              </a:rPr>
              <a:t>Microarray analysis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en-US" sz="2400">
                <a:solidFill>
                  <a:srgbClr val="FFFF00"/>
                </a:solidFill>
                <a:latin typeface="Times" charset="0"/>
                <a:ea typeface="ＭＳ Ｐゴシック" charset="0"/>
              </a:rPr>
              <a:t>Gene-panel sequencing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en-US" sz="2400">
                <a:solidFill>
                  <a:srgbClr val="FFFF00"/>
                </a:solidFill>
                <a:latin typeface="Times" charset="0"/>
                <a:ea typeface="ＭＳ Ｐゴシック" charset="0"/>
              </a:rPr>
              <a:t>Exome and Genome sequencing</a:t>
            </a: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Impaired Development Of Neural-Crest Cell Derived Organs and Intellectual Disability Caused By MED13L Haploinsufficiency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</a:rPr>
              <a:t>Image 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A-F med13b mRNA expression across developmental stages in zebrafish.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B-C show maternal expression in 1-cell and 2-cell stage at the blastomeres.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D -E 24 and 48 HPF, the expression was restricted to forebrain (fb), mid-hindbrain boundaries (</a:t>
            </a:r>
            <a:r>
              <a:rPr lang="en-US" dirty="0" err="1">
                <a:latin typeface="+mn-lt"/>
                <a:ea typeface="+mn-ea"/>
                <a:cs typeface="+mn-cs"/>
              </a:rPr>
              <a:t>mhb</a:t>
            </a:r>
            <a:r>
              <a:rPr lang="en-US" dirty="0">
                <a:latin typeface="+mn-lt"/>
                <a:ea typeface="+mn-ea"/>
                <a:cs typeface="+mn-cs"/>
              </a:rPr>
              <a:t>), eyes, pectoral fin (pf), and posterior lateral line (</a:t>
            </a:r>
            <a:r>
              <a:rPr lang="en-US" dirty="0" err="1">
                <a:latin typeface="+mn-lt"/>
                <a:ea typeface="+mn-ea"/>
                <a:cs typeface="+mn-cs"/>
              </a:rPr>
              <a:t>pll</a:t>
            </a:r>
            <a:r>
              <a:rPr lang="en-US" dirty="0">
                <a:latin typeface="+mn-lt"/>
                <a:ea typeface="+mn-ea"/>
                <a:cs typeface="+mn-cs"/>
              </a:rPr>
              <a:t>).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F: Sense probe- negative control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/>
              <a:t>Image 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</a:rPr>
              <a:t>Suppression of med13b resulted in developmental defects affecting head, eyes, and body axis.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rescue construct- Reintroduction of human MED13L mRNA (150 </a:t>
            </a:r>
            <a:r>
              <a:rPr lang="en-US" dirty="0" err="1">
                <a:latin typeface="+mn-lt"/>
                <a:ea typeface="+mn-ea"/>
                <a:cs typeface="+mn-cs"/>
              </a:rPr>
              <a:t>pg</a:t>
            </a:r>
            <a:r>
              <a:rPr lang="en-US" dirty="0">
                <a:latin typeface="+mn-lt"/>
                <a:ea typeface="+mn-ea"/>
                <a:cs typeface="+mn-cs"/>
              </a:rPr>
              <a:t>) restored the zebrafish wild-type phenotype.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</a:rPr>
              <a:t>med13b MO resulted in </a:t>
            </a:r>
            <a:r>
              <a:rPr lang="en-US" b="1" dirty="0" err="1">
                <a:latin typeface="+mn-lt"/>
                <a:ea typeface="+mn-ea"/>
                <a:cs typeface="+mn-cs"/>
              </a:rPr>
              <a:t>hypomorphic</a:t>
            </a:r>
            <a:r>
              <a:rPr lang="en-US" b="1" dirty="0">
                <a:latin typeface="+mn-lt"/>
                <a:ea typeface="+mn-ea"/>
                <a:cs typeface="+mn-cs"/>
              </a:rPr>
              <a:t> head, </a:t>
            </a:r>
            <a:r>
              <a:rPr lang="en-US" b="1" dirty="0" err="1">
                <a:latin typeface="+mn-lt"/>
                <a:ea typeface="+mn-ea"/>
                <a:cs typeface="+mn-cs"/>
              </a:rPr>
              <a:t>microphtalmia</a:t>
            </a:r>
            <a:r>
              <a:rPr lang="en-US" b="1" dirty="0">
                <a:latin typeface="+mn-lt"/>
                <a:ea typeface="+mn-ea"/>
                <a:cs typeface="+mn-cs"/>
              </a:rPr>
              <a:t>, curved body axis, and pericardial edema.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b="1" dirty="0"/>
              <a:t>Image 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med13b is required for proper NCCs migration and neuronal distribution in zebrafish head morphogenesis and craniofacial prominence. </a:t>
            </a:r>
            <a:endParaRPr lang="en-US" dirty="0"/>
          </a:p>
        </p:txBody>
      </p:sp>
      <p:sp>
        <p:nvSpPr>
          <p:cNvPr id="1085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266BE32-47AD-2D40-BF78-0F54E804BDEE}" type="slidenum">
              <a:rPr lang="en-US" sz="1200"/>
              <a:pPr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F1 identify </a:t>
            </a:r>
            <a:r>
              <a:rPr lang="en-US" dirty="0" err="1"/>
              <a:t>hets</a:t>
            </a:r>
            <a:r>
              <a:rPr lang="en-US" dirty="0"/>
              <a:t>. </a:t>
            </a:r>
          </a:p>
          <a:p>
            <a:r>
              <a:rPr lang="en-US" dirty="0"/>
              <a:t>In-x </a:t>
            </a:r>
            <a:r>
              <a:rPr lang="en-US" dirty="0" err="1"/>
              <a:t>hets</a:t>
            </a:r>
            <a:r>
              <a:rPr lang="en-US" dirty="0"/>
              <a:t> to look for phenotype and identify additional screenings that can be done</a:t>
            </a:r>
          </a:p>
          <a:p>
            <a:r>
              <a:rPr lang="en-US" dirty="0"/>
              <a:t>Must continue to bread to F3 generation to bred out off target mutations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BD142-B955-1043-B12B-E1DB19BC331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49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MED13b is the MED13L orthologue in zebrafish</a:t>
            </a:r>
          </a:p>
          <a:p>
            <a:pPr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altLang="ja-JP" dirty="0">
                <a:latin typeface="Arial"/>
                <a:cs typeface="Arial"/>
              </a:rPr>
              <a:t>We designed guide upstream, closer to the 5’ UTR</a:t>
            </a:r>
          </a:p>
          <a:p>
            <a:pPr>
              <a:defRPr/>
            </a:pPr>
            <a:r>
              <a:rPr lang="en-US" altLang="ja-JP" dirty="0">
                <a:latin typeface="Arial"/>
                <a:cs typeface="Arial"/>
              </a:rPr>
              <a:t>Guides were designed in the predicted functional domain of gene</a:t>
            </a:r>
          </a:p>
          <a:p>
            <a:pPr>
              <a:defRPr/>
            </a:pPr>
            <a:r>
              <a:rPr lang="en-US" altLang="ja-JP" dirty="0">
                <a:latin typeface="Arial"/>
                <a:cs typeface="Arial"/>
              </a:rPr>
              <a:t>Guides designed in same exon can be injected together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94DD2B0-C082-BA43-8D80-2C58D98E31D6}" type="slidenum">
              <a:rPr lang="en-US" sz="1200"/>
              <a:pPr/>
              <a:t>26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2EAA3-3BB7-BC4C-95FB-6781BFA8B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77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208E9-18D1-504C-A464-8AD13C959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47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2BC09-456C-3849-8A90-70D9EB936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7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9FF1D-1306-8740-96C9-7D72A3210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29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F2742-8CFF-344D-B86A-D2280568AA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8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CF808-E15E-6D43-A224-492B1A455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93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260FE-5030-E54F-989B-C0B0F5740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6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1C906-F9E9-434F-B959-6BE5C5AC9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70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4E0A4-B2B6-0C44-A096-627F83875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6AF0C-8975-BD46-B076-7C2978695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22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00936-42D8-AE4A-9A59-EEC11002E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5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25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8269837A-4694-934A-A690-1EB575765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4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tiff"/><Relationship Id="rId3" Type="http://schemas.openxmlformats.org/officeDocument/2006/relationships/image" Target="../media/image50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tiff"/><Relationship Id="rId7" Type="http://schemas.openxmlformats.org/officeDocument/2006/relationships/image" Target="../media/image58.tif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59.tiff"/><Relationship Id="rId5" Type="http://schemas.openxmlformats.org/officeDocument/2006/relationships/image" Target="../media/image60.tiff"/><Relationship Id="rId6" Type="http://schemas.openxmlformats.org/officeDocument/2006/relationships/image" Target="../media/image61.tiff"/><Relationship Id="rId7" Type="http://schemas.openxmlformats.org/officeDocument/2006/relationships/image" Target="../media/image62.tiff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63.tiff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tiff"/><Relationship Id="rId10" Type="http://schemas.openxmlformats.org/officeDocument/2006/relationships/image" Target="../media/image67.tiff"/><Relationship Id="rId11" Type="http://schemas.openxmlformats.org/officeDocument/2006/relationships/image" Target="../media/image68.tif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4" Type="http://schemas.openxmlformats.org/officeDocument/2006/relationships/image" Target="../media/image70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73.jpeg"/><Relationship Id="rId7" Type="http://schemas.openxmlformats.org/officeDocument/2006/relationships/image" Target="../media/image74.tiff"/><Relationship Id="rId8" Type="http://schemas.openxmlformats.org/officeDocument/2006/relationships/image" Target="../media/image75.tiff"/><Relationship Id="rId9" Type="http://schemas.openxmlformats.org/officeDocument/2006/relationships/image" Target="../media/image76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jpeg"/><Relationship Id="rId10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/>
          <a:lstStyle/>
          <a:p>
            <a:r>
              <a:rPr lang="en-US" sz="28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28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</a:br>
            <a:endParaRPr lang="en-US" sz="2800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914400" y="3886200"/>
            <a:ext cx="82296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Richard Maas, M.D., Ph.D. 			Eric Liao, M.D., Ph.D.</a:t>
            </a:r>
          </a:p>
          <a:p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BWH Division of Genetics / HMS 			MGH Dept. of Plastic Surgery / HMS</a:t>
            </a:r>
          </a:p>
          <a:p>
            <a:endParaRPr lang="en-US" sz="1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Joan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Stoler</a:t>
            </a:r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, M.D., FACMG 			Catherine Nowak, M.D.</a:t>
            </a:r>
          </a:p>
          <a:p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Boston Children’s Hospital / HMS			Boston Children’s Hospital / HMS</a:t>
            </a:r>
          </a:p>
          <a:p>
            <a:endParaRPr lang="en-US" sz="1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Pedro Sanchez, M.D., FACMG		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Ophir</a:t>
            </a:r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 Klein, M.D., Ph.D.</a:t>
            </a:r>
          </a:p>
          <a:p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Cedars Sinai, Los Angeles			Depts.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cs typeface="Arial" charset="0"/>
              </a:rPr>
              <a:t>Orofacial</a:t>
            </a:r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 Sciences and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cs typeface="Arial" charset="0"/>
              </a:rPr>
              <a:t>Peds</a:t>
            </a:r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, UCSF </a:t>
            </a:r>
          </a:p>
          <a:p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Children’s Hospital Los Angeles / USC		</a:t>
            </a:r>
          </a:p>
        </p:txBody>
      </p:sp>
      <p:sp>
        <p:nvSpPr>
          <p:cNvPr id="15363" name="Rectangle 9"/>
          <p:cNvSpPr>
            <a:spLocks noChangeArrowheads="1"/>
          </p:cNvSpPr>
          <p:nvPr/>
        </p:nvSpPr>
        <p:spPr bwMode="auto">
          <a:xfrm>
            <a:off x="-152400" y="228600"/>
            <a:ext cx="9525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>
                <a:solidFill>
                  <a:srgbClr val="FFFF00"/>
                </a:solidFill>
                <a:latin typeface="Arial" charset="0"/>
                <a:cs typeface="Arial" charset="0"/>
              </a:rPr>
              <a:t>Rapid Identification and Validation of </a:t>
            </a:r>
            <a:br>
              <a:rPr lang="en-US" sz="320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en-US" sz="3200">
                <a:solidFill>
                  <a:srgbClr val="FFFF00"/>
                </a:solidFill>
                <a:latin typeface="Arial" charset="0"/>
                <a:cs typeface="Arial" charset="0"/>
              </a:rPr>
              <a:t>Human Craniofacial Development Genes  </a:t>
            </a:r>
          </a:p>
        </p:txBody>
      </p:sp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2390645" y="2521803"/>
            <a:ext cx="42055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charset="0"/>
                <a:cs typeface="Arial" charset="0"/>
              </a:rPr>
              <a:t>5</a:t>
            </a:r>
            <a:r>
              <a:rPr lang="en-US" baseline="30000" dirty="0">
                <a:solidFill>
                  <a:schemeClr val="bg1"/>
                </a:solidFill>
                <a:latin typeface="Arial" charset="0"/>
                <a:cs typeface="Arial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cs typeface="Arial" charset="0"/>
              </a:rPr>
              <a:t>FaceBase</a:t>
            </a:r>
            <a:r>
              <a:rPr lang="en-US" dirty="0">
                <a:solidFill>
                  <a:schemeClr val="bg1"/>
                </a:solidFill>
                <a:latin typeface="Arial" charset="0"/>
                <a:cs typeface="Arial" charset="0"/>
              </a:rPr>
              <a:t> Annual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Meeting</a:t>
            </a:r>
            <a:endParaRPr lang="en-US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rial" charset="0"/>
                <a:cs typeface="Arial" charset="0"/>
              </a:rPr>
              <a:t>May 20, 2019 </a:t>
            </a:r>
          </a:p>
        </p:txBody>
      </p:sp>
      <p:pic>
        <p:nvPicPr>
          <p:cNvPr id="15365" name="Picture 27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21431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0775" y="6456363"/>
            <a:ext cx="243522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457200" y="161925"/>
            <a:ext cx="8229600" cy="1143000"/>
          </a:xfrm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Patient Review # 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371600"/>
            <a:ext cx="8229600" cy="400109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Referring Physician: 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Stoler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Gender:   Male</a:t>
            </a: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Current Age:  18 months</a:t>
            </a: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Ethnicity:  Italian, Irish and French Canadian</a:t>
            </a: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Case Summary: 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Dysmorphic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 Features: significant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midface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 hypoplasia, nasal</a:t>
            </a: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   hypoplasia,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hypertelorism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, midline cleft lip and cleft palate, </a:t>
            </a: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   </a:t>
            </a:r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lobar </a:t>
            </a:r>
            <a:r>
              <a:rPr lang="en-US" sz="1800" dirty="0" err="1">
                <a:solidFill>
                  <a:srgbClr val="FFFF00"/>
                </a:solidFill>
                <a:latin typeface="Arial"/>
                <a:cs typeface="Arial"/>
              </a:rPr>
              <a:t>holoprosencephaly</a:t>
            </a:r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Patient Medical History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Midline cleft lip and cleft palate, s/p repair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Lobar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holoprosencephaly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Hypoplastic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 nose and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midface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Unilateral renal agenesis with Grade III-IV reflux of the right  kidney</a:t>
            </a:r>
          </a:p>
        </p:txBody>
      </p:sp>
      <p:sp>
        <p:nvSpPr>
          <p:cNvPr id="61443" name="TextBox 4"/>
          <p:cNvSpPr txBox="1">
            <a:spLocks noChangeArrowheads="1"/>
          </p:cNvSpPr>
          <p:nvPr/>
        </p:nvSpPr>
        <p:spPr bwMode="auto">
          <a:xfrm>
            <a:off x="1219200" y="381000"/>
            <a:ext cx="690585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  <a:latin typeface="Arial" charset="0"/>
                <a:cs typeface="Arial" charset="0"/>
              </a:rPr>
              <a:t>FB23:  Midline CL/CP and lobar HPE</a:t>
            </a:r>
          </a:p>
        </p:txBody>
      </p:sp>
      <p:pic>
        <p:nvPicPr>
          <p:cNvPr id="5" name="Picture 27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7"/>
          <p:cNvSpPr txBox="1">
            <a:spLocks noChangeArrowheads="1"/>
          </p:cNvSpPr>
          <p:nvPr/>
        </p:nvSpPr>
        <p:spPr bwMode="auto">
          <a:xfrm>
            <a:off x="1847850" y="228600"/>
            <a:ext cx="52482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FFFF00"/>
                </a:solidFill>
                <a:latin typeface="Arial" charset="0"/>
                <a:cs typeface="Arial" charset="0"/>
              </a:rPr>
              <a:t>Holoproscencephaly (HPE):</a:t>
            </a:r>
          </a:p>
          <a:p>
            <a:pPr algn="ctr" eaLnBrk="1" hangingPunct="1"/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Continuum of Severity</a:t>
            </a:r>
          </a:p>
        </p:txBody>
      </p:sp>
      <p:grpSp>
        <p:nvGrpSpPr>
          <p:cNvPr id="64514" name="Group 1"/>
          <p:cNvGrpSpPr>
            <a:grpSpLocks/>
          </p:cNvGrpSpPr>
          <p:nvPr/>
        </p:nvGrpSpPr>
        <p:grpSpPr bwMode="auto">
          <a:xfrm>
            <a:off x="1295400" y="1452563"/>
            <a:ext cx="6400800" cy="4872037"/>
            <a:chOff x="1219200" y="1303868"/>
            <a:chExt cx="6400800" cy="4871309"/>
          </a:xfrm>
        </p:grpSpPr>
        <p:pic>
          <p:nvPicPr>
            <p:cNvPr id="64515" name="Picture 1"/>
            <p:cNvPicPr preferRelativeResize="0"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4114800"/>
              <a:ext cx="6312373" cy="1639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16" name="TextBox 2"/>
            <p:cNvSpPr txBox="1">
              <a:spLocks noChangeArrowheads="1"/>
            </p:cNvSpPr>
            <p:nvPr/>
          </p:nvSpPr>
          <p:spPr bwMode="auto">
            <a:xfrm>
              <a:off x="1573660" y="3733800"/>
              <a:ext cx="8647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Arial" charset="0"/>
                  <a:cs typeface="Arial" charset="0"/>
                </a:rPr>
                <a:t>Alobar</a:t>
              </a:r>
            </a:p>
          </p:txBody>
        </p:sp>
        <p:sp>
          <p:nvSpPr>
            <p:cNvPr id="64517" name="TextBox 3"/>
            <p:cNvSpPr txBox="1">
              <a:spLocks noChangeArrowheads="1"/>
            </p:cNvSpPr>
            <p:nvPr/>
          </p:nvSpPr>
          <p:spPr bwMode="auto">
            <a:xfrm>
              <a:off x="2954867" y="3733800"/>
              <a:ext cx="12238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Arial" charset="0"/>
                  <a:cs typeface="Arial" charset="0"/>
                </a:rPr>
                <a:t>Semilobar</a:t>
              </a:r>
            </a:p>
          </p:txBody>
        </p:sp>
        <p:sp>
          <p:nvSpPr>
            <p:cNvPr id="64518" name="TextBox 4"/>
            <p:cNvSpPr txBox="1">
              <a:spLocks noChangeArrowheads="1"/>
            </p:cNvSpPr>
            <p:nvPr/>
          </p:nvSpPr>
          <p:spPr bwMode="auto">
            <a:xfrm>
              <a:off x="4800600" y="3733800"/>
              <a:ext cx="7750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Arial" charset="0"/>
                  <a:cs typeface="Arial" charset="0"/>
                </a:rPr>
                <a:t>Lobar</a:t>
              </a:r>
            </a:p>
          </p:txBody>
        </p:sp>
        <p:sp>
          <p:nvSpPr>
            <p:cNvPr id="64519" name="TextBox 5"/>
            <p:cNvSpPr txBox="1">
              <a:spLocks noChangeArrowheads="1"/>
            </p:cNvSpPr>
            <p:nvPr/>
          </p:nvSpPr>
          <p:spPr bwMode="auto">
            <a:xfrm>
              <a:off x="6324600" y="3733800"/>
              <a:ext cx="7617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Arial" charset="0"/>
                  <a:cs typeface="Arial" charset="0"/>
                </a:rPr>
                <a:t>MIHV</a:t>
              </a:r>
            </a:p>
          </p:txBody>
        </p:sp>
        <p:pic>
          <p:nvPicPr>
            <p:cNvPr id="64520" name="Picture 6"/>
            <p:cNvPicPr preferRelativeResize="0"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1980" y="1763871"/>
              <a:ext cx="6321820" cy="1665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21" name="TextBox 8"/>
            <p:cNvSpPr txBox="1">
              <a:spLocks noChangeArrowheads="1"/>
            </p:cNvSpPr>
            <p:nvPr/>
          </p:nvSpPr>
          <p:spPr bwMode="auto">
            <a:xfrm>
              <a:off x="1256099" y="1332469"/>
              <a:ext cx="8775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Arial" charset="0"/>
                  <a:cs typeface="Arial" charset="0"/>
                </a:rPr>
                <a:t>severe</a:t>
              </a:r>
            </a:p>
          </p:txBody>
        </p:sp>
        <p:sp>
          <p:nvSpPr>
            <p:cNvPr id="64522" name="TextBox 9"/>
            <p:cNvSpPr txBox="1">
              <a:spLocks noChangeArrowheads="1"/>
            </p:cNvSpPr>
            <p:nvPr/>
          </p:nvSpPr>
          <p:spPr bwMode="auto">
            <a:xfrm>
              <a:off x="6781800" y="1303868"/>
              <a:ext cx="6078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Arial" charset="0"/>
                  <a:cs typeface="Arial" charset="0"/>
                </a:rPr>
                <a:t>mild</a:t>
              </a:r>
            </a:p>
          </p:txBody>
        </p:sp>
        <p:cxnSp>
          <p:nvCxnSpPr>
            <p:cNvPr id="64523" name="Straight Arrow Connector 11"/>
            <p:cNvCxnSpPr>
              <a:cxnSpLocks noChangeShapeType="1"/>
            </p:cNvCxnSpPr>
            <p:nvPr/>
          </p:nvCxnSpPr>
          <p:spPr bwMode="auto">
            <a:xfrm>
              <a:off x="2100263" y="1549400"/>
              <a:ext cx="4648200" cy="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524" name="TextBox 12"/>
            <p:cNvSpPr txBox="1">
              <a:spLocks noChangeArrowheads="1"/>
            </p:cNvSpPr>
            <p:nvPr/>
          </p:nvSpPr>
          <p:spPr bwMode="auto">
            <a:xfrm>
              <a:off x="3077195" y="5867400"/>
              <a:ext cx="454280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Raam, Solomon &amp; Muenke, </a:t>
              </a:r>
              <a:r>
                <a:rPr lang="en-US" sz="1400" i="1">
                  <a:solidFill>
                    <a:schemeClr val="bg1"/>
                  </a:solidFill>
                  <a:latin typeface="Arial" charset="0"/>
                  <a:cs typeface="Arial" charset="0"/>
                </a:rPr>
                <a:t>Ind. Ped. </a:t>
              </a: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48, 457-66, 2011 </a:t>
              </a:r>
            </a:p>
          </p:txBody>
        </p:sp>
      </p:grpSp>
      <p:pic>
        <p:nvPicPr>
          <p:cNvPr id="14" name="Picture 27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Box 1"/>
          <p:cNvSpPr txBox="1">
            <a:spLocks noChangeArrowheads="1"/>
          </p:cNvSpPr>
          <p:nvPr/>
        </p:nvSpPr>
        <p:spPr bwMode="auto">
          <a:xfrm>
            <a:off x="1066800" y="152400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FF00"/>
                </a:solidFill>
                <a:latin typeface="Arial" charset="0"/>
                <a:cs typeface="Arial" charset="0"/>
              </a:rPr>
              <a:t>FB23:  Family history and prior genetic testing        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239982" y="838200"/>
            <a:ext cx="7065818" cy="3323750"/>
            <a:chOff x="685800" y="2286000"/>
            <a:chExt cx="7772400" cy="3693055"/>
          </a:xfrm>
        </p:grpSpPr>
        <p:pic>
          <p:nvPicPr>
            <p:cNvPr id="63489" name="Picture 2" descr="C:\Users\ch125961\AppData\Local\Microsoft\Windows\Temporary Internet Files\Content.IE5\NE1917O9\Pedigree3.png"/>
            <p:cNvPicPr preferRelativeResize="0"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345267"/>
              <a:ext cx="7772400" cy="363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0" name="TextBox 5"/>
            <p:cNvSpPr txBox="1">
              <a:spLocks noChangeArrowheads="1"/>
            </p:cNvSpPr>
            <p:nvPr/>
          </p:nvSpPr>
          <p:spPr bwMode="auto">
            <a:xfrm>
              <a:off x="2133600" y="5257800"/>
              <a:ext cx="25447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latin typeface="Arial" charset="0"/>
                  <a:cs typeface="Arial" charset="0"/>
                </a:rPr>
                <a:t>Midline CL/CP, lobar HPE, single kidney</a:t>
              </a:r>
            </a:p>
          </p:txBody>
        </p:sp>
        <p:sp>
          <p:nvSpPr>
            <p:cNvPr id="63493" name="Rectangle 2"/>
            <p:cNvSpPr>
              <a:spLocks noChangeArrowheads="1"/>
            </p:cNvSpPr>
            <p:nvPr/>
          </p:nvSpPr>
          <p:spPr bwMode="auto">
            <a:xfrm>
              <a:off x="685800" y="2286000"/>
              <a:ext cx="777240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63494" name="Straight Connector 4"/>
            <p:cNvCxnSpPr>
              <a:cxnSpLocks noChangeShapeType="1"/>
            </p:cNvCxnSpPr>
            <p:nvPr/>
          </p:nvCxnSpPr>
          <p:spPr bwMode="auto">
            <a:xfrm>
              <a:off x="7526338" y="2362200"/>
              <a:ext cx="838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8" name="Picture 27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43000" y="4267200"/>
            <a:ext cx="9601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Previous Genetic Testing: 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maternal VUS in </a:t>
            </a:r>
            <a:r>
              <a:rPr lang="en-US" sz="1800" i="1" dirty="0">
                <a:solidFill>
                  <a:schemeClr val="bg1"/>
                </a:solidFill>
                <a:latin typeface="Arial"/>
                <a:cs typeface="Arial"/>
              </a:rPr>
              <a:t>GLI2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(p.Arg754Gln)</a:t>
            </a: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Paternal 15.4 kb loss at 10q23.31 (max coordinates 89693518-89708908)</a:t>
            </a: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Other HPE genes negative:  (</a:t>
            </a:r>
            <a:r>
              <a:rPr lang="en-US" sz="1800" i="1" dirty="0">
                <a:solidFill>
                  <a:schemeClr val="bg1"/>
                </a:solidFill>
                <a:latin typeface="Arial"/>
                <a:cs typeface="Arial"/>
              </a:rPr>
              <a:t>DISP1, FGF8, FOXH1, NODAL,</a:t>
            </a:r>
          </a:p>
          <a:p>
            <a:pPr>
              <a:defRPr/>
            </a:pPr>
            <a:r>
              <a:rPr lang="en-US" sz="1800" i="1" dirty="0">
                <a:solidFill>
                  <a:schemeClr val="bg1"/>
                </a:solidFill>
                <a:latin typeface="Arial"/>
                <a:cs typeface="Arial"/>
              </a:rPr>
              <a:t>PTCH1, SHH, SIX3, TDGF1, TGIF1, ZIC2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Previous Studies: 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normal 7-dehydrocholesterol</a:t>
            </a:r>
          </a:p>
          <a:p>
            <a:pPr>
              <a:defRPr/>
            </a:pP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Environmental Triggers:  n/a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FB23:   WES results</a:t>
            </a:r>
          </a:p>
        </p:txBody>
      </p:sp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533400" y="1530350"/>
            <a:ext cx="87630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>
                <a:solidFill>
                  <a:srgbClr val="FFFF00"/>
                </a:solidFill>
                <a:latin typeface="Arial" charset="0"/>
                <a:cs typeface="Arial" charset="0"/>
              </a:rPr>
              <a:t>Mutation Type	Chr.         Position           Change    Mut. Type     Protein Change</a:t>
            </a:r>
          </a:p>
          <a:p>
            <a:pPr eaLnBrk="1" hangingPunct="1"/>
            <a:endParaRPr lang="de-DE" sz="1800" i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de-DE" sz="1800" i="1" dirty="0">
                <a:solidFill>
                  <a:srgbClr val="FFFF00"/>
                </a:solidFill>
                <a:latin typeface="Arial" charset="0"/>
                <a:cs typeface="Arial" charset="0"/>
              </a:rPr>
              <a:t>De </a:t>
            </a:r>
            <a:r>
              <a:rPr lang="de-DE" sz="18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novo</a:t>
            </a:r>
            <a:r>
              <a:rPr lang="de-DE" sz="18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</a:p>
          <a:p>
            <a:pPr eaLnBrk="1" hangingPunct="1"/>
            <a:r>
              <a:rPr lang="de-DE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CARD8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chr19	  48733704	C&gt;A	</a:t>
            </a:r>
            <a:r>
              <a:rPr lang="de-DE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missense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L236F</a:t>
            </a:r>
          </a:p>
          <a:p>
            <a:pPr eaLnBrk="1" hangingPunct="1"/>
            <a:r>
              <a:rPr lang="de-DE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CPNE1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chr20	  34215309	G&gt;A	</a:t>
            </a:r>
            <a:r>
              <a:rPr lang="de-DE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missense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R382C</a:t>
            </a:r>
          </a:p>
          <a:p>
            <a:pPr eaLnBrk="1" hangingPunct="1"/>
            <a:endParaRPr lang="de-DE" sz="16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de-DE" sz="1800" dirty="0" err="1">
                <a:solidFill>
                  <a:srgbClr val="FFFF00"/>
                </a:solidFill>
                <a:latin typeface="Arial" charset="0"/>
                <a:cs typeface="Arial" charset="0"/>
              </a:rPr>
              <a:t>Homozygous</a:t>
            </a:r>
            <a:endParaRPr lang="de-DE" sz="1800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de-DE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No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good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candidates</a:t>
            </a:r>
            <a:endParaRPr lang="de-DE" sz="16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de-DE" sz="16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de-DE" sz="1800" dirty="0" err="1">
                <a:solidFill>
                  <a:srgbClr val="FFFF00"/>
                </a:solidFill>
                <a:latin typeface="Arial" charset="0"/>
                <a:cs typeface="Arial" charset="0"/>
              </a:rPr>
              <a:t>Cpd</a:t>
            </a:r>
            <a:r>
              <a:rPr lang="de-DE" sz="1800" dirty="0">
                <a:solidFill>
                  <a:srgbClr val="FFFF00"/>
                </a:solidFill>
                <a:latin typeface="Arial" charset="0"/>
                <a:cs typeface="Arial" charset="0"/>
              </a:rPr>
              <a:t>. </a:t>
            </a:r>
            <a:r>
              <a:rPr lang="de-DE" sz="1800" dirty="0" err="1">
                <a:solidFill>
                  <a:srgbClr val="FFFF00"/>
                </a:solidFill>
                <a:latin typeface="Arial" charset="0"/>
                <a:cs typeface="Arial" charset="0"/>
              </a:rPr>
              <a:t>Heterozygous</a:t>
            </a:r>
            <a:endParaRPr lang="de-DE" sz="1800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de-DE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LYST 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chr1	235875386	T&gt;C	</a:t>
            </a:r>
            <a:r>
              <a:rPr lang="de-DE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missense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Y3299C</a:t>
            </a:r>
          </a:p>
          <a:p>
            <a:pPr eaLnBrk="1" hangingPunct="1"/>
            <a:r>
              <a:rPr lang="de-DE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LYST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chr1	235875399	G&gt;C	</a:t>
            </a:r>
            <a:r>
              <a:rPr lang="de-DE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missense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P3295C</a:t>
            </a:r>
          </a:p>
          <a:p>
            <a:pPr eaLnBrk="1" hangingPunct="1"/>
            <a:r>
              <a:rPr lang="en-US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SIPA1L1</a:t>
            </a:r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chr14	  </a:t>
            </a:r>
            <a:r>
              <a:rPr lang="cs-CZ" sz="1600" dirty="0">
                <a:solidFill>
                  <a:schemeClr val="bg1"/>
                </a:solidFill>
                <a:latin typeface="Arial" charset="0"/>
                <a:cs typeface="Arial" charset="0"/>
              </a:rPr>
              <a:t>72138367	T&gt;A	</a:t>
            </a:r>
            <a:r>
              <a:rPr lang="cs-CZ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missense</a:t>
            </a:r>
            <a:r>
              <a:rPr lang="cs-CZ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F929L</a:t>
            </a:r>
          </a:p>
          <a:p>
            <a:pPr eaLnBrk="1" hangingPunct="1"/>
            <a:r>
              <a:rPr lang="cs-CZ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SIPA1L1		</a:t>
            </a:r>
            <a:r>
              <a:rPr lang="cs-CZ" sz="1600" dirty="0">
                <a:solidFill>
                  <a:schemeClr val="bg1"/>
                </a:solidFill>
                <a:latin typeface="Arial" charset="0"/>
                <a:cs typeface="Arial" charset="0"/>
              </a:rPr>
              <a:t>chr14	  </a:t>
            </a:r>
            <a:r>
              <a:rPr lang="is-IS" sz="1600" dirty="0">
                <a:solidFill>
                  <a:schemeClr val="bg1"/>
                </a:solidFill>
                <a:latin typeface="Arial" charset="0"/>
                <a:cs typeface="Arial" charset="0"/>
              </a:rPr>
              <a:t>72090805	C&gt;T	missense	</a:t>
            </a:r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	</a:t>
            </a:r>
            <a:r>
              <a:rPr lang="is-IS" sz="1600" dirty="0">
                <a:solidFill>
                  <a:schemeClr val="bg1"/>
                </a:solidFill>
                <a:latin typeface="Arial" charset="0"/>
                <a:cs typeface="Arial" charset="0"/>
              </a:rPr>
              <a:t>P557L</a:t>
            </a:r>
          </a:p>
          <a:p>
            <a:pPr eaLnBrk="1" hangingPunct="1"/>
            <a:r>
              <a:rPr lang="en-US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STARD9</a:t>
            </a:r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chr15	  42974353	A&gt;G	missense		Q706R</a:t>
            </a:r>
          </a:p>
          <a:p>
            <a:pPr eaLnBrk="1" hangingPunct="1"/>
            <a:r>
              <a:rPr lang="en-US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STARD9</a:t>
            </a:r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 		chr15	  42978892	A&gt;G	missense		K1706E</a:t>
            </a:r>
          </a:p>
        </p:txBody>
      </p:sp>
      <p:pic>
        <p:nvPicPr>
          <p:cNvPr id="6" name="Picture 27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76200" y="2514600"/>
            <a:ext cx="4572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304800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FB23:  CARD8</a:t>
            </a:r>
          </a:p>
        </p:txBody>
      </p:sp>
      <p:grpSp>
        <p:nvGrpSpPr>
          <p:cNvPr id="67586" name="Group 8"/>
          <p:cNvGrpSpPr>
            <a:grpSpLocks noChangeAspect="1"/>
          </p:cNvGrpSpPr>
          <p:nvPr/>
        </p:nvGrpSpPr>
        <p:grpSpPr bwMode="auto">
          <a:xfrm>
            <a:off x="1447800" y="685800"/>
            <a:ext cx="6172200" cy="1600200"/>
            <a:chOff x="1066800" y="889322"/>
            <a:chExt cx="6857997" cy="1778785"/>
          </a:xfrm>
        </p:grpSpPr>
        <p:pic>
          <p:nvPicPr>
            <p:cNvPr id="67596" name="Picture 3"/>
            <p:cNvPicPr preferRelativeResize="0"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889322"/>
              <a:ext cx="6857997" cy="498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7" name="Picture 4"/>
            <p:cNvPicPr preferRelativeResize="0"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6262"/>
            <a:stretch>
              <a:fillRect/>
            </a:stretch>
          </p:blipFill>
          <p:spPr bwMode="auto">
            <a:xfrm>
              <a:off x="1066800" y="1336681"/>
              <a:ext cx="6857996" cy="1331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7588" name="TextBox 12"/>
          <p:cNvSpPr txBox="1">
            <a:spLocks noChangeArrowheads="1"/>
          </p:cNvSpPr>
          <p:nvPr/>
        </p:nvSpPr>
        <p:spPr bwMode="auto">
          <a:xfrm>
            <a:off x="71438" y="2468563"/>
            <a:ext cx="90852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Shh = morphogen and pro-survival factor;  unoccupied Ptc = pro-apoptotic (</a:t>
            </a:r>
            <a:r>
              <a:rPr lang="en-US" sz="1600" i="1">
                <a:solidFill>
                  <a:schemeClr val="bg1"/>
                </a:solidFill>
                <a:latin typeface="Arial" charset="0"/>
                <a:cs typeface="Arial" charset="0"/>
              </a:rPr>
              <a:t>e.g. </a:t>
            </a:r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chick embryos)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Shh C-terminus interacts with DRAL, CARD8 and Caspase 9 </a:t>
            </a:r>
            <a:r>
              <a:rPr lang="en-US" sz="1600">
                <a:solidFill>
                  <a:schemeClr val="bg1"/>
                </a:solidFill>
                <a:latin typeface="Wingdings" charset="0"/>
                <a:cs typeface="Wingdings" charset="0"/>
                <a:sym typeface="Wingdings" charset="0"/>
              </a:rPr>
              <a:t></a:t>
            </a:r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 Ptc-mediated cell death  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CARD = Caspase activation and recruitment domain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Ptc i.p. pulls down DRAL, CARD8, Caspase 9; Card8 i.p. pulls down Ptc and Caspase 9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Deletion of CARD8 FIIND domain abrogates  Ptc-DRAL interaction with CARD8</a:t>
            </a:r>
          </a:p>
          <a:p>
            <a:pPr eaLnBrk="1" hangingPunct="1">
              <a:buFont typeface="Arial" charset="0"/>
              <a:buChar char="•"/>
            </a:pPr>
            <a:endParaRPr lang="en-US" sz="16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27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8534" y="4038600"/>
            <a:ext cx="8873066" cy="2274888"/>
            <a:chOff x="118534" y="4038600"/>
            <a:chExt cx="8873066" cy="2274888"/>
          </a:xfrm>
        </p:grpSpPr>
        <p:grpSp>
          <p:nvGrpSpPr>
            <p:cNvPr id="2" name="Group 1"/>
            <p:cNvGrpSpPr/>
            <p:nvPr/>
          </p:nvGrpSpPr>
          <p:grpSpPr>
            <a:xfrm>
              <a:off x="517525" y="4038600"/>
              <a:ext cx="8474075" cy="2274888"/>
              <a:chOff x="517525" y="4038600"/>
              <a:chExt cx="8474075" cy="2274888"/>
            </a:xfrm>
          </p:grpSpPr>
          <p:grpSp>
            <p:nvGrpSpPr>
              <p:cNvPr id="67587" name="Group 11"/>
              <p:cNvGrpSpPr>
                <a:grpSpLocks/>
              </p:cNvGrpSpPr>
              <p:nvPr/>
            </p:nvGrpSpPr>
            <p:grpSpPr bwMode="auto">
              <a:xfrm>
                <a:off x="990600" y="4038600"/>
                <a:ext cx="7239000" cy="1744663"/>
                <a:chOff x="279398" y="4419600"/>
                <a:chExt cx="7239630" cy="1744834"/>
              </a:xfrm>
            </p:grpSpPr>
            <p:grpSp>
              <p:nvGrpSpPr>
                <p:cNvPr id="67591" name="Group 10"/>
                <p:cNvGrpSpPr>
                  <a:grpSpLocks/>
                </p:cNvGrpSpPr>
                <p:nvPr/>
              </p:nvGrpSpPr>
              <p:grpSpPr bwMode="auto">
                <a:xfrm>
                  <a:off x="279398" y="4419600"/>
                  <a:ext cx="3826941" cy="1744133"/>
                  <a:chOff x="1422398" y="4038600"/>
                  <a:chExt cx="3826941" cy="1744133"/>
                </a:xfrm>
              </p:grpSpPr>
              <p:sp>
                <p:nvSpPr>
                  <p:cNvPr id="67593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422398" y="5249333"/>
                    <a:ext cx="3810000" cy="533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en-US"/>
                  </a:p>
                </p:txBody>
              </p:sp>
              <p:pic>
                <p:nvPicPr>
                  <p:cNvPr id="67594" name="Picture 5"/>
                  <p:cNvPicPr preferRelativeResize="0"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22398" y="4038600"/>
                    <a:ext cx="3826941" cy="12184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7595" name="Picture 6"/>
                  <p:cNvPicPr preferRelativeResize="0"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52600" y="5156199"/>
                    <a:ext cx="2586249" cy="6265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67592" name="Picture 7"/>
                <p:cNvPicPr preferRelativeResize="0"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6104" t="5128"/>
                <a:stretch>
                  <a:fillRect/>
                </a:stretch>
              </p:blipFill>
              <p:spPr bwMode="auto">
                <a:xfrm>
                  <a:off x="4089399" y="4419614"/>
                  <a:ext cx="3429629" cy="17448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7589" name="TextBox 13"/>
              <p:cNvSpPr txBox="1">
                <a:spLocks noChangeArrowheads="1"/>
              </p:cNvSpPr>
              <p:nvPr/>
            </p:nvSpPr>
            <p:spPr bwMode="auto">
              <a:xfrm>
                <a:off x="517525" y="5943600"/>
                <a:ext cx="847407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L236F (L342F) functions as a dominant GOF to trigger </a:t>
                </a:r>
                <a:r>
                  <a:rPr lang="en-US" sz="1800" dirty="0" err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Ptc</a:t>
                </a:r>
                <a:r>
                  <a:rPr lang="en-US" sz="18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-mediated apoptosis</a:t>
                </a:r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 bwMode="auto">
            <a:xfrm>
              <a:off x="118534" y="6096000"/>
              <a:ext cx="4572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1737380" y="3975100"/>
            <a:ext cx="69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L236F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413000" y="4114800"/>
            <a:ext cx="762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54075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FB115: </a:t>
            </a:r>
            <a:r>
              <a:rPr lang="en-US" sz="32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Syndromic</a:t>
            </a:r>
            <a:r>
              <a:rPr lang="en-US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 Cleft Lip / Palate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308100"/>
            <a:ext cx="8420100" cy="48180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Clinical History</a:t>
            </a:r>
          </a:p>
          <a:p>
            <a:pPr lvl="1"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Cleft lip and palate, significant developmental delay, concern for autism but no diagnosis, hearing loss (R&gt;L),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hypotonia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, severe constipation, obesity (starting at age 5 years) </a:t>
            </a:r>
          </a:p>
          <a:p>
            <a:pPr marL="457200" lvl="1" indent="0">
              <a:buFontTx/>
              <a:buNone/>
              <a:defRPr/>
            </a:pP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Prior Evaluations</a:t>
            </a:r>
          </a:p>
          <a:p>
            <a:pPr lvl="1"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Normal echocardiogram </a:t>
            </a:r>
          </a:p>
          <a:p>
            <a:pPr lvl="1"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Renal US normal </a:t>
            </a:r>
          </a:p>
          <a:p>
            <a:pPr lvl="1"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Skeletal survey non-diagnostic </a:t>
            </a:r>
          </a:p>
          <a:p>
            <a:pPr lvl="1">
              <a:defRPr/>
            </a:pP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Genetic Testing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Normal microarray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Negative methylation studies for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Prader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Willi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 syndrome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Ammonia, lactate/pyruvate, VLCFA, plasma amino acids, urine organic acids, plasma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acylcarnitine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lysosomal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 storage disease, CBC and TFTs all WNL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Differential </a:t>
            </a:r>
            <a:r>
              <a:rPr lang="en-US" sz="2000" dirty="0" err="1">
                <a:solidFill>
                  <a:srgbClr val="FFFF00"/>
                </a:solidFill>
                <a:latin typeface="Arial"/>
                <a:cs typeface="Arial"/>
              </a:rPr>
              <a:t>Dx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 / Disease Mechanism</a:t>
            </a:r>
          </a:p>
          <a:p>
            <a:pPr lvl="1">
              <a:defRPr/>
            </a:pPr>
            <a:r>
              <a:rPr lang="en-US" sz="1700" dirty="0">
                <a:solidFill>
                  <a:schemeClr val="bg1"/>
                </a:solidFill>
                <a:latin typeface="Arial"/>
                <a:cs typeface="Arial"/>
              </a:rPr>
              <a:t>IDM, </a:t>
            </a:r>
            <a:r>
              <a:rPr lang="en-US" sz="1700" dirty="0" err="1">
                <a:solidFill>
                  <a:schemeClr val="bg1"/>
                </a:solidFill>
                <a:latin typeface="Arial"/>
                <a:cs typeface="Arial"/>
              </a:rPr>
              <a:t>Bardet-Biedl</a:t>
            </a:r>
            <a:r>
              <a:rPr lang="en-US" sz="1700" dirty="0">
                <a:solidFill>
                  <a:schemeClr val="bg1"/>
                </a:solidFill>
                <a:latin typeface="Arial"/>
                <a:cs typeface="Arial"/>
              </a:rPr>
              <a:t> syndrome, and Cohen syndrome</a:t>
            </a:r>
          </a:p>
          <a:p>
            <a:pPr marL="457200" lvl="1" indent="0">
              <a:buNone/>
              <a:defRPr/>
            </a:pPr>
            <a:endParaRPr lang="en-US" sz="17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27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EC073F2-7C35-4CE3-87BC-93BBEEEB3D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6101" y="2298699"/>
            <a:ext cx="1663699" cy="1892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2B8173E-4F5D-460B-9685-E882AF332DE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7899" y="2286000"/>
            <a:ext cx="2628901" cy="18934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7052733" y="3003550"/>
            <a:ext cx="719667" cy="127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200" y="762000"/>
            <a:ext cx="319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(</a:t>
            </a:r>
            <a:r>
              <a:rPr lang="en-US" sz="1800" dirty="0" err="1" smtClean="0">
                <a:solidFill>
                  <a:srgbClr val="FFFF00"/>
                </a:solidFill>
                <a:latin typeface="Arial"/>
                <a:cs typeface="Arial"/>
              </a:rPr>
              <a:t>Ophir</a:t>
            </a:r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 Klein and Hazel Perry)</a:t>
            </a:r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5634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  <a:latin typeface="Arial"/>
                <a:cs typeface="Arial"/>
              </a:rPr>
              <a:t>FB115:  Family History 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908814" y="685802"/>
            <a:ext cx="5634986" cy="4160559"/>
            <a:chOff x="1828800" y="1091583"/>
            <a:chExt cx="6629400" cy="4894775"/>
          </a:xfrm>
        </p:grpSpPr>
        <p:sp>
          <p:nvSpPr>
            <p:cNvPr id="5" name="Rectangle 4"/>
            <p:cNvSpPr/>
            <p:nvPr/>
          </p:nvSpPr>
          <p:spPr bwMode="auto">
            <a:xfrm>
              <a:off x="1828800" y="1295400"/>
              <a:ext cx="6629400" cy="4419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" pitchFamily="-65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CCCF09DF-E2F8-7544-ABE5-C34A5F76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799935" y="371764"/>
              <a:ext cx="4894775" cy="6334414"/>
            </a:xfrm>
            <a:prstGeom prst="rect">
              <a:avLst/>
            </a:prstGeom>
          </p:spPr>
        </p:pic>
      </p:grpSp>
      <p:pic>
        <p:nvPicPr>
          <p:cNvPr id="7" name="Picture 27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8200" y="4831140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First child.  1 paternal half sister and 1 paternal half brother, both well.  Father has Gulf War syndrome, otherwise healthy.  Both parents obese.  No one in family has similar presentation.  Consanguinity denied. </a:t>
            </a:r>
          </a:p>
          <a:p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Ancestry:  Father : German, Irish, native American </a:t>
            </a:r>
          </a:p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                Mother: Native American and German </a:t>
            </a:r>
          </a:p>
        </p:txBody>
      </p:sp>
    </p:spTree>
    <p:extLst>
      <p:ext uri="{BB962C8B-B14F-4D97-AF65-F5344CB8AC3E}">
        <p14:creationId xmlns:p14="http://schemas.microsoft.com/office/powerpoint/2010/main" val="3996743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FB 115: Two candidates - </a:t>
            </a:r>
            <a:r>
              <a:rPr lang="en-US" sz="2800" i="1" dirty="0">
                <a:solidFill>
                  <a:srgbClr val="FFFF00"/>
                </a:solidFill>
                <a:latin typeface="Arial"/>
                <a:cs typeface="Arial"/>
              </a:rPr>
              <a:t>HNRNPK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vs. </a:t>
            </a:r>
            <a:r>
              <a:rPr lang="en-US" sz="2800" i="1" dirty="0">
                <a:solidFill>
                  <a:srgbClr val="FFFF00"/>
                </a:solidFill>
                <a:latin typeface="Arial"/>
                <a:cs typeface="Arial"/>
              </a:rPr>
              <a:t>MED12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8033423"/>
              </p:ext>
            </p:extLst>
          </p:nvPr>
        </p:nvGraphicFramePr>
        <p:xfrm>
          <a:off x="609600" y="3048000"/>
          <a:ext cx="7848604" cy="990600"/>
        </p:xfrm>
        <a:graphic>
          <a:graphicData uri="http://schemas.openxmlformats.org/drawingml/2006/table">
            <a:tbl>
              <a:tblPr/>
              <a:tblGrid>
                <a:gridCol w="17062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88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95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2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286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04804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rs773940605: X:70361151 A /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ACAGCAACACCAG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is very common (989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hemizygotes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marL="9133" marR="9133" marT="9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MED12</a:t>
                      </a:r>
                    </a:p>
                  </a:txBody>
                  <a:tcPr marL="9133" marR="9133" marT="9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chrX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33" marR="9133" marT="9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70361151</a:t>
                      </a:r>
                    </a:p>
                  </a:txBody>
                  <a:tcPr marL="9133" marR="9133" marT="9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</a:p>
                  </a:txBody>
                  <a:tcPr marL="9133" marR="9133" marT="9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AG</a:t>
                      </a:r>
                    </a:p>
                  </a:txBody>
                  <a:tcPr marL="9133" marR="9133" marT="9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Frameshift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33" marR="9133" marT="9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c.6339-6340-&gt;G</a:t>
                      </a:r>
                    </a:p>
                  </a:txBody>
                  <a:tcPr marL="9133" marR="9133" marT="9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p.-2113-2114X</a:t>
                      </a:r>
                    </a:p>
                  </a:txBody>
                  <a:tcPr marL="9133" marR="9133" marT="9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LUJAN-FRYNS SYNDROME and  OPITZ-KAVEGGIA SYNDROME-OKS and  OHDO SYNDROME-</a:t>
                      </a:r>
                    </a:p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X-LINKED-OHDOX</a:t>
                      </a:r>
                    </a:p>
                  </a:txBody>
                  <a:tcPr marL="9133" marR="9133" marT="9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1.00</a:t>
                      </a:r>
                    </a:p>
                  </a:txBody>
                  <a:tcPr marL="9133" marR="9133" marT="91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9600" y="1658974"/>
            <a:ext cx="8000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Variant Annotation         Gene  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Chr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Position Ref. Var. Change   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cPosition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   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pPosition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 OMIM Name             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pLi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945380"/>
              </p:ext>
            </p:extLst>
          </p:nvPr>
        </p:nvGraphicFramePr>
        <p:xfrm>
          <a:off x="635001" y="1963774"/>
          <a:ext cx="7848601" cy="931826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12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77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155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3084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3084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9252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86316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0480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238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Wide expression. c.1008+7A&gt;G ("splice region")</a:t>
                      </a: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HNRNPK</a:t>
                      </a: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chr9</a:t>
                      </a: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86586580</a:t>
                      </a: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</a:t>
                      </a: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</a:t>
                      </a: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Ext._</a:t>
                      </a:r>
                      <a:r>
                        <a:rPr lang="en-US" sz="1000" b="1" i="0" u="none" strike="noStrike" baseline="0" dirty="0" err="1"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SS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DE NOVO HET. VARIANTS ASSOCIATED WITH AU KLINE SYNDROME </a:t>
                      </a: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1.00</a:t>
                      </a: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731">
                <a:tc>
                  <a:txBody>
                    <a:bodyPr/>
                    <a:lstStyle/>
                    <a:p>
                      <a:pPr algn="l" fontAlgn="b"/>
                      <a:r>
                        <a:rPr lang="mr-IN" sz="10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c.-107-3T&gt;C ("splice region")</a:t>
                      </a: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HNRNPK</a:t>
                      </a: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chr9</a:t>
                      </a: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86593370</a:t>
                      </a: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G</a:t>
                      </a: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Ext.</a:t>
                      </a:r>
                      <a:r>
                        <a:rPr lang="en-US" sz="10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  SS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1.00</a:t>
                      </a:r>
                    </a:p>
                  </a:txBody>
                  <a:tcPr marL="8713" marR="8713" marT="87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390314" y="4343400"/>
            <a:ext cx="3800686" cy="2163235"/>
            <a:chOff x="4953000" y="4464136"/>
            <a:chExt cx="3800686" cy="2163235"/>
          </a:xfrm>
        </p:grpSpPr>
        <p:sp>
          <p:nvSpPr>
            <p:cNvPr id="8" name="Rectangle 7"/>
            <p:cNvSpPr/>
            <p:nvPr/>
          </p:nvSpPr>
          <p:spPr>
            <a:xfrm>
              <a:off x="4953000" y="4940207"/>
              <a:ext cx="20574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  <a:latin typeface="Arial"/>
                  <a:cs typeface="Arial"/>
                </a:rPr>
                <a:t>Au Kline Syndrome</a:t>
              </a:r>
            </a:p>
            <a:p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Mental retardation </a:t>
              </a:r>
            </a:p>
            <a:p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No cleft lip, midline defects</a:t>
              </a:r>
            </a:p>
            <a:p>
              <a:r>
                <a:rPr lang="en-US" sz="1200" dirty="0" err="1">
                  <a:solidFill>
                    <a:schemeClr val="bg1"/>
                  </a:solidFill>
                  <a:latin typeface="Arial"/>
                  <a:cs typeface="Arial"/>
                </a:rPr>
                <a:t>Hypotonia</a:t>
              </a:r>
              <a:endParaRPr lang="en-US" sz="120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One </a:t>
              </a:r>
              <a:r>
                <a:rPr lang="en-US" sz="1200" dirty="0" smtClean="0">
                  <a:solidFill>
                    <a:schemeClr val="bg1"/>
                  </a:solidFill>
                  <a:latin typeface="Arial"/>
                  <a:cs typeface="Arial"/>
                </a:rPr>
                <a:t>pt. with </a:t>
              </a:r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hearing loss</a:t>
              </a:r>
            </a:p>
            <a:p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One </a:t>
              </a:r>
              <a:r>
                <a:rPr lang="en-US" sz="1200" dirty="0" smtClean="0">
                  <a:solidFill>
                    <a:schemeClr val="bg1"/>
                  </a:solidFill>
                  <a:latin typeface="Arial"/>
                  <a:cs typeface="Arial"/>
                </a:rPr>
                <a:t>pt. with </a:t>
              </a:r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constipation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1136C8A8-9FDA-4C06-A212-34C9D5CB6ED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4200" y="4464136"/>
              <a:ext cx="1819486" cy="216323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1067867" y="838200"/>
            <a:ext cx="6933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HNRNPK: 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Heterogeneous Nuclear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Ribonucleoprotein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 K</a:t>
            </a:r>
          </a:p>
          <a:p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MED12: 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Mediator of RNA Polymerase II Transcription, Subunit 12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19600" y="4343400"/>
            <a:ext cx="4111414" cy="2182198"/>
            <a:chOff x="228600" y="4447202"/>
            <a:chExt cx="4111414" cy="2182198"/>
          </a:xfrm>
        </p:grpSpPr>
        <p:sp>
          <p:nvSpPr>
            <p:cNvPr id="22" name="Rectangle 21"/>
            <p:cNvSpPr/>
            <p:nvPr/>
          </p:nvSpPr>
          <p:spPr>
            <a:xfrm>
              <a:off x="228600" y="4692736"/>
              <a:ext cx="2362200" cy="1754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err="1">
                  <a:solidFill>
                    <a:srgbClr val="FFFF00"/>
                  </a:solidFill>
                  <a:latin typeface="Arial"/>
                  <a:cs typeface="Arial"/>
                </a:rPr>
                <a:t>Opitz-Kaveggia</a:t>
              </a:r>
              <a:r>
                <a:rPr lang="en-US" sz="1200" dirty="0">
                  <a:solidFill>
                    <a:srgbClr val="FFFF00"/>
                  </a:solidFill>
                  <a:latin typeface="Arial"/>
                  <a:cs typeface="Arial"/>
                </a:rPr>
                <a:t> (FG) Syndrome</a:t>
              </a:r>
              <a:endParaRPr lang="en-US" sz="120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Mental retardation, Autism</a:t>
              </a:r>
            </a:p>
            <a:p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Macrocephaly</a:t>
              </a:r>
            </a:p>
            <a:p>
              <a:r>
                <a:rPr lang="en-US" sz="1200" dirty="0" err="1">
                  <a:solidFill>
                    <a:schemeClr val="bg1"/>
                  </a:solidFill>
                  <a:latin typeface="Arial"/>
                  <a:cs typeface="Arial"/>
                </a:rPr>
                <a:t>Hypotonia</a:t>
              </a:r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</a:p>
            <a:p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Constipation</a:t>
              </a:r>
            </a:p>
            <a:p>
              <a:endParaRPr lang="en-US" sz="120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Other Allelic Variants:</a:t>
              </a:r>
            </a:p>
            <a:p>
              <a:r>
                <a:rPr lang="en-US" sz="1200" dirty="0">
                  <a:solidFill>
                    <a:srgbClr val="FFFF00"/>
                  </a:solidFill>
                  <a:latin typeface="Arial"/>
                  <a:cs typeface="Arial"/>
                </a:rPr>
                <a:t>Lujan-</a:t>
              </a:r>
              <a:r>
                <a:rPr lang="en-US" sz="1200" dirty="0" err="1">
                  <a:solidFill>
                    <a:srgbClr val="FFFF00"/>
                  </a:solidFill>
                  <a:latin typeface="Arial"/>
                  <a:cs typeface="Arial"/>
                </a:rPr>
                <a:t>Fryns</a:t>
              </a:r>
              <a:r>
                <a:rPr lang="en-US" sz="1200" dirty="0">
                  <a:solidFill>
                    <a:srgbClr val="FFFF00"/>
                  </a:solidFill>
                  <a:latin typeface="Arial"/>
                  <a:cs typeface="Arial"/>
                </a:rPr>
                <a:t> Syndrome</a:t>
              </a:r>
            </a:p>
            <a:p>
              <a:r>
                <a:rPr lang="en-US" sz="1200" dirty="0" err="1">
                  <a:solidFill>
                    <a:srgbClr val="FFFF00"/>
                  </a:solidFill>
                  <a:latin typeface="Arial"/>
                  <a:cs typeface="Arial"/>
                </a:rPr>
                <a:t>Ohdo</a:t>
              </a:r>
              <a:r>
                <a:rPr lang="en-US" sz="1200" dirty="0">
                  <a:solidFill>
                    <a:srgbClr val="FFFF00"/>
                  </a:solidFill>
                  <a:latin typeface="Arial"/>
                  <a:cs typeface="Arial"/>
                </a:rPr>
                <a:t> Syndrome, X-linked  </a:t>
              </a:r>
            </a:p>
          </p:txBody>
        </p:sp>
        <p:pic>
          <p:nvPicPr>
            <p:cNvPr id="24" name="Picture 23"/>
            <p:cNvPicPr preferRelativeResize="0"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4600" y="4447202"/>
              <a:ext cx="1825414" cy="218219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8458200" y="3581400"/>
            <a:ext cx="381000" cy="1120985"/>
            <a:chOff x="8610600" y="3581400"/>
            <a:chExt cx="381000" cy="1120985"/>
          </a:xfrm>
        </p:grpSpPr>
        <p:sp>
          <p:nvSpPr>
            <p:cNvPr id="10" name="Arc 9"/>
            <p:cNvSpPr/>
            <p:nvPr/>
          </p:nvSpPr>
          <p:spPr bwMode="auto">
            <a:xfrm>
              <a:off x="8610600" y="3581400"/>
              <a:ext cx="381000" cy="1066800"/>
            </a:xfrm>
            <a:prstGeom prst="arc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14" name="Arc 13"/>
            <p:cNvSpPr/>
            <p:nvPr/>
          </p:nvSpPr>
          <p:spPr bwMode="auto">
            <a:xfrm rot="10800000" flipH="1">
              <a:off x="8610600" y="3581400"/>
              <a:ext cx="381000" cy="1066800"/>
            </a:xfrm>
            <a:prstGeom prst="arc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lg" len="lg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11" name="Left Arrow 10"/>
            <p:cNvSpPr/>
            <p:nvPr/>
          </p:nvSpPr>
          <p:spPr bwMode="auto">
            <a:xfrm rot="19694011">
              <a:off x="8741831" y="4580466"/>
              <a:ext cx="152400" cy="121919"/>
            </a:xfrm>
            <a:prstGeom prst="leftArrow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</p:grpSp>
      <p:sp>
        <p:nvSpPr>
          <p:cNvPr id="16" name="Arc 15"/>
          <p:cNvSpPr/>
          <p:nvPr/>
        </p:nvSpPr>
        <p:spPr bwMode="auto">
          <a:xfrm flipH="1">
            <a:off x="381000" y="2362200"/>
            <a:ext cx="381000" cy="1066800"/>
          </a:xfrm>
          <a:prstGeom prst="arc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7" name="Arc 16"/>
          <p:cNvSpPr/>
          <p:nvPr/>
        </p:nvSpPr>
        <p:spPr bwMode="auto">
          <a:xfrm flipH="1" flipV="1">
            <a:off x="381000" y="3581400"/>
            <a:ext cx="381000" cy="1066800"/>
          </a:xfrm>
          <a:prstGeom prst="arc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cxnSp>
        <p:nvCxnSpPr>
          <p:cNvPr id="13" name="Straight Connector 12"/>
          <p:cNvCxnSpPr>
            <a:endCxn id="17" idx="2"/>
          </p:cNvCxnSpPr>
          <p:nvPr/>
        </p:nvCxnSpPr>
        <p:spPr bwMode="auto">
          <a:xfrm>
            <a:off x="381000" y="2895600"/>
            <a:ext cx="0" cy="1219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Left Arrow 19"/>
          <p:cNvSpPr/>
          <p:nvPr/>
        </p:nvSpPr>
        <p:spPr bwMode="auto">
          <a:xfrm rot="14637038">
            <a:off x="448949" y="4587241"/>
            <a:ext cx="152400" cy="121919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609600" y="3886200"/>
            <a:ext cx="11811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01375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82000" cy="10668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Predicted consequences of MED12 FB115 variant: </a:t>
            </a:r>
            <a:b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C-terminal truncation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6224" y="1295400"/>
            <a:ext cx="8120576" cy="2590800"/>
            <a:chOff x="592666" y="3505200"/>
            <a:chExt cx="8120576" cy="2590800"/>
          </a:xfrm>
        </p:grpSpPr>
        <p:grpSp>
          <p:nvGrpSpPr>
            <p:cNvPr id="5" name="Group 4"/>
            <p:cNvGrpSpPr/>
            <p:nvPr/>
          </p:nvGrpSpPr>
          <p:grpSpPr>
            <a:xfrm>
              <a:off x="592666" y="3899700"/>
              <a:ext cx="7941734" cy="2196300"/>
              <a:chOff x="-1981200" y="3505200"/>
              <a:chExt cx="7941734" cy="21963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10200" y="3505200"/>
                <a:ext cx="550334" cy="21963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6575" r="10555"/>
              <a:stretch/>
            </p:blipFill>
            <p:spPr>
              <a:xfrm>
                <a:off x="-304800" y="3505200"/>
                <a:ext cx="5748868" cy="219630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981200" y="3505200"/>
                <a:ext cx="1735667" cy="2196300"/>
              </a:xfrm>
              <a:prstGeom prst="rect">
                <a:avLst/>
              </a:prstGeom>
            </p:spPr>
          </p:pic>
        </p:grpSp>
        <p:cxnSp>
          <p:nvCxnSpPr>
            <p:cNvPr id="6" name="Straight Arrow Connector 5"/>
            <p:cNvCxnSpPr/>
            <p:nvPr/>
          </p:nvCxnSpPr>
          <p:spPr bwMode="auto">
            <a:xfrm flipH="1">
              <a:off x="7772400" y="3733800"/>
              <a:ext cx="228600" cy="3048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7941201" y="3533001"/>
              <a:ext cx="772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/>
                  <a:cs typeface="Arial"/>
                </a:rPr>
                <a:t>* FB 115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90800" y="4495800"/>
              <a:ext cx="11640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gnomAD</a:t>
              </a:r>
              <a:r>
                <a:rPr lang="en-US" sz="1200" dirty="0" smtClean="0">
                  <a:solidFill>
                    <a:srgbClr val="FF0000"/>
                  </a:solidFill>
                  <a:latin typeface="Arial"/>
                  <a:cs typeface="Arial"/>
                </a:rPr>
                <a:t>: </a:t>
              </a:r>
              <a:r>
                <a:rPr lang="en-US" sz="1200" dirty="0">
                  <a:solidFill>
                    <a:srgbClr val="FF0000"/>
                  </a:solidFill>
                  <a:latin typeface="Arial"/>
                  <a:cs typeface="Arial"/>
                </a:rPr>
                <a:t>+4Q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05200" y="3505200"/>
              <a:ext cx="24428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FF00"/>
                  </a:solidFill>
                  <a:latin typeface="Arial"/>
                  <a:cs typeface="Arial"/>
                </a:rPr>
                <a:t>MED12:  Exons 43-45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28800" y="4038600"/>
            <a:ext cx="6019800" cy="2703044"/>
            <a:chOff x="1828800" y="4038600"/>
            <a:chExt cx="6019800" cy="2703044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05000" y="4038600"/>
              <a:ext cx="5805212" cy="2312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828800" y="6341534"/>
              <a:ext cx="60198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err="1">
                  <a:solidFill>
                    <a:schemeClr val="bg1"/>
                  </a:solidFill>
                  <a:latin typeface="Arial"/>
                  <a:cs typeface="Arial"/>
                </a:rPr>
                <a:t>Abberant</a:t>
              </a:r>
              <a:r>
                <a:rPr lang="en-US" sz="1000" dirty="0">
                  <a:solidFill>
                    <a:schemeClr val="bg1"/>
                  </a:solidFill>
                  <a:latin typeface="Arial"/>
                  <a:cs typeface="Arial"/>
                </a:rPr>
                <a:t> SHH signaling in FG and Lujan syndromes.  H. Zhou </a:t>
              </a:r>
              <a:r>
                <a:rPr lang="en-US" sz="1000" i="1" dirty="0">
                  <a:solidFill>
                    <a:schemeClr val="bg1"/>
                  </a:solidFill>
                  <a:latin typeface="Arial"/>
                  <a:cs typeface="Arial"/>
                </a:rPr>
                <a:t>et al., PNAS USA </a:t>
              </a:r>
              <a:r>
                <a:rPr lang="en-US" sz="1000" dirty="0">
                  <a:solidFill>
                    <a:schemeClr val="bg1"/>
                  </a:solidFill>
                  <a:latin typeface="Arial"/>
                  <a:cs typeface="Arial"/>
                </a:rPr>
                <a:t>Nov 2012, 109 (48) 19763-68.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75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54075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FB67:  PRS, </a:t>
            </a:r>
            <a:r>
              <a:rPr lang="en-US" sz="32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syndromic</a:t>
            </a:r>
            <a:endParaRPr lang="en-US" sz="3200" dirty="0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2900" y="1308100"/>
            <a:ext cx="8420100" cy="48180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Clinical History</a:t>
            </a:r>
          </a:p>
          <a:p>
            <a:pPr lvl="1">
              <a:defRPr/>
            </a:pP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Pierre Robin Syndrome, cleft palate s/p repair, congenital cardiac defect: ASD s/p repair, obesity, mild obstructive sleep apnea, ocular anomalies (hyperopia, </a:t>
            </a:r>
            <a:r>
              <a:rPr lang="en-US" sz="1900" dirty="0" err="1">
                <a:solidFill>
                  <a:schemeClr val="bg1"/>
                </a:solidFill>
                <a:latin typeface="Arial"/>
                <a:cs typeface="Arial"/>
              </a:rPr>
              <a:t>esotropia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), </a:t>
            </a: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hearing 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loss, and significant cognitive and speech delay. She is currently in special ed. w/ very limited verbal skills.</a:t>
            </a:r>
          </a:p>
          <a:p>
            <a:pPr marL="457200" lvl="1" indent="0">
              <a:buFontTx/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Prior Evaluations</a:t>
            </a:r>
          </a:p>
          <a:p>
            <a:pPr lvl="1">
              <a:defRPr/>
            </a:pP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Brain MRI: negative</a:t>
            </a:r>
          </a:p>
          <a:p>
            <a:pPr lvl="1">
              <a:defRPr/>
            </a:pP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Skeletal survey: negative</a:t>
            </a:r>
          </a:p>
          <a:p>
            <a:pPr marL="457200" lvl="1" indent="0">
              <a:buFontTx/>
              <a:buNone/>
              <a:defRPr/>
            </a:pP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Genetic Testing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Metabolic work-up </a:t>
            </a:r>
            <a:r>
              <a:rPr lang="en-US" sz="1900" dirty="0" err="1">
                <a:solidFill>
                  <a:schemeClr val="bg1"/>
                </a:solidFill>
                <a:latin typeface="Arial"/>
                <a:cs typeface="Arial"/>
              </a:rPr>
              <a:t>inc.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 ammonia, lactate, serum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     amino acids, LFTs, karyotype, </a:t>
            </a:r>
            <a:r>
              <a:rPr lang="en-US" sz="1900" dirty="0" err="1">
                <a:solidFill>
                  <a:schemeClr val="bg1"/>
                </a:solidFill>
                <a:latin typeface="Arial"/>
                <a:cs typeface="Arial"/>
              </a:rPr>
              <a:t>subtelomeric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 FISH,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     FISH for 22q11 deletion syndrome and 105 </a:t>
            </a:r>
            <a:r>
              <a:rPr lang="en-US" sz="1900" dirty="0" err="1">
                <a:solidFill>
                  <a:schemeClr val="bg1"/>
                </a:solidFill>
                <a:latin typeface="Arial"/>
                <a:cs typeface="Arial"/>
              </a:rPr>
              <a:t>oligo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-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     array CGH all normal.</a:t>
            </a:r>
          </a:p>
          <a:p>
            <a:pPr marL="457200" lvl="1" indent="0">
              <a:spcBef>
                <a:spcPts val="0"/>
              </a:spcBef>
              <a:spcAft>
                <a:spcPts val="500"/>
              </a:spcAft>
              <a:buFontTx/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Differential </a:t>
            </a:r>
            <a:r>
              <a:rPr lang="en-US" sz="2000" dirty="0" err="1">
                <a:solidFill>
                  <a:srgbClr val="FFFF00"/>
                </a:solidFill>
                <a:latin typeface="Arial"/>
                <a:cs typeface="Arial"/>
              </a:rPr>
              <a:t>Dx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 / Disease Mechanism</a:t>
            </a:r>
          </a:p>
          <a:p>
            <a:pPr lvl="1">
              <a:defRPr/>
            </a:pPr>
            <a:r>
              <a:rPr lang="en-US" sz="1700" dirty="0">
                <a:solidFill>
                  <a:schemeClr val="bg1"/>
                </a:solidFill>
                <a:latin typeface="Arial"/>
                <a:cs typeface="Arial"/>
              </a:rPr>
              <a:t>Kabuki syndrome</a:t>
            </a:r>
          </a:p>
        </p:txBody>
      </p:sp>
      <p:pic>
        <p:nvPicPr>
          <p:cNvPr id="94211" name="Picture 6"/>
          <p:cNvPicPr preferRelativeResize="0"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9538" y="2971800"/>
            <a:ext cx="2074862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Box 2"/>
          <p:cNvSpPr txBox="1">
            <a:spLocks noChangeArrowheads="1"/>
          </p:cNvSpPr>
          <p:nvPr/>
        </p:nvSpPr>
        <p:spPr bwMode="auto">
          <a:xfrm>
            <a:off x="6837955" y="5105400"/>
            <a:ext cx="14678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  <a:latin typeface="Arial" charset="0"/>
                <a:cs typeface="Arial" charset="0"/>
              </a:rPr>
              <a:t>Female, Age 19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cs typeface="Arial" charset="0"/>
              </a:rPr>
              <a:t>yo</a:t>
            </a:r>
            <a:endParaRPr lang="en-US" sz="12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27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5470" y="685800"/>
            <a:ext cx="2814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(</a:t>
            </a:r>
            <a:r>
              <a:rPr lang="en-US" sz="1800" dirty="0" err="1" smtClean="0">
                <a:solidFill>
                  <a:srgbClr val="FFFF00"/>
                </a:solidFill>
                <a:latin typeface="Arial"/>
                <a:cs typeface="Arial"/>
              </a:rPr>
              <a:t>Ophir</a:t>
            </a:r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 Klein, Hazel Perry)</a:t>
            </a:r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556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6"/>
          <p:cNvSpPr txBox="1">
            <a:spLocks noChangeArrowheads="1"/>
          </p:cNvSpPr>
          <p:nvPr/>
        </p:nvSpPr>
        <p:spPr bwMode="auto">
          <a:xfrm>
            <a:off x="0" y="1143000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Identify genes in patients with likely monogenic disease in </a:t>
            </a:r>
          </a:p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cases that are </a:t>
            </a:r>
            <a:r>
              <a:rPr lang="en-US" dirty="0" err="1">
                <a:solidFill>
                  <a:schemeClr val="bg1"/>
                </a:solidFill>
                <a:latin typeface="Arial" charset="0"/>
              </a:rPr>
              <a:t>bioinformatically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 tractable</a:t>
            </a:r>
            <a:endParaRPr lang="en-US" b="1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17410" name="Group 19"/>
          <p:cNvGrpSpPr>
            <a:grpSpLocks/>
          </p:cNvGrpSpPr>
          <p:nvPr/>
        </p:nvGrpSpPr>
        <p:grpSpPr bwMode="auto">
          <a:xfrm>
            <a:off x="1320800" y="2287588"/>
            <a:ext cx="6680200" cy="3487737"/>
            <a:chOff x="1320800" y="2074320"/>
            <a:chExt cx="6680200" cy="3488280"/>
          </a:xfrm>
        </p:grpSpPr>
        <p:sp>
          <p:nvSpPr>
            <p:cNvPr id="17413" name="Line 7"/>
            <p:cNvSpPr>
              <a:spLocks noChangeShapeType="1"/>
            </p:cNvSpPr>
            <p:nvPr/>
          </p:nvSpPr>
          <p:spPr bwMode="auto">
            <a:xfrm flipH="1">
              <a:off x="4445000" y="2074320"/>
              <a:ext cx="0" cy="104988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4" name="Oval 29"/>
            <p:cNvSpPr>
              <a:spLocks noChangeArrowheads="1"/>
            </p:cNvSpPr>
            <p:nvPr/>
          </p:nvSpPr>
          <p:spPr bwMode="auto">
            <a:xfrm>
              <a:off x="3086100" y="3352800"/>
              <a:ext cx="2717800" cy="914400"/>
            </a:xfrm>
            <a:prstGeom prst="ellipse">
              <a:avLst/>
            </a:prstGeom>
            <a:solidFill>
              <a:srgbClr val="FF95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5" name="Text Box 3"/>
            <p:cNvSpPr txBox="1">
              <a:spLocks noChangeArrowheads="1"/>
            </p:cNvSpPr>
            <p:nvPr/>
          </p:nvSpPr>
          <p:spPr bwMode="auto">
            <a:xfrm>
              <a:off x="3162300" y="3489325"/>
              <a:ext cx="25971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>
                  <a:latin typeface="Arial" charset="0"/>
                </a:rPr>
                <a:t>High throughput </a:t>
              </a:r>
              <a:r>
                <a:rPr lang="en-US" sz="2000" b="1">
                  <a:latin typeface="Arial" charset="0"/>
                </a:rPr>
                <a:t>WES/WGS</a:t>
              </a:r>
              <a:endParaRPr lang="en-US" sz="2000" b="1">
                <a:latin typeface="Helvetica" charset="0"/>
              </a:endParaRPr>
            </a:p>
          </p:txBody>
        </p:sp>
        <p:grpSp>
          <p:nvGrpSpPr>
            <p:cNvPr id="17416" name="Group 33"/>
            <p:cNvGrpSpPr>
              <a:grpSpLocks/>
            </p:cNvGrpSpPr>
            <p:nvPr/>
          </p:nvGrpSpPr>
          <p:grpSpPr bwMode="auto">
            <a:xfrm>
              <a:off x="1320800" y="4648200"/>
              <a:ext cx="2717800" cy="914400"/>
              <a:chOff x="1296" y="2400"/>
              <a:chExt cx="1712" cy="576"/>
            </a:xfrm>
          </p:grpSpPr>
          <p:sp>
            <p:nvSpPr>
              <p:cNvPr id="17423" name="Oval 30"/>
              <p:cNvSpPr>
                <a:spLocks noChangeArrowheads="1"/>
              </p:cNvSpPr>
              <p:nvPr/>
            </p:nvSpPr>
            <p:spPr bwMode="auto">
              <a:xfrm>
                <a:off x="1296" y="2400"/>
                <a:ext cx="1712" cy="576"/>
              </a:xfrm>
              <a:prstGeom prst="ellipse">
                <a:avLst/>
              </a:prstGeom>
              <a:solidFill>
                <a:srgbClr val="00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4" name="Text Box 4"/>
              <p:cNvSpPr txBox="1">
                <a:spLocks noChangeArrowheads="1"/>
              </p:cNvSpPr>
              <p:nvPr/>
            </p:nvSpPr>
            <p:spPr bwMode="auto">
              <a:xfrm>
                <a:off x="1448" y="2448"/>
                <a:ext cx="1464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000">
                    <a:latin typeface="Arial" charset="0"/>
                  </a:rPr>
                  <a:t>Identify variant containing genes</a:t>
                </a:r>
                <a:endParaRPr lang="en-US" sz="2000">
                  <a:latin typeface="Helvetica" charset="0"/>
                </a:endParaRPr>
              </a:p>
            </p:txBody>
          </p:sp>
        </p:grpSp>
        <p:grpSp>
          <p:nvGrpSpPr>
            <p:cNvPr id="17417" name="Group 34"/>
            <p:cNvGrpSpPr>
              <a:grpSpLocks/>
            </p:cNvGrpSpPr>
            <p:nvPr/>
          </p:nvGrpSpPr>
          <p:grpSpPr bwMode="auto">
            <a:xfrm>
              <a:off x="5283200" y="4648200"/>
              <a:ext cx="2717800" cy="914400"/>
              <a:chOff x="3632" y="2304"/>
              <a:chExt cx="1712" cy="576"/>
            </a:xfrm>
          </p:grpSpPr>
          <p:sp>
            <p:nvSpPr>
              <p:cNvPr id="17421" name="Oval 31"/>
              <p:cNvSpPr>
                <a:spLocks noChangeArrowheads="1"/>
              </p:cNvSpPr>
              <p:nvPr/>
            </p:nvSpPr>
            <p:spPr bwMode="auto">
              <a:xfrm>
                <a:off x="3632" y="2304"/>
                <a:ext cx="1712" cy="576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2" name="Text Box 5"/>
              <p:cNvSpPr txBox="1">
                <a:spLocks noChangeArrowheads="1"/>
              </p:cNvSpPr>
              <p:nvPr/>
            </p:nvSpPr>
            <p:spPr bwMode="auto">
              <a:xfrm>
                <a:off x="3709" y="2366"/>
                <a:ext cx="157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000" dirty="0">
                    <a:latin typeface="Arial" charset="0"/>
                  </a:rPr>
                  <a:t>Functional analyses </a:t>
                </a:r>
              </a:p>
              <a:p>
                <a:pPr algn="ctr" eaLnBrk="1" hangingPunct="1"/>
                <a:r>
                  <a:rPr lang="en-US" sz="1600" dirty="0" err="1">
                    <a:solidFill>
                      <a:schemeClr val="bg1"/>
                    </a:solidFill>
                    <a:latin typeface="Arial" charset="0"/>
                  </a:rPr>
                  <a:t>Add’l</a:t>
                </a:r>
                <a:r>
                  <a:rPr lang="en-US" sz="1600" dirty="0">
                    <a:solidFill>
                      <a:schemeClr val="bg1"/>
                    </a:solidFill>
                    <a:latin typeface="Arial" charset="0"/>
                  </a:rPr>
                  <a:t> cases, </a:t>
                </a:r>
                <a:r>
                  <a:rPr lang="en-US" sz="1600" dirty="0" err="1">
                    <a:solidFill>
                      <a:schemeClr val="bg1"/>
                    </a:solidFill>
                    <a:latin typeface="Arial" charset="0"/>
                  </a:rPr>
                  <a:t>zebrafish</a:t>
                </a:r>
                <a:r>
                  <a:rPr lang="en-US" sz="1600" dirty="0">
                    <a:solidFill>
                      <a:schemeClr val="bg1"/>
                    </a:solidFill>
                    <a:latin typeface="Arial" charset="0"/>
                  </a:rPr>
                  <a:t>  </a:t>
                </a:r>
                <a:endParaRPr lang="en-US" sz="1600" b="1" i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sp>
          <p:nvSpPr>
            <p:cNvPr id="17418" name="Line 36"/>
            <p:cNvSpPr>
              <a:spLocks noChangeShapeType="1"/>
            </p:cNvSpPr>
            <p:nvPr/>
          </p:nvSpPr>
          <p:spPr bwMode="auto">
            <a:xfrm flipH="1">
              <a:off x="3086100" y="4241800"/>
              <a:ext cx="292100" cy="2667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9" name="Line 37"/>
            <p:cNvSpPr>
              <a:spLocks noChangeShapeType="1"/>
            </p:cNvSpPr>
            <p:nvPr/>
          </p:nvSpPr>
          <p:spPr bwMode="auto">
            <a:xfrm flipH="1">
              <a:off x="4241800" y="5080000"/>
              <a:ext cx="889000" cy="127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0" name="Line 38"/>
            <p:cNvSpPr>
              <a:spLocks noChangeShapeType="1"/>
            </p:cNvSpPr>
            <p:nvPr/>
          </p:nvSpPr>
          <p:spPr bwMode="auto">
            <a:xfrm>
              <a:off x="5575300" y="4279900"/>
              <a:ext cx="292100" cy="2667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7411" name="Picture 27"/>
          <p:cNvPicPr preferRelativeResize="0"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566988"/>
            <a:ext cx="120650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0" y="152400"/>
            <a:ext cx="90857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charset="0"/>
                <a:cs typeface="Arial" charset="0"/>
              </a:rPr>
              <a:t>FaceBase</a:t>
            </a:r>
            <a:r>
              <a:rPr lang="en-US" sz="2800" dirty="0">
                <a:solidFill>
                  <a:srgbClr val="FFFF00"/>
                </a:solidFill>
                <a:latin typeface="Arial" charset="0"/>
                <a:cs typeface="Arial" charset="0"/>
              </a:rPr>
              <a:t> Craniofacial Gene Discovery Spoke Project:</a:t>
            </a:r>
          </a:p>
          <a:p>
            <a:r>
              <a:rPr lang="en-US" sz="2800" dirty="0">
                <a:solidFill>
                  <a:srgbClr val="FFFF00"/>
                </a:solidFill>
                <a:latin typeface="Arial" charset="0"/>
                <a:cs typeface="Arial" charset="0"/>
              </a:rPr>
              <a:t> Specific Aims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3733801" y="2498725"/>
            <a:ext cx="68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1.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00" y="508506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9600" y="501332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3.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6119336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Arial"/>
                <a:cs typeface="Arial"/>
              </a:rPr>
              <a:t>Haghighi</a:t>
            </a:r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  <a:latin typeface="Arial"/>
                <a:cs typeface="Arial"/>
              </a:rPr>
              <a:t>et al.  </a:t>
            </a:r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An 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integrated clinical program and crowdsourcing strategy for genomic sequencing and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Mendelian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disease gene discovery. </a:t>
            </a:r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latin typeface="Arial"/>
                <a:cs typeface="Arial"/>
              </a:rPr>
              <a:t>npj</a:t>
            </a:r>
            <a:r>
              <a:rPr lang="en-US" sz="1400" i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Arial"/>
                <a:cs typeface="Arial"/>
              </a:rPr>
              <a:t>Genomic </a:t>
            </a:r>
            <a:r>
              <a:rPr lang="en-US" sz="1400" i="1" dirty="0" smtClean="0">
                <a:solidFill>
                  <a:schemeClr val="bg1"/>
                </a:solidFill>
                <a:latin typeface="Arial"/>
                <a:cs typeface="Arial"/>
              </a:rPr>
              <a:t>Medicine </a:t>
            </a:r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3 (21), 2018. 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 noChangeAspect="1"/>
          </p:cNvGraphicFramePr>
          <p:nvPr/>
        </p:nvGraphicFramePr>
        <p:xfrm>
          <a:off x="685800" y="1136650"/>
          <a:ext cx="7696200" cy="244475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2663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40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278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98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307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2789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2301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6642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28249"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  <a:cs typeface="Arial"/>
                        </a:rPr>
                        <a:t>Sequencing</a:t>
                      </a:r>
                      <a:endParaRPr lang="en-US" sz="18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161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Done?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(Y / N)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Calibri" charset="0"/>
                          <a:cs typeface="Arial"/>
                        </a:rPr>
                        <a:t>Reanalysis by BGM?</a:t>
                      </a:r>
                      <a:r>
                        <a:rPr lang="en-US" sz="1600" baseline="0" dirty="0">
                          <a:effectLst/>
                          <a:latin typeface="Arial"/>
                          <a:ea typeface="Calibri" charset="0"/>
                          <a:cs typeface="Arial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Arial"/>
                          <a:ea typeface="Calibri" charset="0"/>
                          <a:cs typeface="Arial"/>
                        </a:rPr>
                        <a:t>(Y / N)</a:t>
                      </a: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WES / WGS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Lab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# Sequences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Complete trio?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Relatives Sequenced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003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Sequencing (via UDN, BGM, FB): 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Yes,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FB 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Calibri" charset="0"/>
                          <a:cs typeface="Arial"/>
                        </a:rPr>
                        <a:t>Yes</a:t>
                      </a: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WES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Yale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+mn-ea"/>
                          <a:cs typeface="Arial"/>
                        </a:rPr>
                        <a:t>3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Yes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Arial"/>
                          <a:cs typeface="Arial"/>
                        </a:rPr>
                        <a:t>Proband</a:t>
                      </a:r>
                      <a:endParaRPr lang="en-US" sz="1600" dirty="0"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Calibri" charset="0"/>
                          <a:cs typeface="Arial"/>
                        </a:rPr>
                        <a:t>Parents</a:t>
                      </a: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8336" name="Rectangle 4"/>
          <p:cNvSpPr>
            <a:spLocks noChangeArrowheads="1"/>
          </p:cNvSpPr>
          <p:nvPr/>
        </p:nvSpPr>
        <p:spPr bwMode="auto">
          <a:xfrm>
            <a:off x="2438400" y="228600"/>
            <a:ext cx="4775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charset="0"/>
                <a:cs typeface="Arial" charset="0"/>
              </a:rPr>
              <a:t>FB67: Sequencing Summary</a:t>
            </a:r>
          </a:p>
        </p:txBody>
      </p:sp>
      <p:graphicFrame>
        <p:nvGraphicFramePr>
          <p:cNvPr id="6" name="Table 5"/>
          <p:cNvGraphicFramePr>
            <a:graphicFrameLocks noGrp="1" noChangeAspect="1"/>
          </p:cNvGraphicFramePr>
          <p:nvPr/>
        </p:nvGraphicFramePr>
        <p:xfrm>
          <a:off x="693738" y="4075113"/>
          <a:ext cx="7640637" cy="2249488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5267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983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154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83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Analysis Method </a:t>
                      </a:r>
                    </a:p>
                  </a:txBody>
                  <a:tcPr marL="85960" marR="85960" marT="42965" marB="4296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Filter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gnomAD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85960" marR="85960" marT="42965" marB="4296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#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 Genes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85960" marR="85960" marT="42965" marB="4296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54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De Novo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dominant</a:t>
                      </a:r>
                    </a:p>
                  </a:txBody>
                  <a:tcPr marL="85960" marR="85960" marT="42965" marB="4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42980" marR="42980" marT="42965" marB="4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42980" marR="42980" marT="42965" marB="4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54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Compound heterozygous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85960" marR="85960" marT="42965" marB="4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1%</a:t>
                      </a:r>
                    </a:p>
                  </a:txBody>
                  <a:tcPr marL="42980" marR="42980" marT="42965" marB="4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 marL="42980" marR="42980" marT="42965" marB="4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542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Homozygous recessive</a:t>
                      </a:r>
                    </a:p>
                  </a:txBody>
                  <a:tcPr marL="85960" marR="85960" marT="42965" marB="4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1%</a:t>
                      </a:r>
                    </a:p>
                  </a:txBody>
                  <a:tcPr marL="42980" marR="42980" marT="42965" marB="4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42980" marR="42980" marT="42965" marB="4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27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85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/>
          <p:cNvPicPr preferRelativeResize="0"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90" t="8472" r="7813" b="12222"/>
          <a:stretch>
            <a:fillRect/>
          </a:stretch>
        </p:blipFill>
        <p:spPr bwMode="auto">
          <a:xfrm>
            <a:off x="1384300" y="2778125"/>
            <a:ext cx="646430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 noChangeAspect="1"/>
          </p:cNvGraphicFramePr>
          <p:nvPr/>
        </p:nvGraphicFramePr>
        <p:xfrm>
          <a:off x="1389063" y="1066800"/>
          <a:ext cx="6443663" cy="1557338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9101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04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578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176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979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0955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0955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0048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7595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Gene: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4" marR="2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4" marR="2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cDNA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change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(c._____)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4" marR="2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Protein change (p.____)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4" marR="2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PopMax</a:t>
                      </a:r>
                      <a:r>
                        <a:rPr lang="en-US" sz="1400" i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4" marR="2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</a:t>
                      </a:r>
                      <a:r>
                        <a:rPr lang="en-US" sz="1400" i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4" marR="2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i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het)</a:t>
                      </a:r>
                      <a:endParaRPr lang="en-US" sz="14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4" marR="2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pLI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4" marR="2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4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MED13L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c.4431delC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p.L1408X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9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ANKAR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Ext. splice site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9368" name="TextBox 5"/>
          <p:cNvSpPr txBox="1">
            <a:spLocks noChangeArrowheads="1"/>
          </p:cNvSpPr>
          <p:nvPr/>
        </p:nvSpPr>
        <p:spPr bwMode="auto">
          <a:xfrm>
            <a:off x="685800" y="228600"/>
            <a:ext cx="8267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Haploinsufficiency for </a:t>
            </a:r>
            <a:r>
              <a:rPr lang="en-US" sz="2800" i="1">
                <a:solidFill>
                  <a:srgbClr val="FFFF00"/>
                </a:solidFill>
                <a:latin typeface="Arial" charset="0"/>
                <a:cs typeface="Arial" charset="0"/>
              </a:rPr>
              <a:t>MED13L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 due to c.4431delC</a:t>
            </a:r>
          </a:p>
        </p:txBody>
      </p:sp>
      <p:sp>
        <p:nvSpPr>
          <p:cNvPr id="99369" name="Rectangle 6"/>
          <p:cNvSpPr>
            <a:spLocks noChangeArrowheads="1"/>
          </p:cNvSpPr>
          <p:nvPr/>
        </p:nvSpPr>
        <p:spPr bwMode="auto">
          <a:xfrm>
            <a:off x="3733800" y="3878263"/>
            <a:ext cx="1092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  <a:cs typeface="Arial" charset="0"/>
              </a:rPr>
              <a:t>c.4431delC</a:t>
            </a:r>
            <a:endParaRPr lang="en-US" sz="1400"/>
          </a:p>
        </p:txBody>
      </p:sp>
      <p:cxnSp>
        <p:nvCxnSpPr>
          <p:cNvPr id="99370" name="Straight Arrow Connector 8"/>
          <p:cNvCxnSpPr>
            <a:cxnSpLocks noChangeShapeType="1"/>
          </p:cNvCxnSpPr>
          <p:nvPr/>
        </p:nvCxnSpPr>
        <p:spPr bwMode="auto">
          <a:xfrm flipV="1">
            <a:off x="4757738" y="3962400"/>
            <a:ext cx="228600" cy="762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9371" name="TextBox 9"/>
          <p:cNvSpPr txBox="1">
            <a:spLocks noChangeArrowheads="1"/>
          </p:cNvSpPr>
          <p:nvPr/>
        </p:nvSpPr>
        <p:spPr bwMode="auto">
          <a:xfrm>
            <a:off x="271463" y="2027238"/>
            <a:ext cx="996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  <a:latin typeface="Arial" charset="0"/>
                <a:cs typeface="Arial" charset="0"/>
              </a:rPr>
              <a:t>De novo</a:t>
            </a:r>
          </a:p>
        </p:txBody>
      </p:sp>
      <p:sp>
        <p:nvSpPr>
          <p:cNvPr id="99372" name="Left Brace 10"/>
          <p:cNvSpPr>
            <a:spLocks/>
          </p:cNvSpPr>
          <p:nvPr/>
        </p:nvSpPr>
        <p:spPr bwMode="auto">
          <a:xfrm>
            <a:off x="1208088" y="1836738"/>
            <a:ext cx="120650" cy="762000"/>
          </a:xfrm>
          <a:prstGeom prst="leftBrace">
            <a:avLst>
              <a:gd name="adj1" fmla="val 8421"/>
              <a:gd name="adj2" fmla="val 50000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99373" name="TextBox 11"/>
          <p:cNvSpPr txBox="1">
            <a:spLocks noChangeArrowheads="1"/>
          </p:cNvSpPr>
          <p:nvPr/>
        </p:nvSpPr>
        <p:spPr bwMode="auto">
          <a:xfrm>
            <a:off x="334963" y="3897313"/>
            <a:ext cx="9604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Proband</a:t>
            </a:r>
          </a:p>
        </p:txBody>
      </p:sp>
      <p:sp>
        <p:nvSpPr>
          <p:cNvPr id="99374" name="TextBox 12"/>
          <p:cNvSpPr txBox="1">
            <a:spLocks noChangeArrowheads="1"/>
          </p:cNvSpPr>
          <p:nvPr/>
        </p:nvSpPr>
        <p:spPr bwMode="auto">
          <a:xfrm>
            <a:off x="334963" y="4843463"/>
            <a:ext cx="9604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Parent 1</a:t>
            </a:r>
          </a:p>
        </p:txBody>
      </p:sp>
      <p:sp>
        <p:nvSpPr>
          <p:cNvPr id="99375" name="TextBox 13"/>
          <p:cNvSpPr txBox="1">
            <a:spLocks noChangeArrowheads="1"/>
          </p:cNvSpPr>
          <p:nvPr/>
        </p:nvSpPr>
        <p:spPr bwMode="auto">
          <a:xfrm>
            <a:off x="334963" y="5788025"/>
            <a:ext cx="9604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Parent 2</a:t>
            </a:r>
          </a:p>
        </p:txBody>
      </p:sp>
      <p:pic>
        <p:nvPicPr>
          <p:cNvPr id="12" name="Picture 27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298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 txBox="1">
            <a:spLocks/>
          </p:cNvSpPr>
          <p:nvPr/>
        </p:nvSpPr>
        <p:spPr bwMode="auto">
          <a:xfrm>
            <a:off x="1143000" y="222250"/>
            <a:ext cx="73914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2800" i="1">
                <a:solidFill>
                  <a:srgbClr val="FFFF00"/>
                </a:solidFill>
                <a:latin typeface="Arial" charset="0"/>
                <a:cs typeface="Arial" charset="0"/>
              </a:rPr>
              <a:t>MED13L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 haploinsufficiency</a:t>
            </a:r>
          </a:p>
        </p:txBody>
      </p:sp>
      <p:pic>
        <p:nvPicPr>
          <p:cNvPr id="102402" name="Picture 4"/>
          <p:cNvPicPr preferRelativeResize="0"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8100" y="1122363"/>
            <a:ext cx="2603500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Box 5"/>
          <p:cNvSpPr txBox="1">
            <a:spLocks noChangeArrowheads="1"/>
          </p:cNvSpPr>
          <p:nvPr/>
        </p:nvSpPr>
        <p:spPr bwMode="auto">
          <a:xfrm>
            <a:off x="4495800" y="1408113"/>
            <a:ext cx="19827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c.3765delC: DD, cleft palate, club foot, hypotonia, conductive HL, ALL</a:t>
            </a:r>
          </a:p>
        </p:txBody>
      </p:sp>
      <p:sp>
        <p:nvSpPr>
          <p:cNvPr id="102404" name="TextBox 6"/>
          <p:cNvSpPr txBox="1">
            <a:spLocks noChangeArrowheads="1"/>
          </p:cNvSpPr>
          <p:nvPr/>
        </p:nvSpPr>
        <p:spPr bwMode="auto">
          <a:xfrm>
            <a:off x="4572000" y="3148013"/>
            <a:ext cx="18907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c.607dupT: DD, seizures, microcephaly, PFO</a:t>
            </a:r>
          </a:p>
        </p:txBody>
      </p:sp>
      <p:sp>
        <p:nvSpPr>
          <p:cNvPr id="102405" name="TextBox 7"/>
          <p:cNvSpPr txBox="1">
            <a:spLocks noChangeArrowheads="1"/>
          </p:cNvSpPr>
          <p:nvPr/>
        </p:nvSpPr>
        <p:spPr bwMode="auto">
          <a:xfrm>
            <a:off x="4572000" y="4575175"/>
            <a:ext cx="18907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c.4420A&gt;T (nonsense): DD, seizures, T2-hyperintense foci, underlying low white matter volume</a:t>
            </a:r>
          </a:p>
        </p:txBody>
      </p:sp>
      <p:grpSp>
        <p:nvGrpSpPr>
          <p:cNvPr id="102406" name="Group 9"/>
          <p:cNvGrpSpPr>
            <a:grpSpLocks/>
          </p:cNvGrpSpPr>
          <p:nvPr/>
        </p:nvGrpSpPr>
        <p:grpSpPr bwMode="auto">
          <a:xfrm>
            <a:off x="152400" y="785813"/>
            <a:ext cx="4789488" cy="5340350"/>
            <a:chOff x="838201" y="786385"/>
            <a:chExt cx="4941814" cy="5339004"/>
          </a:xfrm>
        </p:grpSpPr>
        <p:sp>
          <p:nvSpPr>
            <p:cNvPr id="3" name="Content Placeholder 4"/>
            <p:cNvSpPr txBox="1">
              <a:spLocks/>
            </p:cNvSpPr>
            <p:nvPr/>
          </p:nvSpPr>
          <p:spPr>
            <a:xfrm>
              <a:off x="838201" y="786385"/>
              <a:ext cx="4941814" cy="302342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ＭＳ Ｐゴシック" pitchFamily="-107" charset="-128"/>
                  <a:cs typeface="ＭＳ Ｐゴシック" pitchFamily="-107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9pPr>
            </a:lstStyle>
            <a:p>
              <a:pPr marL="0" indent="0">
                <a:buFontTx/>
                <a:buNone/>
                <a:defRPr/>
              </a:pP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C. </a:t>
              </a:r>
              <a:r>
                <a:rPr lang="en-US" sz="1600" dirty="0" err="1">
                  <a:solidFill>
                    <a:schemeClr val="bg1"/>
                  </a:solidFill>
                  <a:latin typeface="Arial"/>
                  <a:cs typeface="Arial"/>
                </a:rPr>
                <a:t>Cafiero</a:t>
              </a: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 et al. (2015) </a:t>
              </a:r>
              <a:r>
                <a:rPr lang="en-US" sz="1600" i="1" dirty="0">
                  <a:solidFill>
                    <a:schemeClr val="bg1"/>
                  </a:solidFill>
                  <a:latin typeface="Arial"/>
                  <a:cs typeface="Arial"/>
                </a:rPr>
                <a:t>EJHG</a:t>
              </a:r>
            </a:p>
            <a:p>
              <a:pPr marL="0" indent="0">
                <a:buFontTx/>
                <a:buNone/>
                <a:defRPr/>
              </a:pPr>
              <a:endParaRPr lang="en-US" sz="1000" i="1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/>
                  <a:cs typeface="Arial"/>
                </a:rPr>
                <a:t>intellectual disability </a:t>
              </a:r>
            </a:p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/>
                  <a:cs typeface="Arial"/>
                </a:rPr>
                <a:t>distinctive facial appearance: </a:t>
              </a:r>
              <a:r>
                <a:rPr lang="en-US" sz="1400" dirty="0" err="1">
                  <a:solidFill>
                    <a:schemeClr val="bg1"/>
                  </a:solidFill>
                  <a:latin typeface="Arial"/>
                  <a:cs typeface="Arial"/>
                </a:rPr>
                <a:t>brachycephaly</a:t>
              </a:r>
              <a:r>
                <a:rPr lang="en-US" sz="1400" dirty="0">
                  <a:solidFill>
                    <a:schemeClr val="bg1"/>
                  </a:solidFill>
                  <a:latin typeface="Arial"/>
                  <a:cs typeface="Arial"/>
                </a:rPr>
                <a:t>,</a:t>
              </a:r>
            </a:p>
            <a:p>
              <a:pPr marL="0" indent="0">
                <a:buFontTx/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/>
                  <a:cs typeface="Arial"/>
                </a:rPr>
                <a:t>       horizontal eyebrows, high forehead, </a:t>
              </a:r>
              <a:r>
                <a:rPr lang="en-US" sz="1400" dirty="0" err="1">
                  <a:solidFill>
                    <a:schemeClr val="bg1"/>
                  </a:solidFill>
                  <a:latin typeface="Arial"/>
                  <a:cs typeface="Arial"/>
                </a:rPr>
                <a:t>bitemporal</a:t>
              </a:r>
              <a:endParaRPr lang="en-US" sz="140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0" indent="0">
                <a:buFontTx/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/>
                  <a:cs typeface="Arial"/>
                </a:rPr>
                <a:t>       narrowing, long eyelashes, depressed nasal</a:t>
              </a:r>
            </a:p>
            <a:p>
              <a:pPr marL="0" indent="0">
                <a:buFontTx/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/>
                  <a:cs typeface="Arial"/>
                </a:rPr>
                <a:t>       bridge, mid-face hypoplasia, </a:t>
              </a:r>
              <a:r>
                <a:rPr lang="en-US" sz="1400" dirty="0" err="1">
                  <a:solidFill>
                    <a:schemeClr val="bg1"/>
                  </a:solidFill>
                  <a:latin typeface="Arial"/>
                  <a:cs typeface="Arial"/>
                </a:rPr>
                <a:t>prognathism</a:t>
              </a:r>
              <a:r>
                <a:rPr lang="en-US" sz="14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</a:p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/>
                  <a:cs typeface="Arial"/>
                </a:rPr>
                <a:t>congenital heart diseases found in some</a:t>
              </a:r>
            </a:p>
            <a:p>
              <a:pPr marL="0" indent="0">
                <a:buFontTx/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/>
                  <a:cs typeface="Arial"/>
                </a:rPr>
                <a:t>       subjects w/ various degree of severity</a:t>
              </a:r>
            </a:p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/>
                  <a:cs typeface="Arial"/>
                </a:rPr>
                <a:t>cleft palate, ataxia, epilepsy and childhood</a:t>
              </a:r>
            </a:p>
            <a:p>
              <a:pPr marL="0" indent="0">
                <a:buFontTx/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/>
                  <a:cs typeface="Arial"/>
                </a:rPr>
                <a:t>       leukemia in single cases</a:t>
              </a:r>
            </a:p>
          </p:txBody>
        </p:sp>
        <p:pic>
          <p:nvPicPr>
            <p:cNvPr id="102408" name="Picture 8"/>
            <p:cNvPicPr preferRelativeResize="0"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4448" y="3886200"/>
              <a:ext cx="2303396" cy="2239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7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542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723900" y="188913"/>
            <a:ext cx="7886700" cy="420687"/>
          </a:xfrm>
        </p:spPr>
        <p:txBody>
          <a:bodyPr/>
          <a:lstStyle/>
          <a:p>
            <a:r>
              <a:rPr lang="en-US" sz="2800" i="1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MED13L</a:t>
            </a:r>
            <a:r>
              <a:rPr lang="en-US" sz="28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 haploinsufficiency</a:t>
            </a:r>
          </a:p>
        </p:txBody>
      </p:sp>
      <p:grpSp>
        <p:nvGrpSpPr>
          <p:cNvPr id="100354" name="Group 1"/>
          <p:cNvGrpSpPr>
            <a:grpSpLocks/>
          </p:cNvGrpSpPr>
          <p:nvPr/>
        </p:nvGrpSpPr>
        <p:grpSpPr bwMode="auto">
          <a:xfrm>
            <a:off x="1295400" y="785813"/>
            <a:ext cx="6629400" cy="5684837"/>
            <a:chOff x="1050131" y="786384"/>
            <a:chExt cx="6629135" cy="5684266"/>
          </a:xfrm>
        </p:grpSpPr>
        <p:pic>
          <p:nvPicPr>
            <p:cNvPr id="10035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131" y="786384"/>
              <a:ext cx="6622257" cy="5684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Star: 5 Points 5"/>
            <p:cNvSpPr/>
            <p:nvPr/>
          </p:nvSpPr>
          <p:spPr>
            <a:xfrm>
              <a:off x="1293009" y="1514973"/>
              <a:ext cx="79372" cy="952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Star: 5 Points 6"/>
            <p:cNvSpPr/>
            <p:nvPr/>
          </p:nvSpPr>
          <p:spPr>
            <a:xfrm>
              <a:off x="1293009" y="1686406"/>
              <a:ext cx="79372" cy="952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Star: 5 Points 7"/>
            <p:cNvSpPr/>
            <p:nvPr/>
          </p:nvSpPr>
          <p:spPr>
            <a:xfrm>
              <a:off x="1293009" y="4640447"/>
              <a:ext cx="79372" cy="952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Star: 5 Points 14"/>
            <p:cNvSpPr/>
            <p:nvPr/>
          </p:nvSpPr>
          <p:spPr>
            <a:xfrm>
              <a:off x="1293009" y="2991200"/>
              <a:ext cx="79372" cy="952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Star: 5 Points 16"/>
            <p:cNvSpPr/>
            <p:nvPr/>
          </p:nvSpPr>
          <p:spPr>
            <a:xfrm>
              <a:off x="1296184" y="4957915"/>
              <a:ext cx="79372" cy="952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00361" name="Picture 18"/>
            <p:cNvPicPr preferRelativeResize="0">
              <a:picLocks noChangeAspect="1"/>
            </p:cNvPicPr>
            <p:nvPr/>
          </p:nvPicPr>
          <p:blipFill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3536" y="6189135"/>
              <a:ext cx="2965730" cy="27508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27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351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762000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MED13b in the literature</a:t>
            </a:r>
          </a:p>
        </p:txBody>
      </p:sp>
      <p:pic>
        <p:nvPicPr>
          <p:cNvPr id="107522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1287463"/>
            <a:ext cx="1387475" cy="4351337"/>
          </a:xfrm>
        </p:spPr>
      </p:pic>
      <p:pic>
        <p:nvPicPr>
          <p:cNvPr id="107523" name="Content Placeholder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"/>
          <a:stretch/>
        </p:blipFill>
        <p:spPr bwMode="auto">
          <a:xfrm>
            <a:off x="1693334" y="1295400"/>
            <a:ext cx="3979862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9450" y="1276350"/>
            <a:ext cx="3116262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TextBox 6"/>
          <p:cNvSpPr txBox="1">
            <a:spLocks noChangeArrowheads="1"/>
          </p:cNvSpPr>
          <p:nvPr/>
        </p:nvSpPr>
        <p:spPr bwMode="auto">
          <a:xfrm>
            <a:off x="118532" y="5725180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236538" indent="-236538" eaLnBrk="1" hangingPunct="1"/>
            <a:r>
              <a:rPr lang="en-US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 A: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cs typeface="Arial" charset="0"/>
              </a:rPr>
              <a:t>qPCR</a:t>
            </a:r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 of maternal expression</a:t>
            </a:r>
          </a:p>
          <a:p>
            <a:pPr marL="236538" indent="-236538" eaLnBrk="1" hangingPunct="1"/>
            <a:r>
              <a:rPr lang="en-US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 B-F:</a:t>
            </a:r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Arial" charset="0"/>
                <a:cs typeface="Arial" charset="0"/>
              </a:rPr>
              <a:t>in situ </a:t>
            </a:r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hybridization </a:t>
            </a:r>
          </a:p>
        </p:txBody>
      </p:sp>
      <p:sp>
        <p:nvSpPr>
          <p:cNvPr id="107526" name="TextBox 11"/>
          <p:cNvSpPr txBox="1">
            <a:spLocks noChangeArrowheads="1"/>
          </p:cNvSpPr>
          <p:nvPr/>
        </p:nvSpPr>
        <p:spPr bwMode="auto">
          <a:xfrm>
            <a:off x="6637338" y="5208587"/>
            <a:ext cx="17446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Migration of NCCs </a:t>
            </a:r>
          </a:p>
          <a:p>
            <a:pPr eaLnBrk="1" hangingPunct="1"/>
            <a:endParaRPr lang="en-US" sz="1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7527" name="TextBox 12"/>
          <p:cNvSpPr txBox="1">
            <a:spLocks noChangeArrowheads="1"/>
          </p:cNvSpPr>
          <p:nvPr/>
        </p:nvSpPr>
        <p:spPr bwMode="auto">
          <a:xfrm>
            <a:off x="2362200" y="4191000"/>
            <a:ext cx="2743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236538" indent="-185738" eaLnBrk="1" hangingPunct="1"/>
            <a:r>
              <a:rPr lang="en-US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A: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cs typeface="Arial" charset="0"/>
              </a:rPr>
              <a:t>Morpholino</a:t>
            </a:r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 injected med13b</a:t>
            </a:r>
          </a:p>
          <a:p>
            <a:pPr marL="236538" indent="-185738" eaLnBrk="1" hangingPunct="1"/>
            <a:r>
              <a:rPr lang="en-US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B: </a:t>
            </a:r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Eye size</a:t>
            </a:r>
          </a:p>
          <a:p>
            <a:pPr marL="236538" indent="-185738" eaLnBrk="1" hangingPunct="1"/>
            <a:r>
              <a:rPr lang="en-US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C: </a:t>
            </a:r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Body length</a:t>
            </a:r>
          </a:p>
        </p:txBody>
      </p:sp>
      <p:sp>
        <p:nvSpPr>
          <p:cNvPr id="107528" name="TextBox 13"/>
          <p:cNvSpPr txBox="1">
            <a:spLocks noChangeArrowheads="1"/>
          </p:cNvSpPr>
          <p:nvPr/>
        </p:nvSpPr>
        <p:spPr bwMode="auto">
          <a:xfrm>
            <a:off x="5867400" y="6248400"/>
            <a:ext cx="381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Utami</a:t>
            </a:r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 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et al., Hum </a:t>
            </a:r>
            <a:r>
              <a:rPr lang="en-US" sz="1600" i="1" dirty="0" err="1">
                <a:solidFill>
                  <a:schemeClr val="bg1"/>
                </a:solidFill>
                <a:latin typeface="Arial" charset="0"/>
                <a:cs typeface="Arial" charset="0"/>
              </a:rPr>
              <a:t>Mutat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. 35, </a:t>
            </a:r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819443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rgbClr val="00075D"/>
            </a:gs>
            <a:gs pos="100000">
              <a:srgbClr val="FFFF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D7018E-6009-554B-99AE-204DFB28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8382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CRISPR-mediated KO strategies 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1066800" y="1295400"/>
            <a:ext cx="6934200" cy="5257800"/>
            <a:chOff x="762000" y="1447800"/>
            <a:chExt cx="6934200" cy="5257800"/>
          </a:xfrm>
        </p:grpSpPr>
        <p:sp>
          <p:nvSpPr>
            <p:cNvPr id="45" name="Rectangle 44"/>
            <p:cNvSpPr/>
            <p:nvPr/>
          </p:nvSpPr>
          <p:spPr bwMode="auto">
            <a:xfrm>
              <a:off x="762000" y="1447800"/>
              <a:ext cx="6934200" cy="5257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FF0B0C8A-1819-AB49-BE44-3BFA326F5D8C}"/>
                </a:ext>
              </a:extLst>
            </p:cNvPr>
            <p:cNvGrpSpPr/>
            <p:nvPr/>
          </p:nvGrpSpPr>
          <p:grpSpPr>
            <a:xfrm>
              <a:off x="1449949" y="1690688"/>
              <a:ext cx="5849904" cy="4993734"/>
              <a:chOff x="1786307" y="1571878"/>
              <a:chExt cx="7799872" cy="4993734"/>
            </a:xfrm>
          </p:grpSpPr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95E05FA6-FA0D-044F-B631-627B2D13FC4A}"/>
                  </a:ext>
                </a:extLst>
              </p:cNvPr>
              <p:cNvSpPr/>
              <p:nvPr/>
            </p:nvSpPr>
            <p:spPr>
              <a:xfrm>
                <a:off x="1786307" y="1967640"/>
                <a:ext cx="2524125" cy="762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Arial"/>
                  <a:cs typeface="Arial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="" xmlns:a16="http://schemas.microsoft.com/office/drawing/2014/main" id="{F2C0E6BD-42A5-C047-A057-98DED1693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28004" y="1571878"/>
                <a:ext cx="1061144" cy="118110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4C6E9743-26B5-B64F-8948-D586F4C2ABF2}"/>
                  </a:ext>
                </a:extLst>
              </p:cNvPr>
              <p:cNvSpPr txBox="1"/>
              <p:nvPr/>
            </p:nvSpPr>
            <p:spPr>
              <a:xfrm>
                <a:off x="1986642" y="2090990"/>
                <a:ext cx="24003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Inject zygote with     Cas9 / </a:t>
                </a:r>
                <a:r>
                  <a:rPr lang="en-US" sz="1400" dirty="0" err="1">
                    <a:latin typeface="Arial"/>
                    <a:cs typeface="Arial"/>
                  </a:rPr>
                  <a:t>gRNA</a:t>
                </a:r>
                <a:r>
                  <a:rPr lang="en-US" sz="1400" dirty="0">
                    <a:latin typeface="Arial"/>
                    <a:cs typeface="Arial"/>
                  </a:rPr>
                  <a:t> mix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E689E80A-9743-1549-B8B1-FDBD101FECF9}"/>
                  </a:ext>
                </a:extLst>
              </p:cNvPr>
              <p:cNvSpPr txBox="1"/>
              <p:nvPr/>
            </p:nvSpPr>
            <p:spPr>
              <a:xfrm>
                <a:off x="5662906" y="2198673"/>
                <a:ext cx="113347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/>
                    <a:cs typeface="Arial"/>
                  </a:rPr>
                  <a:t>3 months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="" xmlns:a16="http://schemas.microsoft.com/office/drawing/2014/main" id="{03160512-69A3-A441-B825-35D327F7EAC4}"/>
                  </a:ext>
                </a:extLst>
              </p:cNvPr>
              <p:cNvCxnSpPr/>
              <p:nvPr/>
            </p:nvCxnSpPr>
            <p:spPr>
              <a:xfrm>
                <a:off x="5255286" y="2383339"/>
                <a:ext cx="40761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>
                <a:extLst>
                  <a:ext uri="{FF2B5EF4-FFF2-40B4-BE49-F238E27FC236}">
                    <a16:creationId xmlns="" xmlns:a16="http://schemas.microsoft.com/office/drawing/2014/main" id="{A6BD571B-800B-2C45-9965-AB472775088B}"/>
                  </a:ext>
                </a:extLst>
              </p:cNvPr>
              <p:cNvSpPr/>
              <p:nvPr/>
            </p:nvSpPr>
            <p:spPr>
              <a:xfrm>
                <a:off x="6763020" y="2538922"/>
                <a:ext cx="483294" cy="41223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Arial"/>
                  <a:cs typeface="Arial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="" xmlns:a16="http://schemas.microsoft.com/office/drawing/2014/main" id="{EB092D2D-E235-6649-BECE-5B9430906CAB}"/>
                  </a:ext>
                </a:extLst>
              </p:cNvPr>
              <p:cNvSpPr/>
              <p:nvPr/>
            </p:nvSpPr>
            <p:spPr>
              <a:xfrm>
                <a:off x="8138278" y="2525800"/>
                <a:ext cx="483294" cy="41223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Arial"/>
                  <a:cs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2A84F928-D56E-D344-B614-62DB8C8F4D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41472" y="2150172"/>
                <a:ext cx="1219200" cy="602806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1A32E5A0-6AF3-F548-96A5-C32558E2C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55647" y="2150172"/>
                <a:ext cx="895350" cy="60280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1B21BB92-5D6A-EF40-82C9-D089DE02DD5A}"/>
                  </a:ext>
                </a:extLst>
              </p:cNvPr>
              <p:cNvSpPr txBox="1"/>
              <p:nvPr/>
            </p:nvSpPr>
            <p:spPr>
              <a:xfrm>
                <a:off x="8131787" y="2705938"/>
                <a:ext cx="55245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/>
                    <a:cs typeface="Arial"/>
                  </a:rPr>
                  <a:t>WT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="" xmlns:a16="http://schemas.microsoft.com/office/drawing/2014/main" id="{6678A6E5-A40E-874F-9A1F-D2982884C836}"/>
                  </a:ext>
                </a:extLst>
              </p:cNvPr>
              <p:cNvCxnSpPr/>
              <p:nvPr/>
            </p:nvCxnSpPr>
            <p:spPr>
              <a:xfrm>
                <a:off x="7762550" y="2887234"/>
                <a:ext cx="0" cy="47480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48815DC4-17E6-3146-BEDC-730D12B5D6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50997" y="3362036"/>
                <a:ext cx="1219200" cy="60280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2D78E4CD-1996-9647-96CC-DCC6079044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65172" y="3362036"/>
                <a:ext cx="895350" cy="602806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BBA08D73-0F4F-BD46-9863-EA07A50B7741}"/>
                  </a:ext>
                </a:extLst>
              </p:cNvPr>
              <p:cNvSpPr txBox="1"/>
              <p:nvPr/>
            </p:nvSpPr>
            <p:spPr>
              <a:xfrm>
                <a:off x="6984247" y="3825143"/>
                <a:ext cx="55245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/>
                    <a:cs typeface="Arial"/>
                  </a:rPr>
                  <a:t>+/-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016C6E49-BC1F-9C45-933F-F54DC35C37D6}"/>
                  </a:ext>
                </a:extLst>
              </p:cNvPr>
              <p:cNvSpPr txBox="1"/>
              <p:nvPr/>
            </p:nvSpPr>
            <p:spPr>
              <a:xfrm>
                <a:off x="8232022" y="3825143"/>
                <a:ext cx="55245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/>
                    <a:cs typeface="Arial"/>
                  </a:rPr>
                  <a:t>+/-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="" xmlns:a16="http://schemas.microsoft.com/office/drawing/2014/main" id="{7252B943-2299-9F4C-8A41-4DAB1F0BFDF7}"/>
                  </a:ext>
                </a:extLst>
              </p:cNvPr>
              <p:cNvCxnSpPr/>
              <p:nvPr/>
            </p:nvCxnSpPr>
            <p:spPr>
              <a:xfrm flipH="1">
                <a:off x="5424523" y="3722002"/>
                <a:ext cx="11636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0B88C5EA-90A1-754E-B89E-D152808D10CA}"/>
                  </a:ext>
                </a:extLst>
              </p:cNvPr>
              <p:cNvSpPr txBox="1"/>
              <p:nvPr/>
            </p:nvSpPr>
            <p:spPr>
              <a:xfrm>
                <a:off x="6568187" y="2702567"/>
                <a:ext cx="113347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/>
                    <a:cs typeface="Arial"/>
                  </a:rPr>
                  <a:t>Out-cross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="" xmlns:a16="http://schemas.microsoft.com/office/drawing/2014/main" id="{59FB8952-0DB3-3248-B161-E3A27B1982AA}"/>
                  </a:ext>
                </a:extLst>
              </p:cNvPr>
              <p:cNvCxnSpPr/>
              <p:nvPr/>
            </p:nvCxnSpPr>
            <p:spPr>
              <a:xfrm>
                <a:off x="7762550" y="3964843"/>
                <a:ext cx="0" cy="47480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5B775EAE-1919-7C4D-BCC9-FE148909C8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40633" y="4451902"/>
                <a:ext cx="895350" cy="602806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C1957879-564D-6044-A9D2-CE721F80B90B}"/>
                  </a:ext>
                </a:extLst>
              </p:cNvPr>
              <p:cNvSpPr txBox="1"/>
              <p:nvPr/>
            </p:nvSpPr>
            <p:spPr>
              <a:xfrm>
                <a:off x="7726383" y="4864209"/>
                <a:ext cx="55245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/>
                    <a:cs typeface="Arial"/>
                  </a:rPr>
                  <a:t>-/-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6BC9BCE0-73AA-C14C-8309-083912AC2712}"/>
                  </a:ext>
                </a:extLst>
              </p:cNvPr>
              <p:cNvSpPr txBox="1"/>
              <p:nvPr/>
            </p:nvSpPr>
            <p:spPr>
              <a:xfrm>
                <a:off x="5424524" y="3271146"/>
                <a:ext cx="113347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/>
                    <a:cs typeface="Arial"/>
                  </a:rPr>
                  <a:t>Out-cross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AD03D296-E7F1-6E46-BD05-1A888C8EA914}"/>
                  </a:ext>
                </a:extLst>
              </p:cNvPr>
              <p:cNvSpPr txBox="1"/>
              <p:nvPr/>
            </p:nvSpPr>
            <p:spPr>
              <a:xfrm>
                <a:off x="9021783" y="2301785"/>
                <a:ext cx="56439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/>
                    <a:cs typeface="Arial"/>
                  </a:rPr>
                  <a:t>F0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6EBF1675-AFF7-9D42-9A86-F7F38A7A1E06}"/>
                  </a:ext>
                </a:extLst>
              </p:cNvPr>
              <p:cNvSpPr txBox="1"/>
              <p:nvPr/>
            </p:nvSpPr>
            <p:spPr>
              <a:xfrm>
                <a:off x="9021783" y="3455811"/>
                <a:ext cx="56439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/>
                    <a:cs typeface="Arial"/>
                  </a:rPr>
                  <a:t>F1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8C6599D2-BDB4-0849-A633-B3431C87DFBB}"/>
                  </a:ext>
                </a:extLst>
              </p:cNvPr>
              <p:cNvSpPr txBox="1"/>
              <p:nvPr/>
            </p:nvSpPr>
            <p:spPr>
              <a:xfrm>
                <a:off x="8656142" y="4505155"/>
                <a:ext cx="56439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/>
                    <a:cs typeface="Arial"/>
                  </a:rPr>
                  <a:t>F2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="" xmlns:a16="http://schemas.microsoft.com/office/drawing/2014/main" id="{20C17C7C-AED7-C349-9A53-13D197510394}"/>
                  </a:ext>
                </a:extLst>
              </p:cNvPr>
              <p:cNvSpPr/>
              <p:nvPr/>
            </p:nvSpPr>
            <p:spPr>
              <a:xfrm>
                <a:off x="6568186" y="1819357"/>
                <a:ext cx="456386" cy="41223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Arial"/>
                  <a:cs typeface="Arial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="" xmlns:a16="http://schemas.microsoft.com/office/drawing/2014/main" id="{197D2D08-E824-5848-8B73-13F688E844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41713" y="3314902"/>
                <a:ext cx="1219200" cy="602806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="" xmlns:a16="http://schemas.microsoft.com/office/drawing/2014/main" id="{99EDDBE2-3B47-5A4B-979E-FCEA3010AC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55888" y="3314902"/>
                <a:ext cx="895350" cy="602806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F6B955EC-F73C-4840-B3A7-64CBE229356D}"/>
                  </a:ext>
                </a:extLst>
              </p:cNvPr>
              <p:cNvSpPr txBox="1"/>
              <p:nvPr/>
            </p:nvSpPr>
            <p:spPr>
              <a:xfrm>
                <a:off x="4432028" y="3870668"/>
                <a:ext cx="55245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/>
                    <a:cs typeface="Arial"/>
                  </a:rPr>
                  <a:t>WT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999E1110-54DF-E040-8927-48280A4286AA}"/>
                  </a:ext>
                </a:extLst>
              </p:cNvPr>
              <p:cNvSpPr txBox="1"/>
              <p:nvPr/>
            </p:nvSpPr>
            <p:spPr>
              <a:xfrm>
                <a:off x="3244026" y="3876134"/>
                <a:ext cx="69768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/>
                    <a:cs typeface="Arial"/>
                  </a:rPr>
                  <a:t>F1 (+/-)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CDC711E2-02B4-BA4C-8F73-E70E49069098}"/>
                  </a:ext>
                </a:extLst>
              </p:cNvPr>
              <p:cNvSpPr txBox="1"/>
              <p:nvPr/>
            </p:nvSpPr>
            <p:spPr>
              <a:xfrm>
                <a:off x="6691788" y="4085993"/>
                <a:ext cx="113347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/>
                    <a:cs typeface="Arial"/>
                  </a:rPr>
                  <a:t>In-cross</a:t>
                </a: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="" xmlns:a16="http://schemas.microsoft.com/office/drawing/2014/main" id="{F458799D-EAD1-F843-9428-8838342FC3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35233" y="4577524"/>
                <a:ext cx="895350" cy="602806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581B4C93-D4C9-B141-BF17-13992369D223}"/>
                  </a:ext>
                </a:extLst>
              </p:cNvPr>
              <p:cNvSpPr txBox="1"/>
              <p:nvPr/>
            </p:nvSpPr>
            <p:spPr>
              <a:xfrm>
                <a:off x="3420983" y="4989831"/>
                <a:ext cx="55245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/>
                    <a:cs typeface="Arial"/>
                  </a:rPr>
                  <a:t>+/-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14D53061-2403-B64A-B846-E31241157C59}"/>
                  </a:ext>
                </a:extLst>
              </p:cNvPr>
              <p:cNvSpPr txBox="1"/>
              <p:nvPr/>
            </p:nvSpPr>
            <p:spPr>
              <a:xfrm>
                <a:off x="2570838" y="4689821"/>
                <a:ext cx="56439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/>
                    <a:cs typeface="Arial"/>
                  </a:rPr>
                  <a:t>F2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="" xmlns:a16="http://schemas.microsoft.com/office/drawing/2014/main" id="{9AE304B7-7EEE-6941-9A32-8D0D3644A67C}"/>
                  </a:ext>
                </a:extLst>
              </p:cNvPr>
              <p:cNvCxnSpPr/>
              <p:nvPr/>
            </p:nvCxnSpPr>
            <p:spPr>
              <a:xfrm>
                <a:off x="4073098" y="3893073"/>
                <a:ext cx="0" cy="6489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66CEEC67-33F6-EE47-A8C0-50C00F83FD88}"/>
                  </a:ext>
                </a:extLst>
              </p:cNvPr>
              <p:cNvSpPr txBox="1"/>
              <p:nvPr/>
            </p:nvSpPr>
            <p:spPr>
              <a:xfrm>
                <a:off x="4494740" y="5006257"/>
                <a:ext cx="55245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/>
                    <a:cs typeface="Arial"/>
                  </a:rPr>
                  <a:t>+/-</a:t>
                </a: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="" xmlns:a16="http://schemas.microsoft.com/office/drawing/2014/main" id="{0CF1B19A-AFCB-6340-A135-CAE6DFEE6B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98765" y="4562806"/>
                <a:ext cx="1219200" cy="602806"/>
              </a:xfrm>
              <a:prstGeom prst="rect">
                <a:avLst/>
              </a:prstGeom>
            </p:spPr>
          </p:pic>
          <p:cxnSp>
            <p:nvCxnSpPr>
              <p:cNvPr id="41" name="Straight Arrow Connector 40">
                <a:extLst>
                  <a:ext uri="{FF2B5EF4-FFF2-40B4-BE49-F238E27FC236}">
                    <a16:creationId xmlns="" xmlns:a16="http://schemas.microsoft.com/office/drawing/2014/main" id="{623C45F6-A66A-3943-A52E-4F4809B44352}"/>
                  </a:ext>
                </a:extLst>
              </p:cNvPr>
              <p:cNvCxnSpPr/>
              <p:nvPr/>
            </p:nvCxnSpPr>
            <p:spPr>
              <a:xfrm>
                <a:off x="4073098" y="5138990"/>
                <a:ext cx="0" cy="6489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096C6A51-6430-8948-9A0F-C3FFEAA8DB4E}"/>
                  </a:ext>
                </a:extLst>
              </p:cNvPr>
              <p:cNvSpPr txBox="1"/>
              <p:nvPr/>
            </p:nvSpPr>
            <p:spPr>
              <a:xfrm>
                <a:off x="3055888" y="5884451"/>
                <a:ext cx="56439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/>
                    <a:cs typeface="Arial"/>
                  </a:rPr>
                  <a:t>F3</a:t>
                </a: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="" xmlns:a16="http://schemas.microsoft.com/office/drawing/2014/main" id="{AD12FAFE-C04E-FE4D-9782-3A2BEFBF0D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55963" y="5774958"/>
                <a:ext cx="895350" cy="602806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49300B2F-D57B-B14A-9E5C-EA6E8B781DD5}"/>
                  </a:ext>
                </a:extLst>
              </p:cNvPr>
              <p:cNvSpPr txBox="1"/>
              <p:nvPr/>
            </p:nvSpPr>
            <p:spPr>
              <a:xfrm>
                <a:off x="3875554" y="6304002"/>
                <a:ext cx="55245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/>
                    <a:cs typeface="Arial"/>
                  </a:rPr>
                  <a:t>-/-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5646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FB67: </a:t>
            </a:r>
            <a:r>
              <a:rPr lang="en-US" sz="3200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MED13L</a:t>
            </a:r>
            <a:r>
              <a:rPr lang="en-US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 ~ </a:t>
            </a:r>
            <a:r>
              <a:rPr lang="en-US" sz="32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zebrafish</a:t>
            </a:r>
            <a:r>
              <a:rPr lang="en-US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200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med13b</a:t>
            </a:r>
          </a:p>
        </p:txBody>
      </p:sp>
      <p:pic>
        <p:nvPicPr>
          <p:cNvPr id="105474" name="Content Placeholder 4"/>
          <p:cNvPicPr preferRelativeResize="0"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1981200"/>
            <a:ext cx="8743950" cy="1122363"/>
          </a:xfrm>
        </p:spPr>
      </p:pic>
      <p:sp>
        <p:nvSpPr>
          <p:cNvPr id="105476" name="TextBox 9"/>
          <p:cNvSpPr txBox="1">
            <a:spLocks noChangeArrowheads="1"/>
          </p:cNvSpPr>
          <p:nvPr/>
        </p:nvSpPr>
        <p:spPr bwMode="auto">
          <a:xfrm>
            <a:off x="425450" y="3559175"/>
            <a:ext cx="49085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Exon 2</a:t>
            </a:r>
          </a:p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Guide 1:  5’-AGCTCTGGATCTTCTGGTGGGGG-3’</a:t>
            </a:r>
            <a:endParaRPr lang="en-US" altLang="ja-JP" sz="16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en-US" sz="160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Exon 3</a:t>
            </a:r>
            <a:endParaRPr lang="en-US" sz="16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Guide 2:  5’-GAGGATGGTTCGTGGGAGAGCGG-3’</a:t>
            </a:r>
            <a:endParaRPr lang="en-US" altLang="ja-JP" sz="16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Guide 3:  5’-CCACTTGCCGATGCGAACGAAGG-3’</a:t>
            </a:r>
            <a:endParaRPr lang="en-US" altLang="ja-JP" sz="16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en-US" sz="160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Exon 4</a:t>
            </a:r>
          </a:p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Guide 4:  5’-CACGAAGAACGTGAAGGAGCAGG-3’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685800" y="3111500"/>
            <a:ext cx="76200" cy="381000"/>
          </a:xfrm>
          <a:prstGeom prst="straightConnector1">
            <a:avLst/>
          </a:prstGeom>
          <a:ln w="22225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7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 preferRelativeResize="0"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53580" y="5029200"/>
            <a:ext cx="1938020" cy="152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 preferRelativeResize="0"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53580" y="3352800"/>
            <a:ext cx="1938020" cy="152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821268" y="3107267"/>
            <a:ext cx="16932" cy="397933"/>
          </a:xfrm>
          <a:prstGeom prst="straightConnector1">
            <a:avLst/>
          </a:prstGeom>
          <a:ln w="22225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>
            <a:off x="1066800" y="3048000"/>
            <a:ext cx="0" cy="457200"/>
          </a:xfrm>
          <a:prstGeom prst="straightConnector1">
            <a:avLst/>
          </a:prstGeom>
          <a:ln w="22225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7"/>
          <p:cNvSpPr txBox="1">
            <a:spLocks noChangeArrowheads="1"/>
          </p:cNvSpPr>
          <p:nvPr/>
        </p:nvSpPr>
        <p:spPr bwMode="auto">
          <a:xfrm>
            <a:off x="5568952" y="5545664"/>
            <a:ext cx="2025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Injected (F0)</a:t>
            </a:r>
          </a:p>
        </p:txBody>
      </p:sp>
      <p:sp>
        <p:nvSpPr>
          <p:cNvPr id="36" name="TextBox 6"/>
          <p:cNvSpPr txBox="1">
            <a:spLocks noChangeArrowheads="1"/>
          </p:cNvSpPr>
          <p:nvPr/>
        </p:nvSpPr>
        <p:spPr bwMode="auto">
          <a:xfrm>
            <a:off x="6096000" y="3881437"/>
            <a:ext cx="1263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Control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rot="16200000" flipH="1">
            <a:off x="8420100" y="5981700"/>
            <a:ext cx="762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15872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136C2A4-B4ED-9F41-85F3-E5BF7C49FB32}"/>
              </a:ext>
            </a:extLst>
          </p:cNvPr>
          <p:cNvSpPr txBox="1"/>
          <p:nvPr/>
        </p:nvSpPr>
        <p:spPr>
          <a:xfrm>
            <a:off x="5124230" y="4314673"/>
            <a:ext cx="36387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14313" indent="-214313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rio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14313" indent="-214313">
              <a:buFontTx/>
              <a:buChar char="-"/>
            </a:pP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 novo,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several genes </a:t>
            </a:r>
          </a:p>
          <a:p>
            <a:pPr marL="214313" indent="-214313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missense, </a:t>
            </a:r>
          </a:p>
          <a:p>
            <a:pPr marL="214313" indent="-214313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frameshifts</a:t>
            </a:r>
          </a:p>
          <a:p>
            <a:pPr marL="214313" indent="-214313">
              <a:buFontTx/>
              <a:buChar char="-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14313" indent="-214313">
              <a:buFontTx/>
              <a:buChar char="-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9487493-357E-7049-924E-E607AD518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37" y="1371600"/>
            <a:ext cx="3611555" cy="3072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B7BCE32-CB28-DB4C-8AF0-9B384F95CF70}"/>
              </a:ext>
            </a:extLst>
          </p:cNvPr>
          <p:cNvSpPr/>
          <p:nvPr/>
        </p:nvSpPr>
        <p:spPr>
          <a:xfrm>
            <a:off x="457200" y="4398614"/>
            <a:ext cx="46657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  Pedigree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  4 affected, parents (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hets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</a:t>
            </a:r>
          </a:p>
          <a:p>
            <a:pPr marL="214313" indent="-214313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10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unaffected siblings</a:t>
            </a:r>
          </a:p>
          <a:p>
            <a:pPr marL="214313" indent="-214313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genetic evidence clear for 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ALX1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pathogenic variant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EB73F4-744F-4A48-8A96-F69C66EF71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7869" y="1371600"/>
            <a:ext cx="3867371" cy="3072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28EA25B-D7E3-FB43-A2BF-DAFA78D2E06D}"/>
              </a:ext>
            </a:extLst>
          </p:cNvPr>
          <p:cNvSpPr/>
          <p:nvPr/>
        </p:nvSpPr>
        <p:spPr>
          <a:xfrm>
            <a:off x="1143000" y="30480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FB044 and FB0142 – Oblique facial clefts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990600"/>
            <a:ext cx="73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FB44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0" y="990600"/>
            <a:ext cx="86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FB142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2761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906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FB44: Oblique Facial </a:t>
            </a:r>
            <a:r>
              <a:rPr lang="en-US" sz="28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Clefting</a:t>
            </a:r>
            <a:endParaRPr lang="en-US" sz="1800" dirty="0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30722" name="Group 1"/>
          <p:cNvGrpSpPr>
            <a:grpSpLocks/>
          </p:cNvGrpSpPr>
          <p:nvPr/>
        </p:nvGrpSpPr>
        <p:grpSpPr bwMode="auto">
          <a:xfrm>
            <a:off x="457200" y="1311275"/>
            <a:ext cx="3276600" cy="2041525"/>
            <a:chOff x="3048000" y="1524000"/>
            <a:chExt cx="3276600" cy="2041525"/>
          </a:xfrm>
        </p:grpSpPr>
        <p:sp>
          <p:nvSpPr>
            <p:cNvPr id="30756" name="TextBox 42"/>
            <p:cNvSpPr txBox="1">
              <a:spLocks noChangeArrowheads="1"/>
            </p:cNvSpPr>
            <p:nvPr/>
          </p:nvSpPr>
          <p:spPr bwMode="auto">
            <a:xfrm>
              <a:off x="3881438" y="3179763"/>
              <a:ext cx="1504950" cy="3683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Arial" charset="0"/>
                  <a:cs typeface="Arial" charset="0"/>
                </a:rPr>
                <a:t>Amish family</a:t>
              </a:r>
            </a:p>
          </p:txBody>
        </p:sp>
        <p:grpSp>
          <p:nvGrpSpPr>
            <p:cNvPr id="30757" name="Group 3"/>
            <p:cNvGrpSpPr>
              <a:grpSpLocks/>
            </p:cNvGrpSpPr>
            <p:nvPr/>
          </p:nvGrpSpPr>
          <p:grpSpPr bwMode="auto">
            <a:xfrm>
              <a:off x="3048000" y="1524000"/>
              <a:ext cx="3092450" cy="1503363"/>
              <a:chOff x="2552700" y="1786470"/>
              <a:chExt cx="3092703" cy="1502920"/>
            </a:xfrm>
          </p:grpSpPr>
          <p:grpSp>
            <p:nvGrpSpPr>
              <p:cNvPr id="30761" name="Group 6"/>
              <p:cNvGrpSpPr>
                <a:grpSpLocks noChangeAspect="1"/>
              </p:cNvGrpSpPr>
              <p:nvPr/>
            </p:nvGrpSpPr>
            <p:grpSpPr bwMode="auto">
              <a:xfrm>
                <a:off x="2652831" y="2048928"/>
                <a:ext cx="2876550" cy="1002029"/>
                <a:chOff x="2170656" y="-119345"/>
                <a:chExt cx="4794250" cy="1670531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2170473" y="982966"/>
                  <a:ext cx="4794642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2191641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2683806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3215661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3747518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4282020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4813875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5345732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5880234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6412089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6936007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4514873" y="432635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3260645" y="-120340"/>
                  <a:ext cx="0" cy="552975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5904048" y="-99173"/>
                  <a:ext cx="0" cy="552975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Connector 21"/>
              <p:cNvCxnSpPr>
                <a:cxnSpLocks noChangeAspect="1"/>
              </p:cNvCxnSpPr>
              <p:nvPr/>
            </p:nvCxnSpPr>
            <p:spPr bwMode="auto">
              <a:xfrm>
                <a:off x="3294124" y="2380020"/>
                <a:ext cx="1597156" cy="0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763" name="Oval 37"/>
              <p:cNvSpPr>
                <a:spLocks noChangeAspect="1"/>
              </p:cNvSpPr>
              <p:nvPr/>
            </p:nvSpPr>
            <p:spPr bwMode="auto">
              <a:xfrm>
                <a:off x="2832108" y="3028860"/>
                <a:ext cx="260603" cy="26053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64" name="Rectangle 38"/>
              <p:cNvSpPr>
                <a:spLocks noChangeArrowheads="1"/>
              </p:cNvSpPr>
              <p:nvPr/>
            </p:nvSpPr>
            <p:spPr bwMode="auto">
              <a:xfrm>
                <a:off x="4768846" y="1837258"/>
                <a:ext cx="228601" cy="2437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65" name="Oval 39"/>
              <p:cNvSpPr>
                <a:spLocks noChangeAspect="1"/>
              </p:cNvSpPr>
              <p:nvPr/>
            </p:nvSpPr>
            <p:spPr bwMode="auto">
              <a:xfrm>
                <a:off x="3156374" y="1786470"/>
                <a:ext cx="289560" cy="28947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66" name="Rectangle 38"/>
              <p:cNvSpPr>
                <a:spLocks noChangeArrowheads="1"/>
              </p:cNvSpPr>
              <p:nvPr/>
            </p:nvSpPr>
            <p:spPr bwMode="auto">
              <a:xfrm>
                <a:off x="2552700" y="3037239"/>
                <a:ext cx="228601" cy="2437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67" name="Rectangle 38"/>
              <p:cNvSpPr>
                <a:spLocks noChangeArrowheads="1"/>
              </p:cNvSpPr>
              <p:nvPr/>
            </p:nvSpPr>
            <p:spPr bwMode="auto">
              <a:xfrm>
                <a:off x="3168650" y="3037239"/>
                <a:ext cx="228601" cy="2437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68" name="Rectangle 38"/>
              <p:cNvSpPr>
                <a:spLocks noChangeArrowheads="1"/>
              </p:cNvSpPr>
              <p:nvPr/>
            </p:nvSpPr>
            <p:spPr bwMode="auto">
              <a:xfrm>
                <a:off x="3809999" y="3037239"/>
                <a:ext cx="228601" cy="2437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69" name="Rectangle 38"/>
              <p:cNvSpPr>
                <a:spLocks noChangeArrowheads="1"/>
              </p:cNvSpPr>
              <p:nvPr/>
            </p:nvSpPr>
            <p:spPr bwMode="auto">
              <a:xfrm>
                <a:off x="4127499" y="3037239"/>
                <a:ext cx="228601" cy="2437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70" name="Rectangle 38"/>
              <p:cNvSpPr>
                <a:spLocks noChangeArrowheads="1"/>
              </p:cNvSpPr>
              <p:nvPr/>
            </p:nvSpPr>
            <p:spPr bwMode="auto">
              <a:xfrm>
                <a:off x="4768849" y="3037239"/>
                <a:ext cx="228601" cy="2437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71" name="Rectangle 38"/>
              <p:cNvSpPr>
                <a:spLocks noChangeArrowheads="1"/>
              </p:cNvSpPr>
              <p:nvPr/>
            </p:nvSpPr>
            <p:spPr bwMode="auto">
              <a:xfrm>
                <a:off x="5092700" y="3037239"/>
                <a:ext cx="228601" cy="2437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72" name="Oval 37"/>
              <p:cNvSpPr>
                <a:spLocks noChangeAspect="1"/>
              </p:cNvSpPr>
              <p:nvPr/>
            </p:nvSpPr>
            <p:spPr bwMode="auto">
              <a:xfrm>
                <a:off x="3473458" y="3028860"/>
                <a:ext cx="260603" cy="26053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73" name="Oval 37"/>
              <p:cNvSpPr>
                <a:spLocks noChangeAspect="1"/>
              </p:cNvSpPr>
              <p:nvPr/>
            </p:nvSpPr>
            <p:spPr bwMode="auto">
              <a:xfrm>
                <a:off x="4432308" y="3028860"/>
                <a:ext cx="260603" cy="26053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74" name="Oval 37"/>
              <p:cNvSpPr>
                <a:spLocks noChangeAspect="1"/>
              </p:cNvSpPr>
              <p:nvPr/>
            </p:nvSpPr>
            <p:spPr bwMode="auto">
              <a:xfrm>
                <a:off x="5384800" y="3028860"/>
                <a:ext cx="260603" cy="26053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0758" name="TextBox 42"/>
            <p:cNvSpPr txBox="1">
              <a:spLocks noChangeArrowheads="1"/>
            </p:cNvSpPr>
            <p:nvPr/>
          </p:nvSpPr>
          <p:spPr bwMode="auto">
            <a:xfrm>
              <a:off x="5497513" y="3103563"/>
              <a:ext cx="4413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>
                  <a:solidFill>
                    <a:schemeClr val="bg1"/>
                  </a:solidFill>
                  <a:latin typeface="Arial" charset="0"/>
                  <a:cs typeface="Arial" charset="0"/>
                </a:rPr>
                <a:t>EB</a:t>
              </a:r>
            </a:p>
            <a:p>
              <a:pPr algn="ctr" eaLnBrk="1" hangingPunct="1"/>
              <a:r>
                <a:rPr lang="en-US" sz="1200">
                  <a:solidFill>
                    <a:schemeClr val="bg1"/>
                  </a:solidFill>
                  <a:latin typeface="Arial" charset="0"/>
                  <a:cs typeface="Arial" charset="0"/>
                </a:rPr>
                <a:t>3 m</a:t>
              </a:r>
            </a:p>
          </p:txBody>
        </p:sp>
        <p:sp>
          <p:nvSpPr>
            <p:cNvPr id="30759" name="TextBox 42"/>
            <p:cNvSpPr txBox="1">
              <a:spLocks noChangeArrowheads="1"/>
            </p:cNvSpPr>
            <p:nvPr/>
          </p:nvSpPr>
          <p:spPr bwMode="auto">
            <a:xfrm>
              <a:off x="5867400" y="3090863"/>
              <a:ext cx="3905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chemeClr val="bg1"/>
                  </a:solidFill>
                  <a:latin typeface="Arial" charset="0"/>
                  <a:cs typeface="Arial" charset="0"/>
                </a:rPr>
                <a:t>BB</a:t>
              </a:r>
            </a:p>
            <a:p>
              <a:pPr eaLnBrk="1" hangingPunct="1"/>
              <a:r>
                <a:rPr lang="en-US" sz="1200">
                  <a:solidFill>
                    <a:schemeClr val="bg1"/>
                  </a:solidFill>
                  <a:latin typeface="Arial" charset="0"/>
                  <a:cs typeface="Arial" charset="0"/>
                </a:rPr>
                <a:t>6 y</a:t>
              </a:r>
            </a:p>
          </p:txBody>
        </p:sp>
        <p:cxnSp>
          <p:nvCxnSpPr>
            <p:cNvPr id="30760" name="Straight Arrow Connector 6"/>
            <p:cNvCxnSpPr>
              <a:cxnSpLocks noChangeShapeType="1"/>
            </p:cNvCxnSpPr>
            <p:nvPr/>
          </p:nvCxnSpPr>
          <p:spPr bwMode="auto">
            <a:xfrm flipH="1" flipV="1">
              <a:off x="6172200" y="3027363"/>
              <a:ext cx="152400" cy="15240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956050" y="1360488"/>
            <a:ext cx="4803775" cy="1893887"/>
            <a:chOff x="3956428" y="1359695"/>
            <a:chExt cx="4804082" cy="1895473"/>
          </a:xfrm>
        </p:grpSpPr>
        <p:pic>
          <p:nvPicPr>
            <p:cNvPr id="30752" name="Picture 3" descr="EB_0002.JPG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6428" y="1359698"/>
              <a:ext cx="1950720" cy="188166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3" name="Picture 4" descr="BB_7304.JPG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1359695"/>
              <a:ext cx="1344455" cy="89439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4" name="Picture 5" descr="BB_7303.JPG"/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362200"/>
              <a:ext cx="1344454" cy="89296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5" name="Picture 22" descr="BB_0229.JPG"/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6064" y="1371600"/>
              <a:ext cx="1284446" cy="18711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24" name="Picture 27"/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371600" y="3733800"/>
            <a:ext cx="6705600" cy="2312988"/>
            <a:chOff x="1371600" y="3733800"/>
            <a:chExt cx="6705600" cy="2312988"/>
          </a:xfrm>
        </p:grpSpPr>
        <p:grpSp>
          <p:nvGrpSpPr>
            <p:cNvPr id="31" name="Group 30"/>
            <p:cNvGrpSpPr>
              <a:grpSpLocks/>
            </p:cNvGrpSpPr>
            <p:nvPr/>
          </p:nvGrpSpPr>
          <p:grpSpPr bwMode="auto">
            <a:xfrm>
              <a:off x="1371600" y="3733800"/>
              <a:ext cx="6705600" cy="2312988"/>
              <a:chOff x="1371600" y="3733800"/>
              <a:chExt cx="6705600" cy="2313463"/>
            </a:xfrm>
          </p:grpSpPr>
          <p:grpSp>
            <p:nvGrpSpPr>
              <p:cNvPr id="30726" name="Group 47"/>
              <p:cNvGrpSpPr>
                <a:grpSpLocks/>
              </p:cNvGrpSpPr>
              <p:nvPr/>
            </p:nvGrpSpPr>
            <p:grpSpPr bwMode="auto">
              <a:xfrm>
                <a:off x="1371600" y="3733800"/>
                <a:ext cx="6705600" cy="2313463"/>
                <a:chOff x="838200" y="2133600"/>
                <a:chExt cx="6705600" cy="2313463"/>
              </a:xfrm>
            </p:grpSpPr>
            <p:sp>
              <p:nvSpPr>
                <p:cNvPr id="30733" name="Rectangle 48"/>
                <p:cNvSpPr>
                  <a:spLocks noChangeArrowheads="1"/>
                </p:cNvSpPr>
                <p:nvPr/>
              </p:nvSpPr>
              <p:spPr bwMode="auto">
                <a:xfrm>
                  <a:off x="3352800" y="2514600"/>
                  <a:ext cx="3048000" cy="228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0734" name="Rectangle 49"/>
                <p:cNvSpPr>
                  <a:spLocks noChangeArrowheads="1"/>
                </p:cNvSpPr>
                <p:nvPr/>
              </p:nvSpPr>
              <p:spPr bwMode="auto">
                <a:xfrm>
                  <a:off x="4495800" y="2514600"/>
                  <a:ext cx="533400" cy="2286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0735" name="Rectangle 50"/>
                <p:cNvSpPr>
                  <a:spLocks noChangeArrowheads="1"/>
                </p:cNvSpPr>
                <p:nvPr/>
              </p:nvSpPr>
              <p:spPr bwMode="auto">
                <a:xfrm>
                  <a:off x="5943600" y="2514600"/>
                  <a:ext cx="152400" cy="228600"/>
                </a:xfrm>
                <a:prstGeom prst="rect">
                  <a:avLst/>
                </a:prstGeom>
                <a:solidFill>
                  <a:srgbClr val="00DC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0736" name="TextBox 51"/>
                <p:cNvSpPr txBox="1">
                  <a:spLocks noChangeArrowheads="1"/>
                </p:cNvSpPr>
                <p:nvPr/>
              </p:nvSpPr>
              <p:spPr bwMode="auto">
                <a:xfrm>
                  <a:off x="3200400" y="2847201"/>
                  <a:ext cx="3520315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1                     132         191                            326</a:t>
                  </a:r>
                </a:p>
              </p:txBody>
            </p:sp>
            <p:sp>
              <p:nvSpPr>
                <p:cNvPr id="30737" name="TextBox 52"/>
                <p:cNvSpPr txBox="1">
                  <a:spLocks noChangeArrowheads="1"/>
                </p:cNvSpPr>
                <p:nvPr/>
              </p:nvSpPr>
              <p:spPr bwMode="auto">
                <a:xfrm>
                  <a:off x="4114800" y="2133600"/>
                  <a:ext cx="1185466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Homeodomain</a:t>
                  </a:r>
                </a:p>
              </p:txBody>
            </p:sp>
            <p:sp>
              <p:nvSpPr>
                <p:cNvPr id="30738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5596334" y="2133600"/>
                  <a:ext cx="1065616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OAR domain</a:t>
                  </a:r>
                </a:p>
              </p:txBody>
            </p:sp>
            <p:sp>
              <p:nvSpPr>
                <p:cNvPr id="30739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21467" y="2429993"/>
                  <a:ext cx="874657" cy="677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2000" i="1" dirty="0">
                      <a:solidFill>
                        <a:srgbClr val="FFFF00"/>
                      </a:solidFill>
                      <a:latin typeface="Arial" charset="0"/>
                      <a:cs typeface="Arial" charset="0"/>
                    </a:rPr>
                    <a:t>ALX1</a:t>
                  </a:r>
                </a:p>
                <a:p>
                  <a:pPr eaLnBrk="1" hangingPunct="1"/>
                  <a:endParaRPr lang="en-US" sz="400" dirty="0">
                    <a:solidFill>
                      <a:schemeClr val="bg1"/>
                    </a:solidFill>
                    <a:latin typeface="Arial" charset="0"/>
                    <a:cs typeface="Arial" charset="0"/>
                  </a:endParaRPr>
                </a:p>
                <a:p>
                  <a:pPr eaLnBrk="1" hangingPunct="1"/>
                  <a:r>
                    <a:rPr lang="en-US" sz="1400" dirty="0" err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aa</a:t>
                  </a:r>
                  <a:r>
                    <a:rPr lang="en-US" sz="1400" dirty="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 no.</a:t>
                  </a:r>
                </a:p>
              </p:txBody>
            </p:sp>
            <p:sp>
              <p:nvSpPr>
                <p:cNvPr id="30740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406904" y="3200400"/>
                  <a:ext cx="766456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L165F</a:t>
                  </a:r>
                </a:p>
              </p:txBody>
            </p:sp>
            <p:cxnSp>
              <p:nvCxnSpPr>
                <p:cNvPr id="30741" name="Straight Connector 56"/>
                <p:cNvCxnSpPr>
                  <a:cxnSpLocks noChangeShapeType="1"/>
                </p:cNvCxnSpPr>
                <p:nvPr/>
              </p:nvCxnSpPr>
              <p:spPr bwMode="auto">
                <a:xfrm>
                  <a:off x="3352800" y="2743200"/>
                  <a:ext cx="0" cy="97367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42" name="Straight Connector 57"/>
                <p:cNvCxnSpPr>
                  <a:cxnSpLocks noChangeShapeType="1"/>
                </p:cNvCxnSpPr>
                <p:nvPr/>
              </p:nvCxnSpPr>
              <p:spPr bwMode="auto">
                <a:xfrm>
                  <a:off x="4495800" y="2743200"/>
                  <a:ext cx="0" cy="97367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43" name="Straight Connector 58"/>
                <p:cNvCxnSpPr>
                  <a:cxnSpLocks noChangeShapeType="1"/>
                </p:cNvCxnSpPr>
                <p:nvPr/>
              </p:nvCxnSpPr>
              <p:spPr bwMode="auto">
                <a:xfrm>
                  <a:off x="5029200" y="2743200"/>
                  <a:ext cx="0" cy="97367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44" name="Straight Connector 59"/>
                <p:cNvCxnSpPr>
                  <a:cxnSpLocks noChangeShapeType="1"/>
                </p:cNvCxnSpPr>
                <p:nvPr/>
              </p:nvCxnSpPr>
              <p:spPr bwMode="auto">
                <a:xfrm>
                  <a:off x="6400800" y="2743200"/>
                  <a:ext cx="0" cy="97367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45" name="Straight Connector 60"/>
                <p:cNvCxnSpPr>
                  <a:cxnSpLocks noChangeShapeType="1"/>
                </p:cNvCxnSpPr>
                <p:nvPr/>
              </p:nvCxnSpPr>
              <p:spPr bwMode="auto">
                <a:xfrm>
                  <a:off x="4775202" y="2743200"/>
                  <a:ext cx="0" cy="45720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30746" name="Group 61"/>
                <p:cNvGrpSpPr>
                  <a:grpSpLocks/>
                </p:cNvGrpSpPr>
                <p:nvPr/>
              </p:nvGrpSpPr>
              <p:grpSpPr bwMode="auto">
                <a:xfrm>
                  <a:off x="838200" y="3708399"/>
                  <a:ext cx="6705600" cy="738664"/>
                  <a:chOff x="1294880" y="4000500"/>
                  <a:chExt cx="6705600" cy="738664"/>
                </a:xfrm>
              </p:grpSpPr>
              <p:sp>
                <p:nvSpPr>
                  <p:cNvPr id="30750" name="Text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3194" y="4038600"/>
                    <a:ext cx="6187286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chemeClr val="bg1"/>
                        </a:solidFill>
                        <a:latin typeface="Courier" charset="0"/>
                        <a:cs typeface="Courier" charset="0"/>
                      </a:rPr>
                      <a:t>KRRHRTTFTS LQLEELEKVF QKTHYPDVYV REQ</a:t>
                    </a:r>
                    <a:r>
                      <a:rPr lang="en-US" sz="1200" b="1">
                        <a:solidFill>
                          <a:srgbClr val="FF0000"/>
                        </a:solidFill>
                        <a:latin typeface="Courier" charset="0"/>
                        <a:cs typeface="Courier" charset="0"/>
                      </a:rPr>
                      <a:t>L</a:t>
                    </a:r>
                    <a:r>
                      <a:rPr lang="en-US" sz="1200">
                        <a:solidFill>
                          <a:schemeClr val="bg1"/>
                        </a:solidFill>
                        <a:latin typeface="Courier" charset="0"/>
                        <a:cs typeface="Courier" charset="0"/>
                      </a:rPr>
                      <a:t>ALRTEL TEARVQVWFQ NRRAKWRKRE</a:t>
                    </a:r>
                  </a:p>
                  <a:p>
                    <a:pPr eaLnBrk="1" hangingPunct="1"/>
                    <a:r>
                      <a:rPr lang="en-US" sz="1200">
                        <a:solidFill>
                          <a:schemeClr val="bg1"/>
                        </a:solidFill>
                        <a:latin typeface="Courier" charset="0"/>
                        <a:cs typeface="Courier" charset="0"/>
                      </a:rPr>
                      <a:t>---N----ST F--------- ---------A --------D- ---------- ----------</a:t>
                    </a:r>
                  </a:p>
                  <a:p>
                    <a:pPr eaLnBrk="1" hangingPunct="1"/>
                    <a:r>
                      <a:rPr lang="en-US" sz="1200">
                        <a:solidFill>
                          <a:schemeClr val="bg1"/>
                        </a:solidFill>
                        <a:latin typeface="Courier" charset="0"/>
                        <a:cs typeface="Courier" charset="0"/>
                      </a:rPr>
                      <a:t>---N------ Y--------- ---------A -----M--D- ---------- ----------</a:t>
                    </a:r>
                  </a:p>
                </p:txBody>
              </p:sp>
              <p:sp>
                <p:nvSpPr>
                  <p:cNvPr id="30751" name="TextBox 6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94880" y="4000500"/>
                    <a:ext cx="533920" cy="7386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400">
                        <a:solidFill>
                          <a:schemeClr val="bg1"/>
                        </a:solidFill>
                        <a:latin typeface="Arial" charset="0"/>
                        <a:cs typeface="Arial" charset="0"/>
                      </a:rPr>
                      <a:t>Alx1</a:t>
                    </a:r>
                  </a:p>
                  <a:p>
                    <a:pPr eaLnBrk="1" hangingPunct="1"/>
                    <a:r>
                      <a:rPr lang="en-US" sz="1400">
                        <a:solidFill>
                          <a:schemeClr val="bg1"/>
                        </a:solidFill>
                        <a:latin typeface="Arial" charset="0"/>
                        <a:cs typeface="Arial" charset="0"/>
                      </a:rPr>
                      <a:t>Alx3</a:t>
                    </a:r>
                  </a:p>
                  <a:p>
                    <a:pPr eaLnBrk="1" hangingPunct="1"/>
                    <a:r>
                      <a:rPr lang="en-US" sz="1400">
                        <a:solidFill>
                          <a:schemeClr val="bg1"/>
                        </a:solidFill>
                        <a:latin typeface="Arial" charset="0"/>
                        <a:cs typeface="Arial" charset="0"/>
                      </a:rPr>
                      <a:t>Alx4</a:t>
                    </a:r>
                  </a:p>
                </p:txBody>
              </p:sp>
            </p:grpSp>
            <p:cxnSp>
              <p:nvCxnSpPr>
                <p:cNvPr id="30747" name="Straight Connector 62"/>
                <p:cNvCxnSpPr>
                  <a:cxnSpLocks noChangeShapeType="1"/>
                </p:cNvCxnSpPr>
                <p:nvPr/>
              </p:nvCxnSpPr>
              <p:spPr bwMode="auto">
                <a:xfrm flipV="1">
                  <a:off x="4775199" y="3479800"/>
                  <a:ext cx="0" cy="22860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48" name="Straight Connector 63"/>
                <p:cNvCxnSpPr>
                  <a:cxnSpLocks noChangeShapeType="1"/>
                </p:cNvCxnSpPr>
                <p:nvPr/>
              </p:nvCxnSpPr>
              <p:spPr bwMode="auto">
                <a:xfrm flipH="1">
                  <a:off x="1600200" y="3124200"/>
                  <a:ext cx="2667000" cy="60960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49" name="Straight Connector 64"/>
                <p:cNvCxnSpPr>
                  <a:cxnSpLocks noChangeShapeType="1"/>
                </p:cNvCxnSpPr>
                <p:nvPr/>
              </p:nvCxnSpPr>
              <p:spPr bwMode="auto">
                <a:xfrm>
                  <a:off x="5181600" y="3124200"/>
                  <a:ext cx="2209800" cy="60960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30727" name="Straight Connector 5"/>
              <p:cNvCxnSpPr>
                <a:cxnSpLocks noChangeShapeType="1"/>
              </p:cNvCxnSpPr>
              <p:nvPr/>
            </p:nvCxnSpPr>
            <p:spPr bwMode="auto">
              <a:xfrm>
                <a:off x="2819400" y="5353050"/>
                <a:ext cx="137160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728" name="Straight Connector 71"/>
              <p:cNvCxnSpPr>
                <a:cxnSpLocks noChangeShapeType="1"/>
              </p:cNvCxnSpPr>
              <p:nvPr/>
            </p:nvCxnSpPr>
            <p:spPr bwMode="auto">
              <a:xfrm>
                <a:off x="4648200" y="5353050"/>
                <a:ext cx="99060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729" name="Straight Connector 78"/>
              <p:cNvCxnSpPr>
                <a:cxnSpLocks noChangeShapeType="1"/>
              </p:cNvCxnSpPr>
              <p:nvPr/>
            </p:nvCxnSpPr>
            <p:spPr bwMode="auto">
              <a:xfrm>
                <a:off x="6096000" y="5353050"/>
                <a:ext cx="1651000" cy="127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0730" name="TextBox 29"/>
              <p:cNvSpPr txBox="1">
                <a:spLocks noChangeArrowheads="1"/>
              </p:cNvSpPr>
              <p:nvPr/>
            </p:nvSpPr>
            <p:spPr bwMode="auto">
              <a:xfrm>
                <a:off x="3239119" y="5124450"/>
                <a:ext cx="570881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 i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Helix I</a:t>
                </a:r>
              </a:p>
            </p:txBody>
          </p:sp>
          <p:sp>
            <p:nvSpPr>
              <p:cNvPr id="30731" name="TextBox 82"/>
              <p:cNvSpPr txBox="1">
                <a:spLocks noChangeArrowheads="1"/>
              </p:cNvSpPr>
              <p:nvPr/>
            </p:nvSpPr>
            <p:spPr bwMode="auto">
              <a:xfrm>
                <a:off x="4648200" y="5132229"/>
                <a:ext cx="60651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 i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Helix II</a:t>
                </a:r>
              </a:p>
            </p:txBody>
          </p:sp>
          <p:sp>
            <p:nvSpPr>
              <p:cNvPr id="30732" name="TextBox 83"/>
              <p:cNvSpPr txBox="1">
                <a:spLocks noChangeArrowheads="1"/>
              </p:cNvSpPr>
              <p:nvPr/>
            </p:nvSpPr>
            <p:spPr bwMode="auto">
              <a:xfrm>
                <a:off x="6629400" y="5133658"/>
                <a:ext cx="64214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 i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Helix III</a:t>
                </a:r>
              </a:p>
            </p:txBody>
          </p:sp>
        </p:grpSp>
        <p:cxnSp>
          <p:nvCxnSpPr>
            <p:cNvPr id="70" name="Straight Arrow Connector 69"/>
            <p:cNvCxnSpPr/>
            <p:nvPr/>
          </p:nvCxnSpPr>
          <p:spPr bwMode="auto">
            <a:xfrm>
              <a:off x="2286000" y="4267200"/>
              <a:ext cx="4572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" name="TextBox 2"/>
          <p:cNvSpPr txBox="1"/>
          <p:nvPr/>
        </p:nvSpPr>
        <p:spPr>
          <a:xfrm>
            <a:off x="4406451" y="6096000"/>
            <a:ext cx="207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Homozygous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LoF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406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2AE0D5C-5F25-E44F-9075-D7245D365F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47" y="1974848"/>
            <a:ext cx="1905437" cy="1324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4C45BD2-6614-D848-ABB1-1A41AC358A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9" y="4013884"/>
            <a:ext cx="2124075" cy="13393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5E082DC-9511-7C4A-98CC-8A6C4FFA2B1E}"/>
              </a:ext>
            </a:extLst>
          </p:cNvPr>
          <p:cNvSpPr txBox="1"/>
          <p:nvPr/>
        </p:nvSpPr>
        <p:spPr>
          <a:xfrm>
            <a:off x="294200" y="3549946"/>
            <a:ext cx="17391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  <a:latin typeface="Arial"/>
                <a:cs typeface="Arial"/>
              </a:rPr>
              <a:t> ALX1 L165F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2F2F993-382D-7048-97C1-1B328C0382D3}"/>
              </a:ext>
            </a:extLst>
          </p:cNvPr>
          <p:cNvSpPr txBox="1"/>
          <p:nvPr/>
        </p:nvSpPr>
        <p:spPr>
          <a:xfrm>
            <a:off x="5200650" y="1676400"/>
            <a:ext cx="17684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Arial"/>
                <a:cs typeface="Arial"/>
              </a:rPr>
              <a:t>Mechanisms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35D6B72-EA1A-6A42-B8B9-EF1B3316B1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40" y="2220806"/>
            <a:ext cx="6192513" cy="15538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91FEDAC-DEE6-324E-8BFF-A43CC522B230}"/>
              </a:ext>
            </a:extLst>
          </p:cNvPr>
          <p:cNvSpPr txBox="1"/>
          <p:nvPr/>
        </p:nvSpPr>
        <p:spPr>
          <a:xfrm>
            <a:off x="2772338" y="1727884"/>
            <a:ext cx="5442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iPSC – characterize human </a:t>
            </a:r>
            <a:r>
              <a:rPr lang="en-US" sz="20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ALX1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requirement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692087B-A719-B943-AC3B-53AF1DBE7EE7}"/>
              </a:ext>
            </a:extLst>
          </p:cNvPr>
          <p:cNvSpPr txBox="1"/>
          <p:nvPr/>
        </p:nvSpPr>
        <p:spPr>
          <a:xfrm>
            <a:off x="2772338" y="3924119"/>
            <a:ext cx="5129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Zebrafish </a:t>
            </a:r>
            <a:r>
              <a:rPr lang="en-US" sz="20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 </a:t>
            </a:r>
            <a:r>
              <a:rPr lang="en-US" sz="20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vivo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mechanistic insight</a:t>
            </a:r>
            <a:r>
              <a:rPr lang="en-US" sz="20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FFB197-C3AA-7C47-A701-9AB1939F47D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2338" y="4464165"/>
            <a:ext cx="5468373" cy="13812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493B8A8-A219-5444-B711-A835F7545F15}"/>
              </a:ext>
            </a:extLst>
          </p:cNvPr>
          <p:cNvSpPr/>
          <p:nvPr/>
        </p:nvSpPr>
        <p:spPr>
          <a:xfrm>
            <a:off x="609600" y="457200"/>
            <a:ext cx="8170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ALX1 Regulate Midface Development?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921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90500" y="152400"/>
            <a:ext cx="8763000" cy="838200"/>
          </a:xfrm>
        </p:spPr>
        <p:txBody>
          <a:bodyPr/>
          <a:lstStyle/>
          <a:p>
            <a:r>
              <a:rPr lang="en-US" sz="28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Bioinformatically solvable genetic paradigms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713163" y="1317625"/>
            <a:ext cx="5202237" cy="2819400"/>
            <a:chOff x="3713163" y="1317248"/>
            <a:chExt cx="5202237" cy="2819400"/>
          </a:xfrm>
        </p:grpSpPr>
        <p:grpSp>
          <p:nvGrpSpPr>
            <p:cNvPr id="18459" name="Group 2"/>
            <p:cNvGrpSpPr>
              <a:grpSpLocks/>
            </p:cNvGrpSpPr>
            <p:nvPr/>
          </p:nvGrpSpPr>
          <p:grpSpPr bwMode="auto">
            <a:xfrm>
              <a:off x="3713163" y="1554539"/>
              <a:ext cx="1925637" cy="2582109"/>
              <a:chOff x="512763" y="3440668"/>
              <a:chExt cx="1925637" cy="2582109"/>
            </a:xfrm>
          </p:grpSpPr>
          <p:grpSp>
            <p:nvGrpSpPr>
              <p:cNvPr id="18473" name="Group 18"/>
              <p:cNvGrpSpPr>
                <a:grpSpLocks/>
              </p:cNvGrpSpPr>
              <p:nvPr/>
            </p:nvGrpSpPr>
            <p:grpSpPr bwMode="auto">
              <a:xfrm>
                <a:off x="620713" y="4308673"/>
                <a:ext cx="1524000" cy="1301750"/>
                <a:chOff x="2209800" y="2133600"/>
                <a:chExt cx="1524000" cy="1301750"/>
              </a:xfrm>
            </p:grpSpPr>
            <p:sp>
              <p:nvSpPr>
                <p:cNvPr id="18477" name="Lightning Bolt 13"/>
                <p:cNvSpPr>
                  <a:spLocks noChangeAspect="1" noChangeArrowheads="1"/>
                </p:cNvSpPr>
                <p:nvPr/>
              </p:nvSpPr>
              <p:spPr bwMode="auto">
                <a:xfrm>
                  <a:off x="2743200" y="2579370"/>
                  <a:ext cx="240030" cy="240030"/>
                </a:xfrm>
                <a:prstGeom prst="lightningBolt">
                  <a:avLst/>
                </a:prstGeom>
                <a:solidFill>
                  <a:srgbClr val="FFFF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8478" name="Rectangle 11"/>
                <p:cNvSpPr>
                  <a:spLocks noChangeArrowheads="1"/>
                </p:cNvSpPr>
                <p:nvPr/>
              </p:nvSpPr>
              <p:spPr bwMode="auto">
                <a:xfrm>
                  <a:off x="2209800" y="2133600"/>
                  <a:ext cx="457200" cy="4572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3876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79" name="Oval 13"/>
                <p:cNvSpPr>
                  <a:spLocks noChangeArrowheads="1"/>
                </p:cNvSpPr>
                <p:nvPr/>
              </p:nvSpPr>
              <p:spPr bwMode="auto">
                <a:xfrm>
                  <a:off x="3276600" y="2133600"/>
                  <a:ext cx="457200" cy="4572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18480" name="Straight Connector 15"/>
                <p:cNvCxnSpPr>
                  <a:cxnSpLocks noChangeShapeType="1"/>
                  <a:stCxn id="18478" idx="3"/>
                  <a:endCxn id="18479" idx="2"/>
                </p:cNvCxnSpPr>
                <p:nvPr/>
              </p:nvCxnSpPr>
              <p:spPr bwMode="auto">
                <a:xfrm>
                  <a:off x="2667000" y="2362200"/>
                  <a:ext cx="6096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481" name="Straight Connector 1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680494" y="2666206"/>
                  <a:ext cx="6096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8482" name="Rectangle 17"/>
                <p:cNvSpPr>
                  <a:spLocks noChangeArrowheads="1"/>
                </p:cNvSpPr>
                <p:nvPr/>
              </p:nvSpPr>
              <p:spPr bwMode="auto">
                <a:xfrm>
                  <a:off x="2762250" y="2978150"/>
                  <a:ext cx="457200" cy="457200"/>
                </a:xfrm>
                <a:prstGeom prst="rect">
                  <a:avLst/>
                </a:prstGeom>
                <a:solidFill>
                  <a:srgbClr val="3876B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474" name="TextBox 19"/>
              <p:cNvSpPr txBox="1">
                <a:spLocks noChangeArrowheads="1"/>
              </p:cNvSpPr>
              <p:nvPr/>
            </p:nvSpPr>
            <p:spPr bwMode="auto">
              <a:xfrm>
                <a:off x="732421" y="3440668"/>
                <a:ext cx="117257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Dominant</a:t>
                </a:r>
              </a:p>
            </p:txBody>
          </p:sp>
          <p:sp>
            <p:nvSpPr>
              <p:cNvPr id="18475" name="TextBox 4"/>
              <p:cNvSpPr txBox="1">
                <a:spLocks noChangeArrowheads="1"/>
              </p:cNvSpPr>
              <p:nvPr/>
            </p:nvSpPr>
            <p:spPr bwMode="auto">
              <a:xfrm>
                <a:off x="512763" y="3806825"/>
                <a:ext cx="168910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0" i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De novo </a:t>
                </a:r>
                <a:r>
                  <a:rPr lang="en-US" sz="14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mutations</a:t>
                </a:r>
              </a:p>
            </p:txBody>
          </p:sp>
          <p:sp>
            <p:nvSpPr>
              <p:cNvPr id="18476" name="TextBox 14"/>
              <p:cNvSpPr txBox="1">
                <a:spLocks noChangeArrowheads="1"/>
              </p:cNvSpPr>
              <p:nvPr/>
            </p:nvSpPr>
            <p:spPr bwMode="auto">
              <a:xfrm>
                <a:off x="738473" y="5715000"/>
                <a:ext cx="169992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0-3 mutations</a:t>
                </a:r>
              </a:p>
            </p:txBody>
          </p:sp>
        </p:grpSp>
        <p:grpSp>
          <p:nvGrpSpPr>
            <p:cNvPr id="18460" name="Group 4"/>
            <p:cNvGrpSpPr>
              <a:grpSpLocks/>
            </p:cNvGrpSpPr>
            <p:nvPr/>
          </p:nvGrpSpPr>
          <p:grpSpPr bwMode="auto">
            <a:xfrm>
              <a:off x="5986318" y="1317248"/>
              <a:ext cx="2929082" cy="2819400"/>
              <a:chOff x="4614718" y="3505200"/>
              <a:chExt cx="2929082" cy="2819400"/>
            </a:xfrm>
          </p:grpSpPr>
          <p:sp>
            <p:nvSpPr>
              <p:cNvPr id="18461" name="TextBox 30"/>
              <p:cNvSpPr txBox="1">
                <a:spLocks noChangeArrowheads="1"/>
              </p:cNvSpPr>
              <p:nvPr/>
            </p:nvSpPr>
            <p:spPr bwMode="auto">
              <a:xfrm>
                <a:off x="5257800" y="3505200"/>
                <a:ext cx="12494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Recessive</a:t>
                </a:r>
              </a:p>
            </p:txBody>
          </p:sp>
          <p:grpSp>
            <p:nvGrpSpPr>
              <p:cNvPr id="18462" name="Group 3"/>
              <p:cNvGrpSpPr>
                <a:grpSpLocks/>
              </p:cNvGrpSpPr>
              <p:nvPr/>
            </p:nvGrpSpPr>
            <p:grpSpPr bwMode="auto">
              <a:xfrm>
                <a:off x="4614718" y="3905646"/>
                <a:ext cx="2929082" cy="2418954"/>
                <a:chOff x="3073400" y="3603823"/>
                <a:chExt cx="2929082" cy="2418954"/>
              </a:xfrm>
            </p:grpSpPr>
            <p:sp>
              <p:nvSpPr>
                <p:cNvPr id="18463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3392097" y="3603823"/>
                  <a:ext cx="1861332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4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Rare cpd het.</a:t>
                  </a:r>
                </a:p>
                <a:p>
                  <a:pPr algn="ctr" eaLnBrk="1" hangingPunct="1"/>
                  <a:r>
                    <a:rPr lang="en-US" sz="14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and homo. mutations</a:t>
                  </a:r>
                </a:p>
              </p:txBody>
            </p:sp>
            <p:grpSp>
              <p:nvGrpSpPr>
                <p:cNvPr id="18464" name="Group 31"/>
                <p:cNvGrpSpPr>
                  <a:grpSpLocks/>
                </p:cNvGrpSpPr>
                <p:nvPr/>
              </p:nvGrpSpPr>
              <p:grpSpPr bwMode="auto">
                <a:xfrm>
                  <a:off x="3657600" y="4326135"/>
                  <a:ext cx="1524000" cy="1308100"/>
                  <a:chOff x="2209800" y="2133600"/>
                  <a:chExt cx="1524000" cy="1308100"/>
                </a:xfrm>
              </p:grpSpPr>
              <p:sp>
                <p:nvSpPr>
                  <p:cNvPr id="18466" name="Lightning Bolt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43200" y="2604770"/>
                    <a:ext cx="240030" cy="240030"/>
                  </a:xfrm>
                  <a:prstGeom prst="lightningBol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8467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2209800" y="2133600"/>
                    <a:ext cx="457200" cy="45720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3876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8468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3276600" y="2133600"/>
                    <a:ext cx="457200" cy="457200"/>
                  </a:xfrm>
                  <a:prstGeom prst="ellipse">
                    <a:avLst/>
                  </a:prstGeom>
                  <a:solidFill>
                    <a:srgbClr val="FEFC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>
                      <a:latin typeface="Arial" charset="0"/>
                      <a:cs typeface="Arial" charset="0"/>
                    </a:endParaRPr>
                  </a:p>
                </p:txBody>
              </p:sp>
              <p:cxnSp>
                <p:nvCxnSpPr>
                  <p:cNvPr id="18469" name="Straight Connector 35"/>
                  <p:cNvCxnSpPr>
                    <a:cxnSpLocks noChangeShapeType="1"/>
                    <a:stCxn id="18467" idx="3"/>
                    <a:endCxn id="18468" idx="2"/>
                  </p:cNvCxnSpPr>
                  <p:nvPr/>
                </p:nvCxnSpPr>
                <p:spPr bwMode="auto">
                  <a:xfrm>
                    <a:off x="2667000" y="2362200"/>
                    <a:ext cx="609600" cy="1588"/>
                  </a:xfrm>
                  <a:prstGeom prst="line">
                    <a:avLst/>
                  </a:prstGeom>
                  <a:noFill/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8470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680494" y="2666206"/>
                    <a:ext cx="609600" cy="1588"/>
                  </a:xfrm>
                  <a:prstGeom prst="line">
                    <a:avLst/>
                  </a:prstGeom>
                  <a:noFill/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8471" name="Lightning Bolt 1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2985770" y="2463800"/>
                    <a:ext cx="240030" cy="240030"/>
                  </a:xfrm>
                  <a:prstGeom prst="lightningBol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8472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2768600" y="2984500"/>
                    <a:ext cx="457200" cy="457200"/>
                  </a:xfrm>
                  <a:prstGeom prst="rect">
                    <a:avLst/>
                  </a:prstGeom>
                  <a:solidFill>
                    <a:srgbClr val="3876B2"/>
                  </a:solidFill>
                  <a:ln w="9525">
                    <a:solidFill>
                      <a:srgbClr val="3876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>
                      <a:latin typeface="Arial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8465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3073400" y="5715000"/>
                  <a:ext cx="2929082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3-5 cpd het or 1-2 homo mutations</a:t>
                  </a:r>
                </a:p>
              </p:txBody>
            </p:sp>
          </p:grpSp>
        </p:grpSp>
      </p:grpSp>
      <p:sp>
        <p:nvSpPr>
          <p:cNvPr id="20492" name="Rectangle 2"/>
          <p:cNvSpPr txBox="1">
            <a:spLocks noChangeArrowheads="1"/>
          </p:cNvSpPr>
          <p:nvPr/>
        </p:nvSpPr>
        <p:spPr bwMode="auto">
          <a:xfrm>
            <a:off x="381000" y="4648200"/>
            <a:ext cx="8305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  <a:latin typeface="Arial" charset="0"/>
                <a:cs typeface="Arial" charset="0"/>
              </a:rPr>
              <a:t>Assumptions</a:t>
            </a:r>
          </a:p>
          <a:p>
            <a:pPr eaLnBrk="1" hangingPunct="1"/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  Monogenic inheritance</a:t>
            </a:r>
          </a:p>
          <a:p>
            <a:pPr eaLnBrk="1" hangingPunct="1">
              <a:lnSpc>
                <a:spcPts val="800"/>
              </a:lnSpc>
            </a:pPr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   Complete penetrance</a:t>
            </a:r>
          </a:p>
          <a:p>
            <a:pPr eaLnBrk="1" hangingPunct="1"/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   Limit to protein coding mutations, splice site mutations, structural variants</a:t>
            </a:r>
          </a:p>
        </p:txBody>
      </p:sp>
      <p:grpSp>
        <p:nvGrpSpPr>
          <p:cNvPr id="18436" name="Group 1"/>
          <p:cNvGrpSpPr>
            <a:grpSpLocks/>
          </p:cNvGrpSpPr>
          <p:nvPr/>
        </p:nvGrpSpPr>
        <p:grpSpPr bwMode="auto">
          <a:xfrm>
            <a:off x="352425" y="1404938"/>
            <a:ext cx="2771775" cy="2862262"/>
            <a:chOff x="6019800" y="1394936"/>
            <a:chExt cx="2771775" cy="2862084"/>
          </a:xfrm>
        </p:grpSpPr>
        <p:sp>
          <p:nvSpPr>
            <p:cNvPr id="18438" name="TextBox 14"/>
            <p:cNvSpPr txBox="1">
              <a:spLocks noChangeArrowheads="1"/>
            </p:cNvSpPr>
            <p:nvPr/>
          </p:nvSpPr>
          <p:spPr bwMode="auto">
            <a:xfrm>
              <a:off x="6518417" y="3733800"/>
              <a:ext cx="215553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~50 variants transmitted,</a:t>
              </a:r>
            </a:p>
            <a:p>
              <a:pPr algn="ctr" eaLnBrk="1" hangingPunct="1"/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solve statistically </a:t>
              </a:r>
            </a:p>
          </p:txBody>
        </p:sp>
        <p:grpSp>
          <p:nvGrpSpPr>
            <p:cNvPr id="18439" name="Group 33"/>
            <p:cNvGrpSpPr>
              <a:grpSpLocks noChangeAspect="1"/>
            </p:cNvGrpSpPr>
            <p:nvPr/>
          </p:nvGrpSpPr>
          <p:grpSpPr bwMode="auto">
            <a:xfrm>
              <a:off x="6019800" y="2144713"/>
              <a:ext cx="2771775" cy="1360487"/>
              <a:chOff x="4267200" y="1557865"/>
              <a:chExt cx="4199470" cy="2061635"/>
            </a:xfrm>
          </p:grpSpPr>
          <p:grpSp>
            <p:nvGrpSpPr>
              <p:cNvPr id="18442" name="Group 18"/>
              <p:cNvGrpSpPr>
                <a:grpSpLocks/>
              </p:cNvGrpSpPr>
              <p:nvPr/>
            </p:nvGrpSpPr>
            <p:grpSpPr bwMode="auto">
              <a:xfrm>
                <a:off x="4267200" y="2317750"/>
                <a:ext cx="1524000" cy="1301750"/>
                <a:chOff x="2209800" y="2133600"/>
                <a:chExt cx="1524000" cy="1301750"/>
              </a:xfrm>
            </p:grpSpPr>
            <p:sp>
              <p:nvSpPr>
                <p:cNvPr id="18454" name="Rectangle 11"/>
                <p:cNvSpPr>
                  <a:spLocks noChangeArrowheads="1"/>
                </p:cNvSpPr>
                <p:nvPr/>
              </p:nvSpPr>
              <p:spPr bwMode="auto">
                <a:xfrm>
                  <a:off x="2209800" y="2133600"/>
                  <a:ext cx="457200" cy="4572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3876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55" name="Oval 13"/>
                <p:cNvSpPr>
                  <a:spLocks noChangeArrowheads="1"/>
                </p:cNvSpPr>
                <p:nvPr/>
              </p:nvSpPr>
              <p:spPr bwMode="auto">
                <a:xfrm>
                  <a:off x="3276600" y="2133600"/>
                  <a:ext cx="457200" cy="457200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18456" name="Straight Connector 15"/>
                <p:cNvCxnSpPr>
                  <a:cxnSpLocks noChangeShapeType="1"/>
                  <a:stCxn id="18454" idx="3"/>
                  <a:endCxn id="18455" idx="2"/>
                </p:cNvCxnSpPr>
                <p:nvPr/>
              </p:nvCxnSpPr>
              <p:spPr bwMode="auto">
                <a:xfrm>
                  <a:off x="2667000" y="2362200"/>
                  <a:ext cx="6096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457" name="Straight Connector 1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680494" y="2666206"/>
                  <a:ext cx="6096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8458" name="Rectangle 17"/>
                <p:cNvSpPr>
                  <a:spLocks noChangeArrowheads="1"/>
                </p:cNvSpPr>
                <p:nvPr/>
              </p:nvSpPr>
              <p:spPr bwMode="auto">
                <a:xfrm>
                  <a:off x="2762250" y="2978150"/>
                  <a:ext cx="457200" cy="457200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443" name="Group 18"/>
              <p:cNvGrpSpPr>
                <a:grpSpLocks/>
              </p:cNvGrpSpPr>
              <p:nvPr/>
            </p:nvGrpSpPr>
            <p:grpSpPr bwMode="auto">
              <a:xfrm>
                <a:off x="6942670" y="2324100"/>
                <a:ext cx="1524000" cy="1295400"/>
                <a:chOff x="2209800" y="2133600"/>
                <a:chExt cx="1524000" cy="1295400"/>
              </a:xfrm>
            </p:grpSpPr>
            <p:sp>
              <p:nvSpPr>
                <p:cNvPr id="18449" name="Rectangle 11"/>
                <p:cNvSpPr>
                  <a:spLocks noChangeArrowheads="1"/>
                </p:cNvSpPr>
                <p:nvPr/>
              </p:nvSpPr>
              <p:spPr bwMode="auto">
                <a:xfrm>
                  <a:off x="2209800" y="2133600"/>
                  <a:ext cx="457200" cy="457200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rgbClr val="3876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50" name="Oval 13"/>
                <p:cNvSpPr>
                  <a:spLocks noChangeArrowheads="1"/>
                </p:cNvSpPr>
                <p:nvPr/>
              </p:nvSpPr>
              <p:spPr bwMode="auto">
                <a:xfrm>
                  <a:off x="3276600" y="2133600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18451" name="Straight Connector 21"/>
                <p:cNvCxnSpPr>
                  <a:cxnSpLocks noChangeShapeType="1"/>
                  <a:stCxn id="18449" idx="3"/>
                  <a:endCxn id="18450" idx="2"/>
                </p:cNvCxnSpPr>
                <p:nvPr/>
              </p:nvCxnSpPr>
              <p:spPr bwMode="auto">
                <a:xfrm>
                  <a:off x="2667000" y="2362200"/>
                  <a:ext cx="6096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452" name="Straight Connector 2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680494" y="2666206"/>
                  <a:ext cx="6096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8453" name="Oval 13"/>
                <p:cNvSpPr>
                  <a:spLocks noChangeArrowheads="1"/>
                </p:cNvSpPr>
                <p:nvPr/>
              </p:nvSpPr>
              <p:spPr bwMode="auto">
                <a:xfrm>
                  <a:off x="2755900" y="2971800"/>
                  <a:ext cx="457200" cy="457200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444" name="Group 30"/>
              <p:cNvGrpSpPr>
                <a:grpSpLocks/>
              </p:cNvGrpSpPr>
              <p:nvPr/>
            </p:nvGrpSpPr>
            <p:grpSpPr bwMode="auto">
              <a:xfrm>
                <a:off x="5561806" y="1557865"/>
                <a:ext cx="1600994" cy="762797"/>
                <a:chOff x="5561806" y="1523997"/>
                <a:chExt cx="1600994" cy="762797"/>
              </a:xfrm>
            </p:grpSpPr>
            <p:cxnSp>
              <p:nvCxnSpPr>
                <p:cNvPr id="18445" name="Straight Connector 26"/>
                <p:cNvCxnSpPr>
                  <a:cxnSpLocks noChangeShapeType="1"/>
                </p:cNvCxnSpPr>
                <p:nvPr/>
              </p:nvCxnSpPr>
              <p:spPr bwMode="auto">
                <a:xfrm>
                  <a:off x="5562600" y="1905000"/>
                  <a:ext cx="16002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446" name="Straight Connector 2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5372100" y="2095500"/>
                  <a:ext cx="3810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447" name="Straight Connector 2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6971506" y="2094706"/>
                  <a:ext cx="3810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448" name="Straight Connector 3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6167174" y="1713703"/>
                  <a:ext cx="3810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18440" name="TextBox 19"/>
            <p:cNvSpPr txBox="1">
              <a:spLocks noChangeArrowheads="1"/>
            </p:cNvSpPr>
            <p:nvPr/>
          </p:nvSpPr>
          <p:spPr bwMode="auto">
            <a:xfrm>
              <a:off x="6752221" y="1394936"/>
              <a:ext cx="11725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Arial" charset="0"/>
                  <a:cs typeface="Arial" charset="0"/>
                </a:rPr>
                <a:t>Dominant</a:t>
              </a:r>
            </a:p>
          </p:txBody>
        </p:sp>
        <p:sp>
          <p:nvSpPr>
            <p:cNvPr id="18441" name="TextBox 4"/>
            <p:cNvSpPr txBox="1">
              <a:spLocks noChangeArrowheads="1"/>
            </p:cNvSpPr>
            <p:nvPr/>
          </p:nvSpPr>
          <p:spPr bwMode="auto">
            <a:xfrm>
              <a:off x="6453188" y="1749425"/>
              <a:ext cx="19542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Transmitted mutations</a:t>
              </a:r>
            </a:p>
          </p:txBody>
        </p:sp>
      </p:grpSp>
      <p:pic>
        <p:nvPicPr>
          <p:cNvPr id="18437" name="Picture 27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 txBox="1">
            <a:spLocks/>
          </p:cNvSpPr>
          <p:nvPr/>
        </p:nvSpPr>
        <p:spPr>
          <a:xfrm>
            <a:off x="-10504" y="857251"/>
            <a:ext cx="9144000" cy="827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91FEDAC-DEE6-324E-8BFF-A43CC522B230}"/>
              </a:ext>
            </a:extLst>
          </p:cNvPr>
          <p:cNvSpPr txBox="1"/>
          <p:nvPr/>
        </p:nvSpPr>
        <p:spPr>
          <a:xfrm>
            <a:off x="2583240" y="1447800"/>
            <a:ext cx="5670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iPSC: </a:t>
            </a:r>
            <a:r>
              <a:rPr lang="en-US" sz="20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ALX1-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/- NCC remained in progenitor state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307BABA-D0F8-4B4D-B9BD-E66CB2906A4D}"/>
              </a:ext>
            </a:extLst>
          </p:cNvPr>
          <p:cNvSpPr txBox="1"/>
          <p:nvPr/>
        </p:nvSpPr>
        <p:spPr>
          <a:xfrm>
            <a:off x="2592100" y="3870134"/>
            <a:ext cx="6181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Zebrafish </a:t>
            </a:r>
            <a:r>
              <a:rPr lang="en-US" sz="20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alx1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for midface morphogenesis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39F76DA-CE45-6547-BFEF-4FFFC58112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010" y="1891630"/>
            <a:ext cx="5543172" cy="1804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90BE527-4009-9644-8587-D146055ECC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913" y="2366658"/>
            <a:ext cx="923925" cy="552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0DB14E7-04C6-D74F-8489-CEE18C2CF5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2572" y="4415062"/>
            <a:ext cx="6529028" cy="3098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0DAA98B-0ADA-614F-8452-DE0EF04EDE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4743881"/>
            <a:ext cx="6557182" cy="15910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578B621-57E2-BA49-B1D8-679A7B5FA3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47" y="1971770"/>
            <a:ext cx="1905437" cy="1324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729F2A4-154F-E443-B3AA-34C1D86BAD1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9" y="4010806"/>
            <a:ext cx="2124075" cy="13393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9648254-8D42-9B4B-A0D2-4C9BBB12BF1B}"/>
              </a:ext>
            </a:extLst>
          </p:cNvPr>
          <p:cNvSpPr txBox="1"/>
          <p:nvPr/>
        </p:nvSpPr>
        <p:spPr>
          <a:xfrm>
            <a:off x="294200" y="3546868"/>
            <a:ext cx="17391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  <a:latin typeface="Arial"/>
                <a:cs typeface="Arial"/>
              </a:rPr>
              <a:t> ALX1 L165F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21E42C1-EDDC-7C45-947A-5922C773CD93}"/>
              </a:ext>
            </a:extLst>
          </p:cNvPr>
          <p:cNvSpPr/>
          <p:nvPr/>
        </p:nvSpPr>
        <p:spPr>
          <a:xfrm>
            <a:off x="685800" y="3048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How does </a:t>
            </a:r>
            <a:r>
              <a:rPr lang="en-US" sz="2800" i="1" dirty="0">
                <a:solidFill>
                  <a:srgbClr val="FFFF00"/>
                </a:solidFill>
                <a:latin typeface="Arial"/>
                <a:cs typeface="Arial"/>
              </a:rPr>
              <a:t>ALX1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 regulate midface development?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14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BC9FEF63-FE42-8649-87BD-8353A5703541}"/>
              </a:ext>
            </a:extLst>
          </p:cNvPr>
          <p:cNvSpPr txBox="1">
            <a:spLocks/>
          </p:cNvSpPr>
          <p:nvPr/>
        </p:nvSpPr>
        <p:spPr>
          <a:xfrm>
            <a:off x="990600" y="304800"/>
            <a:ext cx="7387340" cy="58913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ALX1 regulates CNC migration to form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midface and eye progenitor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9494505-0E41-F746-B76B-123C25B19012}"/>
              </a:ext>
            </a:extLst>
          </p:cNvPr>
          <p:cNvSpPr txBox="1"/>
          <p:nvPr/>
        </p:nvSpPr>
        <p:spPr>
          <a:xfrm>
            <a:off x="1293893" y="1600200"/>
            <a:ext cx="194636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CNC migration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2A9DDDD-4A7E-1447-8928-C492A47C9D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92" y="4342667"/>
            <a:ext cx="3942368" cy="18969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AE79575-A5D6-5E4F-9E47-4A16C76E2D6C}"/>
              </a:ext>
            </a:extLst>
          </p:cNvPr>
          <p:cNvSpPr txBox="1"/>
          <p:nvPr/>
        </p:nvSpPr>
        <p:spPr>
          <a:xfrm>
            <a:off x="1666634" y="3337462"/>
            <a:ext cx="8066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4A10967-BF00-394F-A569-4D62B12F8B71}"/>
              </a:ext>
            </a:extLst>
          </p:cNvPr>
          <p:cNvSpPr txBox="1"/>
          <p:nvPr/>
        </p:nvSpPr>
        <p:spPr>
          <a:xfrm>
            <a:off x="2981780" y="3337462"/>
            <a:ext cx="8370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ALX1-/-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E4C24BC-604D-144F-AC25-DF78FC0F1B21}"/>
              </a:ext>
            </a:extLst>
          </p:cNvPr>
          <p:cNvSpPr txBox="1"/>
          <p:nvPr/>
        </p:nvSpPr>
        <p:spPr>
          <a:xfrm>
            <a:off x="439519" y="2164007"/>
            <a:ext cx="9284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iPSC</a:t>
            </a:r>
          </a:p>
          <a:p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NCC</a:t>
            </a:r>
          </a:p>
          <a:p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wound </a:t>
            </a:r>
          </a:p>
          <a:p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499B9FF-097B-D240-8AF6-D12DBCCCA6E2}"/>
              </a:ext>
            </a:extLst>
          </p:cNvPr>
          <p:cNvSpPr txBox="1"/>
          <p:nvPr/>
        </p:nvSpPr>
        <p:spPr>
          <a:xfrm>
            <a:off x="990600" y="3838627"/>
            <a:ext cx="25875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CNC lineage tracing</a:t>
            </a:r>
          </a:p>
        </p:txBody>
      </p:sp>
      <p:pic>
        <p:nvPicPr>
          <p:cNvPr id="2" name="WT NCC.mp4">
            <a:hlinkClick r:id="" action="ppaction://media"/>
            <a:extLst>
              <a:ext uri="{FF2B5EF4-FFF2-40B4-BE49-F238E27FC236}">
                <a16:creationId xmlns="" xmlns:a16="http://schemas.microsoft.com/office/drawing/2014/main" id="{C691205C-5185-3B47-9A63-94C1534184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3414" y="2055761"/>
            <a:ext cx="1279622" cy="1285491"/>
          </a:xfrm>
          <a:prstGeom prst="rect">
            <a:avLst/>
          </a:prstGeom>
        </p:spPr>
      </p:pic>
      <p:pic>
        <p:nvPicPr>
          <p:cNvPr id="5" name="FB44 untreated migration.mp4">
            <a:hlinkClick r:id="" action="ppaction://media"/>
            <a:extLst>
              <a:ext uri="{FF2B5EF4-FFF2-40B4-BE49-F238E27FC236}">
                <a16:creationId xmlns="" xmlns:a16="http://schemas.microsoft.com/office/drawing/2014/main" id="{F7620AC7-C7CB-714B-B0A7-0556412AA35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6255" y="2062293"/>
            <a:ext cx="1279622" cy="12854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73109E3-2BB4-E841-BE58-E8850D45DF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4619" y="4588761"/>
            <a:ext cx="4295496" cy="14490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1CA1D32-07E2-9541-BD2F-DE950F52B7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4392" y="2164007"/>
            <a:ext cx="2017229" cy="20909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05B2E4B-4673-474C-B712-225FF6DD68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1621" y="2164007"/>
            <a:ext cx="2258493" cy="20909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2B2317E-5A33-BA43-A702-56A599C78618}"/>
              </a:ext>
            </a:extLst>
          </p:cNvPr>
          <p:cNvSpPr txBox="1"/>
          <p:nvPr/>
        </p:nvSpPr>
        <p:spPr>
          <a:xfrm>
            <a:off x="5772151" y="1600200"/>
            <a:ext cx="19319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 progenitor</a:t>
            </a:r>
          </a:p>
        </p:txBody>
      </p:sp>
    </p:spTree>
    <p:extLst>
      <p:ext uri="{BB962C8B-B14F-4D97-AF65-F5344CB8AC3E}">
        <p14:creationId xmlns:p14="http://schemas.microsoft.com/office/powerpoint/2010/main" val="267431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7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F429344-45D6-7F43-A983-8CA70022BF69}"/>
              </a:ext>
            </a:extLst>
          </p:cNvPr>
          <p:cNvSpPr txBox="1"/>
          <p:nvPr/>
        </p:nvSpPr>
        <p:spPr>
          <a:xfrm>
            <a:off x="1143001" y="1829524"/>
            <a:ext cx="6858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268827-6196-3B4A-BF7F-A68767916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87" y="1643061"/>
            <a:ext cx="4111926" cy="4227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CE432DA-9317-4948-A2B8-DF43D3ED6E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59"/>
          <a:stretch/>
        </p:blipFill>
        <p:spPr>
          <a:xfrm>
            <a:off x="4600781" y="1643061"/>
            <a:ext cx="4238419" cy="42272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29AECFA-7DEC-2A4E-B927-DF9B0E2BE825}"/>
              </a:ext>
            </a:extLst>
          </p:cNvPr>
          <p:cNvSpPr/>
          <p:nvPr/>
        </p:nvSpPr>
        <p:spPr>
          <a:xfrm>
            <a:off x="2057400" y="609600"/>
            <a:ext cx="47820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FB0142 – Oblique facial cleft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6773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WGS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2068" y="1991229"/>
            <a:ext cx="1507891" cy="83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0" name="Shape 76"/>
          <p:cNvSpPr/>
          <p:nvPr/>
        </p:nvSpPr>
        <p:spPr>
          <a:xfrm>
            <a:off x="1949477" y="2392356"/>
            <a:ext cx="297187" cy="0"/>
          </a:xfrm>
          <a:prstGeom prst="line">
            <a:avLst/>
          </a:prstGeom>
          <a:ln w="50800">
            <a:solidFill>
              <a:schemeClr val="bg1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56"/>
          <p:cNvGrpSpPr>
            <a:grpSpLocks/>
          </p:cNvGrpSpPr>
          <p:nvPr/>
        </p:nvGrpSpPr>
        <p:grpSpPr bwMode="auto">
          <a:xfrm>
            <a:off x="5642645" y="3681859"/>
            <a:ext cx="1652366" cy="843261"/>
            <a:chOff x="12703304" y="7353036"/>
            <a:chExt cx="5582724" cy="2531377"/>
          </a:xfrm>
        </p:grpSpPr>
        <p:pic>
          <p:nvPicPr>
            <p:cNvPr id="40" name="Screen Shot 2014-09-21 at 6.20.09 PM-filtered.jpe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3736" y="7353036"/>
              <a:ext cx="5582150" cy="1279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1" name="Screen Shot 2014-09-21 at 6.21.14 PM-filtered.jpe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3304" y="8653712"/>
              <a:ext cx="5582724" cy="1230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824498" y="1447800"/>
            <a:ext cx="10214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8750" y="1456709"/>
            <a:ext cx="8418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49230" y="147883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04382" y="1456709"/>
            <a:ext cx="308122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Functionally test TDGF1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3CE6B54E-AD70-974E-8ACA-D1172F79CE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1132" y="2117893"/>
            <a:ext cx="1242143" cy="542203"/>
          </a:xfrm>
          <a:prstGeom prst="rect">
            <a:avLst/>
          </a:prstGeom>
        </p:spPr>
      </p:pic>
      <p:sp>
        <p:nvSpPr>
          <p:cNvPr id="45" name="Shape 76">
            <a:extLst>
              <a:ext uri="{FF2B5EF4-FFF2-40B4-BE49-F238E27FC236}">
                <a16:creationId xmlns="" xmlns:a16="http://schemas.microsoft.com/office/drawing/2014/main" id="{402BBCDB-92DC-7640-B9A9-AF95CDE6B0A9}"/>
              </a:ext>
            </a:extLst>
          </p:cNvPr>
          <p:cNvSpPr/>
          <p:nvPr/>
        </p:nvSpPr>
        <p:spPr>
          <a:xfrm>
            <a:off x="6904682" y="2354294"/>
            <a:ext cx="297187" cy="0"/>
          </a:xfrm>
          <a:prstGeom prst="line">
            <a:avLst/>
          </a:prstGeom>
          <a:ln w="50800">
            <a:solidFill/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FA07801-D3DD-F24F-9704-050A70A5589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26" y="2025747"/>
            <a:ext cx="1451507" cy="9688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E49CD25-2B95-A748-ADF7-7A93790BA18F}"/>
              </a:ext>
            </a:extLst>
          </p:cNvPr>
          <p:cNvSpPr txBox="1"/>
          <p:nvPr/>
        </p:nvSpPr>
        <p:spPr>
          <a:xfrm>
            <a:off x="2743200" y="2968248"/>
            <a:ext cx="1297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TDGF1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(TLE2?)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80C658A-06AA-5045-83BF-8CCEEB09CC16}"/>
              </a:ext>
            </a:extLst>
          </p:cNvPr>
          <p:cNvSpPr txBox="1"/>
          <p:nvPr/>
        </p:nvSpPr>
        <p:spPr>
          <a:xfrm>
            <a:off x="470285" y="3180160"/>
            <a:ext cx="21948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Complicated presentation: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GERD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Cognitive delay</a:t>
            </a:r>
          </a:p>
          <a:p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Signs of syndrome?</a:t>
            </a:r>
            <a:endParaRPr lang="en-US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1CEC6B6-F75A-C948-8908-E028423D5110}"/>
              </a:ext>
            </a:extLst>
          </p:cNvPr>
          <p:cNvSpPr txBox="1"/>
          <p:nvPr/>
        </p:nvSpPr>
        <p:spPr>
          <a:xfrm>
            <a:off x="4460043" y="2715348"/>
            <a:ext cx="4261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Reprogramming underway – rescue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E56D7F6-4242-9C46-8185-728DDCA61CF6}"/>
              </a:ext>
            </a:extLst>
          </p:cNvPr>
          <p:cNvSpPr txBox="1"/>
          <p:nvPr/>
        </p:nvSpPr>
        <p:spPr>
          <a:xfrm>
            <a:off x="4516439" y="4614531"/>
            <a:ext cx="4398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Zebrafish mutant </a:t>
            </a:r>
            <a:r>
              <a:rPr lang="en-US" sz="20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oep</a:t>
            </a:r>
            <a:r>
              <a:rPr lang="en-US" sz="20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rescue assay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737E1B1A-F3BE-8E4C-BFA0-A50CA5AEB14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481" y="4109967"/>
            <a:ext cx="1270997" cy="13315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BF6D4ED-BF24-204B-8163-F2896D633A85}"/>
              </a:ext>
            </a:extLst>
          </p:cNvPr>
          <p:cNvSpPr txBox="1"/>
          <p:nvPr/>
        </p:nvSpPr>
        <p:spPr>
          <a:xfrm>
            <a:off x="2006697" y="4103490"/>
            <a:ext cx="237661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“ventriculomegaly”</a:t>
            </a:r>
          </a:p>
          <a:p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“symmetric periventricular white matter signal abnormality”</a:t>
            </a:r>
          </a:p>
          <a:p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“partial bilateral coronal synostosis “</a:t>
            </a:r>
          </a:p>
          <a:p>
            <a:r>
              <a:rPr lang="en-US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“corpus callosum describes a somewhat exaggerated vertical orientation”</a:t>
            </a:r>
          </a:p>
          <a:p>
            <a:endParaRPr lang="en-US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hape 76">
            <a:extLst>
              <a:ext uri="{FF2B5EF4-FFF2-40B4-BE49-F238E27FC236}">
                <a16:creationId xmlns="" xmlns:a16="http://schemas.microsoft.com/office/drawing/2014/main" id="{D3BB3854-7352-DD41-9C23-25AB763E96DD}"/>
              </a:ext>
            </a:extLst>
          </p:cNvPr>
          <p:cNvSpPr/>
          <p:nvPr/>
        </p:nvSpPr>
        <p:spPr>
          <a:xfrm>
            <a:off x="4086122" y="2357635"/>
            <a:ext cx="297187" cy="0"/>
          </a:xfrm>
          <a:prstGeom prst="line">
            <a:avLst/>
          </a:prstGeom>
          <a:ln w="50800">
            <a:solidFill>
              <a:schemeClr val="bg1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A34D3CDE-FD76-5C4C-B759-92955C534DDB}"/>
              </a:ext>
            </a:extLst>
          </p:cNvPr>
          <p:cNvSpPr/>
          <p:nvPr/>
        </p:nvSpPr>
        <p:spPr>
          <a:xfrm>
            <a:off x="1132931" y="304800"/>
            <a:ext cx="7183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FB0142 – Functionally test candidate genes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593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457200"/>
          </a:xfrm>
        </p:spPr>
        <p:txBody>
          <a:bodyPr/>
          <a:lstStyle/>
          <a:p>
            <a:r>
              <a:rPr lang="en-US" sz="28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Summary</a:t>
            </a:r>
          </a:p>
        </p:txBody>
      </p:sp>
      <p:sp>
        <p:nvSpPr>
          <p:cNvPr id="52226" name="TextBox 3"/>
          <p:cNvSpPr txBox="1">
            <a:spLocks noChangeArrowheads="1"/>
          </p:cNvSpPr>
          <p:nvPr/>
        </p:nvSpPr>
        <p:spPr bwMode="auto">
          <a:xfrm>
            <a:off x="457200" y="1219200"/>
            <a:ext cx="8280582" cy="480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06400" indent="-4064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buAutoNum type="arabicPeriod"/>
            </a:pPr>
            <a:r>
              <a:rPr lang="en-US" sz="1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WES </a:t>
            </a:r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is a </a:t>
            </a:r>
            <a:r>
              <a:rPr lang="en-US" sz="1800" i="1" dirty="0">
                <a:solidFill>
                  <a:schemeClr val="bg1"/>
                </a:solidFill>
                <a:latin typeface="Arial" charset="0"/>
                <a:cs typeface="Arial" charset="0"/>
              </a:rPr>
              <a:t>powerful</a:t>
            </a:r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 tool for diagnosing unknown craniofacial 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  <a:cs typeface="Arial" charset="0"/>
              </a:rPr>
              <a:t>dysmorphoses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</a:p>
          <a:p>
            <a:pPr marL="0" indent="0"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  Should be standard of care.</a:t>
            </a:r>
            <a:endParaRPr lang="en-US" sz="18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AutoNum type="arabicPeriod"/>
            </a:pPr>
            <a:endParaRPr lang="en-US" sz="18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buAutoNum type="arabicPeriod" startAt="2"/>
            </a:pPr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Variable expressivity is common in craniofacial disorders, and may reflect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	modifier genes, somatic 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  <a:cs typeface="Arial" charset="0"/>
              </a:rPr>
              <a:t>mosaicism</a:t>
            </a:r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  <a:cs typeface="Arial" charset="0"/>
              </a:rPr>
              <a:t>stochasm</a:t>
            </a:r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, environmental or other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	factors.  </a:t>
            </a:r>
          </a:p>
          <a:p>
            <a:pPr eaLnBrk="1" hangingPunct="1">
              <a:buFontTx/>
              <a:buAutoNum type="arabicPeriod"/>
            </a:pPr>
            <a:endParaRPr lang="en-US" sz="18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3.	New craniofacial disease gene discovery is much more difficult and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	time consuming than simply extending the phenotypic spectrum of known 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     	disease-causing 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genes </a:t>
            </a:r>
            <a:r>
              <a:rPr lang="mr-IN" sz="1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–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though both are important.</a:t>
            </a:r>
            <a:endParaRPr lang="en-US" sz="18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en-US" sz="18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4.  	Importance of the trio for WES / WGS interpretation.</a:t>
            </a:r>
          </a:p>
          <a:p>
            <a:pPr eaLnBrk="1" hangingPunct="1">
              <a:buFontTx/>
              <a:buAutoNum type="arabicPeriod" startAt="3"/>
            </a:pPr>
            <a:endParaRPr lang="en-US" sz="18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5.  	Variants in 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  <a:cs typeface="Arial" charset="0"/>
              </a:rPr>
              <a:t>paralogs</a:t>
            </a:r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 of known disease genes are good candidates for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     	disorders with related phenotypes. </a:t>
            </a:r>
          </a:p>
          <a:p>
            <a:pPr eaLnBrk="1" hangingPunct="1"/>
            <a:endParaRPr lang="en-US" sz="18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6.  	Downstream functional analyses need to be customized for each case.</a:t>
            </a:r>
          </a:p>
        </p:txBody>
      </p:sp>
      <p:pic>
        <p:nvPicPr>
          <p:cNvPr id="52227" name="Picture 27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588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3"/>
          <p:cNvSpPr>
            <a:spLocks noChangeArrowheads="1"/>
          </p:cNvSpPr>
          <p:nvPr/>
        </p:nvSpPr>
        <p:spPr bwMode="auto">
          <a:xfrm>
            <a:off x="0" y="-141288"/>
            <a:ext cx="9144000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eaLnBrk="0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3200" b="1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762000"/>
            <a:ext cx="4038600" cy="495520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Arial"/>
                <a:cs typeface="Arial"/>
              </a:rPr>
              <a:t>Clinical and Experimental Group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Richard Maas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Eric Liao</a:t>
            </a:r>
          </a:p>
          <a:p>
            <a:pPr marL="228600" indent="-228600" eaLnBrk="0" hangingPunct="0">
              <a:defRPr/>
            </a:pP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Nikkola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Carmichael</a:t>
            </a:r>
          </a:p>
          <a:p>
            <a:pPr marL="228600" indent="-228600" eaLnBrk="0" hangingPunct="0">
              <a:defRPr/>
            </a:pP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Kameron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Kooshesh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Laurel Fuentes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Chia Cheng Li</a:t>
            </a:r>
          </a:p>
          <a:p>
            <a:pPr marL="228600" indent="-228600" eaLnBrk="0" hangingPunct="0">
              <a:defRPr/>
            </a:pP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Liron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David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Joan Xi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Kana Ishii 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Megan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Rebello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Nikhil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Sobti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Joan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Stoler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Stephanie Lucia</a:t>
            </a:r>
          </a:p>
          <a:p>
            <a:pPr marL="228600" lvl="1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Brandon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Kusako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Catherine Nowak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Pedro Sanchez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Ophir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Klein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Hazel Perry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Fowzan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Alkuraya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53013" y="793159"/>
            <a:ext cx="38623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Arial"/>
                <a:cs typeface="Arial"/>
              </a:rPr>
              <a:t>Genome Analysis Group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Joel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Krier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Shamil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Sunyaev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Dana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Vuzman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Agnes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Toth-Petroczy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-228600" eaLnBrk="0" hangingPunct="0">
              <a:defRPr/>
            </a:pP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Nikkola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Carmichael</a:t>
            </a:r>
          </a:p>
          <a:p>
            <a:pPr marL="228600" indent="-228600" eaLnBrk="0" hangingPunct="0">
              <a:defRPr/>
            </a:pP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Alireza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Haghighi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-228600" eaLnBrk="0" hangingPunct="0">
              <a:defRPr/>
            </a:pP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Corneliu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Bodea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Andrew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Bjonnes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-228600" eaLnBrk="0" hangingPunct="0">
              <a:defRPr/>
            </a:pP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Anwoy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Mohanty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Chris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Cassa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marL="228600" indent="-228600" eaLnBrk="0" hangingPunct="0">
              <a:defRPr/>
            </a:pP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Onuralp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Soylemez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Ivan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Adzhubey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/>
                <a:cs typeface="Arial"/>
              </a:rPr>
              <a:t>Administrative Team</a:t>
            </a:r>
          </a:p>
          <a:p>
            <a:pPr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Victoria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Perroni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Cait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Lieneck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Cris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Williams</a:t>
            </a:r>
          </a:p>
          <a:p>
            <a:pPr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Alejandro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Bugacov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Carl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Kesselman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and all colleagues at the Hub!</a:t>
            </a:r>
          </a:p>
        </p:txBody>
      </p:sp>
      <p:sp>
        <p:nvSpPr>
          <p:cNvPr id="137220" name="Rectangle 8"/>
          <p:cNvSpPr>
            <a:spLocks noChangeArrowheads="1"/>
          </p:cNvSpPr>
          <p:nvPr/>
        </p:nvSpPr>
        <p:spPr bwMode="auto">
          <a:xfrm>
            <a:off x="1676400" y="5466757"/>
            <a:ext cx="5400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Plus many other clinical and computational colleagues!</a:t>
            </a:r>
          </a:p>
        </p:txBody>
      </p:sp>
      <p:sp>
        <p:nvSpPr>
          <p:cNvPr id="137221" name="TextBox 7"/>
          <p:cNvSpPr txBox="1">
            <a:spLocks noChangeArrowheads="1"/>
          </p:cNvSpPr>
          <p:nvPr/>
        </p:nvSpPr>
        <p:spPr bwMode="auto">
          <a:xfrm>
            <a:off x="9448800" y="3774482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 sz="1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37222" name="Picture 6" descr="US-NIH-NHGRI-Logo.ai"/>
          <p:cNvPicPr preferRelativeResize="0"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338" y="5956300"/>
            <a:ext cx="1314450" cy="439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3" name="TextBox 5"/>
          <p:cNvSpPr txBox="1">
            <a:spLocks noChangeArrowheads="1"/>
          </p:cNvSpPr>
          <p:nvPr/>
        </p:nvSpPr>
        <p:spPr bwMode="auto">
          <a:xfrm>
            <a:off x="5226050" y="6443663"/>
            <a:ext cx="2089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NIH U01 HG007690</a:t>
            </a:r>
          </a:p>
        </p:txBody>
      </p:sp>
      <p:grpSp>
        <p:nvGrpSpPr>
          <p:cNvPr id="137224" name="Group 3"/>
          <p:cNvGrpSpPr>
            <a:grpSpLocks/>
          </p:cNvGrpSpPr>
          <p:nvPr/>
        </p:nvGrpSpPr>
        <p:grpSpPr bwMode="auto">
          <a:xfrm>
            <a:off x="1143000" y="5961063"/>
            <a:ext cx="3246438" cy="817562"/>
            <a:chOff x="259080" y="5794950"/>
            <a:chExt cx="3246120" cy="816991"/>
          </a:xfrm>
        </p:grpSpPr>
        <p:pic>
          <p:nvPicPr>
            <p:cNvPr id="137233" name="Picture 1"/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" y="5794950"/>
              <a:ext cx="3246120" cy="434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234" name="TextBox 5"/>
            <p:cNvSpPr txBox="1">
              <a:spLocks noChangeArrowheads="1"/>
            </p:cNvSpPr>
            <p:nvPr/>
          </p:nvSpPr>
          <p:spPr bwMode="auto">
            <a:xfrm>
              <a:off x="802409" y="6273623"/>
              <a:ext cx="2054969" cy="338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chemeClr val="bg1"/>
                  </a:solidFill>
                  <a:latin typeface="Arial" charset="0"/>
                  <a:cs typeface="Arial" charset="0"/>
                </a:rPr>
                <a:t>NIH  U01 DE024443</a:t>
              </a:r>
            </a:p>
          </p:txBody>
        </p:sp>
      </p:grpSp>
      <p:sp>
        <p:nvSpPr>
          <p:cNvPr id="137225" name="TextBox 1"/>
          <p:cNvSpPr txBox="1">
            <a:spLocks noChangeArrowheads="1"/>
          </p:cNvSpPr>
          <p:nvPr/>
        </p:nvSpPr>
        <p:spPr bwMode="auto">
          <a:xfrm>
            <a:off x="1371600" y="76200"/>
            <a:ext cx="6284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Acknowledgements – FaceBase Team</a:t>
            </a:r>
          </a:p>
        </p:txBody>
      </p:sp>
      <p:pic>
        <p:nvPicPr>
          <p:cNvPr id="137226" name="Picture 27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" y="6400800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27" name="Group 13"/>
          <p:cNvGrpSpPr>
            <a:grpSpLocks noChangeAspect="1"/>
          </p:cNvGrpSpPr>
          <p:nvPr/>
        </p:nvGrpSpPr>
        <p:grpSpPr bwMode="auto">
          <a:xfrm>
            <a:off x="7280275" y="6372225"/>
            <a:ext cx="1820863" cy="352425"/>
            <a:chOff x="5396746" y="5943391"/>
            <a:chExt cx="3035725" cy="589132"/>
          </a:xfrm>
        </p:grpSpPr>
        <p:pic>
          <p:nvPicPr>
            <p:cNvPr id="137228" name="Picture 6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746" y="5956292"/>
              <a:ext cx="563078" cy="564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29" name="Picture 15"/>
            <p:cNvPicPr preferRelativeResize="0"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9646" y="5947219"/>
              <a:ext cx="544540" cy="55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30" name="Picture 7"/>
            <p:cNvPicPr preferRelativeResize="0"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442" y="5949011"/>
              <a:ext cx="539649" cy="56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31" name="Picture 8"/>
            <p:cNvPicPr preferRelativeResize="0"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910" y="5943391"/>
              <a:ext cx="552266" cy="560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32" name="Picture 18" descr="Unknown 2.jpe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0630" y="5955099"/>
              <a:ext cx="601841" cy="57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"/>
          <p:cNvSpPr txBox="1">
            <a:spLocks noChangeArrowheads="1"/>
          </p:cNvSpPr>
          <p:nvPr/>
        </p:nvSpPr>
        <p:spPr bwMode="auto">
          <a:xfrm>
            <a:off x="1355725" y="161925"/>
            <a:ext cx="6645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rgbClr val="FFFF00"/>
                </a:solidFill>
                <a:latin typeface="Arial" charset="0"/>
                <a:cs typeface="Arial" charset="0"/>
              </a:rPr>
              <a:t>FaceBase</a:t>
            </a:r>
            <a:r>
              <a:rPr lang="en-US" sz="2800" dirty="0">
                <a:solidFill>
                  <a:srgbClr val="FFFF00"/>
                </a:solidFill>
                <a:latin typeface="Arial" charset="0"/>
                <a:cs typeface="Arial" charset="0"/>
              </a:rPr>
              <a:t> Project Throughput, to date </a:t>
            </a:r>
            <a:r>
              <a:rPr lang="mr-IN" sz="2800" dirty="0">
                <a:solidFill>
                  <a:srgbClr val="FFFF00"/>
                </a:solidFill>
                <a:latin typeface="Arial" charset="0"/>
                <a:cs typeface="Arial" charset="0"/>
              </a:rPr>
              <a:t>…</a:t>
            </a:r>
            <a:endParaRPr lang="en-US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1000" y="2715161"/>
            <a:ext cx="8229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			 	       </a:t>
            </a:r>
            <a:r>
              <a:rPr lang="en-US" sz="1800" u="sng" dirty="0">
                <a:solidFill>
                  <a:schemeClr val="bg1"/>
                </a:solidFill>
                <a:latin typeface="Arial" charset="0"/>
                <a:cs typeface="Arial" charset="0"/>
              </a:rPr>
              <a:t>May 2019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Cases evaluated                                          130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Cases rejected:                                              18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Cases accepted:                     	            112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36563" y="4267200"/>
            <a:ext cx="7945437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Cases 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  <a:cs typeface="Arial" charset="0"/>
              </a:rPr>
              <a:t>seq’d</a:t>
            </a:r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:                      		             45 (43 WES, 2 WGS)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Samples 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  <a:cs typeface="Arial" charset="0"/>
              </a:rPr>
              <a:t>seq’d</a:t>
            </a:r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:                     	           141 (136 WES, 5 WGS)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Bam files forwarded to the FB Hub              138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Cases analyzed:                    	             </a:t>
            </a:r>
            <a:r>
              <a:rPr lang="en-US" sz="1800" dirty="0">
                <a:solidFill>
                  <a:srgbClr val="FFFF00"/>
                </a:solidFill>
                <a:latin typeface="Arial" charset="0"/>
                <a:cs typeface="Arial" charset="0"/>
              </a:rPr>
              <a:t>41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Cases solved (or provisionally 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solved):         </a:t>
            </a:r>
            <a:r>
              <a:rPr lang="en-US" sz="18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28</a:t>
            </a:r>
            <a:endParaRPr lang="en-US" sz="1800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Models (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  <a:cs typeface="Arial" charset="0"/>
              </a:rPr>
              <a:t>zebrafish</a:t>
            </a:r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)	          	             14</a:t>
            </a: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207963" y="990600"/>
            <a:ext cx="83707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Goal:                         		To solve ~25 cases over 5 years, 5 cases/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  <a:cs typeface="Arial" charset="0"/>
              </a:rPr>
              <a:t>yr</a:t>
            </a:r>
            <a:endParaRPr lang="en-US" sz="18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Assume:              			~25% success rate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Therefore:            			Accept and sequence about 100 cases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Trio assumption:  			Consent and sequence ~250 individuals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Models / 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  <a:cs typeface="Arial" charset="0"/>
              </a:rPr>
              <a:t>fxnal</a:t>
            </a:r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  <a:cs typeface="Arial" charset="0"/>
              </a:rPr>
              <a:t>expts</a:t>
            </a:r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 / causality:  	As appropriate to the case</a:t>
            </a:r>
          </a:p>
        </p:txBody>
      </p:sp>
      <p:pic>
        <p:nvPicPr>
          <p:cNvPr id="19461" name="Picture 27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88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itle 1"/>
          <p:cNvSpPr>
            <a:spLocks noGrp="1"/>
          </p:cNvSpPr>
          <p:nvPr>
            <p:ph type="title"/>
          </p:nvPr>
        </p:nvSpPr>
        <p:spPr>
          <a:xfrm>
            <a:off x="457200" y="43390"/>
            <a:ext cx="8458200" cy="447675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FB cases </a:t>
            </a: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solved</a:t>
            </a:r>
            <a:r>
              <a:rPr lang="en-US" sz="24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* or ‘provisionally solved’ to date </a:t>
            </a:r>
            <a:r>
              <a:rPr lang="mr-IN" sz="24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2400" dirty="0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381000"/>
            <a:ext cx="8839200" cy="67056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en-US" sz="8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>
              <a:buFontTx/>
              <a:buNone/>
              <a:defRPr/>
            </a:pPr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Case No.   	Gene   		Phenotype and </a:t>
            </a:r>
            <a:r>
              <a:rPr lang="en-US" sz="1800" dirty="0" err="1">
                <a:solidFill>
                  <a:srgbClr val="FFFF00"/>
                </a:solidFill>
                <a:latin typeface="Arial"/>
                <a:cs typeface="Arial"/>
              </a:rPr>
              <a:t>Dx</a:t>
            </a:r>
            <a:endParaRPr lang="en-US" sz="8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endParaRPr lang="en-US" sz="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03 </a:t>
            </a: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PIEZO2		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Distal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arthrogryposis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 5</a:t>
            </a: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10 </a:t>
            </a: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                        	RSPRY1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Spondyloepimetaphyseal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 dysplasia, facial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dysmorphism</a:t>
            </a:r>
            <a:endParaRPr lang="en-US" sz="1100" i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11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SMARCA4 		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Nasal maxillary hypoplasia, facial asymmetry, single central incisor</a:t>
            </a:r>
            <a:endParaRPr lang="en-US" sz="1100" i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21 </a:t>
            </a: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DCHS1		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van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Maldergem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 syndrome plus</a:t>
            </a: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23 </a:t>
            </a: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CARD8 </a:t>
            </a:r>
            <a:r>
              <a:rPr lang="en-US" sz="1100" i="1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Lobar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holoproscencephaly</a:t>
            </a: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31 </a:t>
            </a: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MAP3K7		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Facial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dysmorphosis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, macrocephaly, small stature,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hypotonia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, DD</a:t>
            </a: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38 </a:t>
            </a: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CDH1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Blepharo-cheilo-dontic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 (BCD) syndrome</a:t>
            </a: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40 </a:t>
            </a: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POLR1A </a:t>
            </a:r>
            <a:r>
              <a:rPr lang="en-US" sz="1100" i="1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Acrofrontofacionasal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dysostosis</a:t>
            </a: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44 </a:t>
            </a: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		ALX1 </a:t>
            </a:r>
            <a:r>
              <a:rPr lang="en-US" sz="1100" i="1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Bilateral cleft lip and palate, Amish family</a:t>
            </a: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45 </a:t>
            </a: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FGFR2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Craniosynostosis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 plus</a:t>
            </a: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46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DYNC1H1		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Craniofacial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microsomia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, vertebral segmentation defects,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abnl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. speech </a:t>
            </a:r>
            <a:endParaRPr lang="en-US" sz="1100" i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50 </a:t>
            </a: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ACTB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DD, ID, facial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dysporphism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, heart, renal defects, growth retardation</a:t>
            </a: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51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PLXNA3 / NRG2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Facial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dysmorphism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hypotonia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stabismus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plagiocephaly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, CNS lesions</a:t>
            </a:r>
          </a:p>
          <a:p>
            <a:pPr marL="228600" indent="0">
              <a:buFontTx/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55 </a:t>
            </a: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NFIX </a:t>
            </a:r>
            <a:r>
              <a:rPr lang="en-US" sz="1100" i="1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Marshall Smith syndrome</a:t>
            </a:r>
            <a:endParaRPr lang="en-US" sz="1100" i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58 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FBN2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VACTERL plus</a:t>
            </a: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64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FREM2		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Craniosynostosis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, CL/P, VPI</a:t>
            </a: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67 </a:t>
            </a: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MED13L </a:t>
            </a:r>
            <a:r>
              <a:rPr lang="en-US" sz="1100" i="1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PRS, CP, congenital cardiac defect, ocular anomalies, hearing loss, DD</a:t>
            </a:r>
            <a:endParaRPr lang="en-US" sz="1100" i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70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TUBB3		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Facial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dysmorphism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, EOM defects, scoliosis, contractures</a:t>
            </a: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74 </a:t>
            </a: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STXBP3		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Plagiocephaly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, VEO-IBD, 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sensorineural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 hearing loss</a:t>
            </a: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101 </a:t>
            </a: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 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PAX6                            	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CP,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aniridia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, bilateral club feet,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plagiocephaly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, cataracts</a:t>
            </a: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108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KIAA1598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Coronal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craniosynotosis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esotropia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, ptosis, astigmatism.</a:t>
            </a: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109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HOXB2		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Mandibular hypoplasia, CP, Eustachian tube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dysfxn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en-US" sz="1100" i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110 </a:t>
            </a: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SHROOM3		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CL/P, alveolar cleft</a:t>
            </a: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111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TBX15 / GDF11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CL and cleft alveolus. Hydrocele</a:t>
            </a: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114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HECTD1		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Hemifacial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microsomia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 w/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anophthalmia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microtia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, absent radius, DORV</a:t>
            </a: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115 </a:t>
            </a: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MED12 </a:t>
            </a:r>
            <a:r>
              <a:rPr lang="en-US" sz="1100" i="1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Facial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dysmorphism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, DD, hearing loss,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hypotonia</a:t>
            </a: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228600">
              <a:buAutoNum type="arabicPlain" startAt="122"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                                  HECTD4		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Frontonasal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 dysplasia, scoliosis, hearing loss, alopecia,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hyoplastic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 nose</a:t>
            </a:r>
            <a:endParaRPr lang="en-US" sz="1100" i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142 		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TDGF1 </a:t>
            </a:r>
            <a:r>
              <a:rPr lang="en-US" sz="1100" i="1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1100" i="1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Anterior maxillary cleft, unilateral </a:t>
            </a:r>
            <a:r>
              <a:rPr lang="en-US" sz="1100" dirty="0" err="1">
                <a:solidFill>
                  <a:schemeClr val="bg1"/>
                </a:solidFill>
                <a:latin typeface="Arial"/>
                <a:cs typeface="Arial"/>
              </a:rPr>
              <a:t>anophthalmia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, oral-nasal cleft palate </a:t>
            </a:r>
          </a:p>
          <a:p>
            <a:pPr marL="347663" indent="0">
              <a:buNone/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				      </a:t>
            </a:r>
          </a:p>
          <a:p>
            <a:pPr marL="690563">
              <a:buFontTx/>
              <a:buAutoNum type="arabicPlain" startAt="112"/>
              <a:defRPr/>
            </a:pP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690563">
              <a:buFontTx/>
              <a:buAutoNum type="arabicPlain" startAt="111"/>
              <a:defRPr/>
            </a:pPr>
            <a:endParaRPr lang="en-US" sz="14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Types of Results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524000"/>
            <a:ext cx="8631751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New CF disease gene:  </a:t>
            </a:r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E.g.,  PIEZO2, RSPRY1, MAP3K7, CARD8, DYNC1H1,</a:t>
            </a:r>
          </a:p>
          <a:p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      MED13L, HECTD1, KIAA1598  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AutoNum type="arabicPeriod" startAt="2"/>
            </a:pP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Phenotype expansion: 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Known CF or other disease-causing gene:  </a:t>
            </a:r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E.g., DCHS1, NFIX,</a:t>
            </a:r>
          </a:p>
          <a:p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      TUBB3, PAX6+, SHROOM3, TBX15/GDF11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3.   Missed or uncertain diagnosis: 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Because of subjective nature of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dysmorphology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, large no. </a:t>
            </a:r>
          </a:p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     of CF syndromes, variable expressivity:  </a:t>
            </a:r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E.g., ALX1, FBN2, CDH1, POLR1A, FGFR2,</a:t>
            </a:r>
          </a:p>
          <a:p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      ACTB, SMARC4  </a:t>
            </a:r>
          </a:p>
          <a:p>
            <a:endParaRPr lang="en-US" sz="1600" i="1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4.   Variant list without clear candidates or with too many: 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Many examples </a:t>
            </a:r>
            <a:r>
              <a:rPr lang="mr-IN" sz="1600" dirty="0">
                <a:solidFill>
                  <a:schemeClr val="bg1"/>
                </a:solidFill>
                <a:latin typeface="Arial"/>
                <a:cs typeface="Arial"/>
              </a:rPr>
              <a:t>…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AutoNum type="arabicPeriod" startAt="4"/>
            </a:pP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6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Clinical ramifications: 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In cases where a single causal variant can be identified there </a:t>
            </a:r>
          </a:p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    are benefits to the patient and family, even if no immediate active medical</a:t>
            </a:r>
          </a:p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    intervention exists.  These benefits include:  increased surveillance for future medical</a:t>
            </a:r>
          </a:p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    problems,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family membership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in disease specific support groups, eligibility for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future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     treatments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and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peace of mind.    </a:t>
            </a:r>
          </a:p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265921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2743200" y="304800"/>
            <a:ext cx="3517900" cy="523875"/>
          </a:xfrm>
          <a:prstGeom prst="rect">
            <a:avLst/>
          </a:prstGeom>
          <a:solidFill>
            <a:srgbClr val="0001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Some New Cases </a:t>
            </a:r>
            <a:r>
              <a:rPr lang="is-IS" sz="2800">
                <a:solidFill>
                  <a:srgbClr val="FFFF00"/>
                </a:solidFill>
                <a:latin typeface="Arial" charset="0"/>
                <a:cs typeface="Arial" charset="0"/>
              </a:rPr>
              <a:t>…</a:t>
            </a:r>
          </a:p>
        </p:txBody>
      </p:sp>
      <p:pic>
        <p:nvPicPr>
          <p:cNvPr id="21506" name="Picture 27"/>
          <p:cNvPicPr preferRelativeResize="0"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8" y="6421445"/>
            <a:ext cx="983693" cy="31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2"/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3276517" y="1778001"/>
            <a:ext cx="1348313" cy="155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7"/>
          <p:cNvPicPr preferRelativeResize="0"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891" y="1769533"/>
            <a:ext cx="1162377" cy="154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0" descr="Screen Shot 2016-05-02 at 7.59.13 AM.png"/>
          <p:cNvPicPr preferRelativeResize="0"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062" y="1752600"/>
            <a:ext cx="1463732" cy="154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3" descr="Alaniz, Teresa  (20100830105623158) 20100930120407168.jpg"/>
          <p:cNvPicPr preferRelativeResize="0"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770592"/>
            <a:ext cx="1654144" cy="156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990600" y="838200"/>
            <a:ext cx="76724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Diagnosis: 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Acrofrontofacionasal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Dysostosis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?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Cleft palate,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hypertelorism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, absent nasal bone, contractures, absent toes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Presumed AR or </a:t>
            </a:r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de novo</a:t>
            </a: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2667093" y="83403"/>
            <a:ext cx="3810161" cy="830997"/>
          </a:xfrm>
          <a:prstGeom prst="rect">
            <a:avLst/>
          </a:prstGeom>
          <a:solidFill>
            <a:srgbClr val="0001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FFFF00"/>
                </a:solidFill>
                <a:latin typeface="Arial" charset="0"/>
                <a:cs typeface="Arial" charset="0"/>
              </a:rPr>
              <a:t>FB40</a:t>
            </a:r>
          </a:p>
          <a:p>
            <a:pPr algn="ctr" eaLnBrk="1" hangingPunct="1"/>
            <a:r>
              <a:rPr lang="en-US" sz="1800" dirty="0">
                <a:solidFill>
                  <a:srgbClr val="FFFF00"/>
                </a:solidFill>
                <a:latin typeface="Arial" charset="0"/>
                <a:cs typeface="Arial" charset="0"/>
              </a:rPr>
              <a:t>Pedro Sanchez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28600" y="3330714"/>
            <a:ext cx="8915400" cy="3222486"/>
            <a:chOff x="372535" y="3431909"/>
            <a:chExt cx="8915400" cy="3222486"/>
          </a:xfrm>
        </p:grpSpPr>
        <p:grpSp>
          <p:nvGrpSpPr>
            <p:cNvPr id="7" name="Group 6"/>
            <p:cNvGrpSpPr/>
            <p:nvPr/>
          </p:nvGrpSpPr>
          <p:grpSpPr>
            <a:xfrm>
              <a:off x="601135" y="3431909"/>
              <a:ext cx="8686800" cy="3222486"/>
              <a:chOff x="601135" y="3431909"/>
              <a:chExt cx="8686800" cy="3222486"/>
            </a:xfrm>
          </p:grpSpPr>
          <p:sp>
            <p:nvSpPr>
              <p:cNvPr id="18" name="TextBox 3"/>
              <p:cNvSpPr txBox="1">
                <a:spLocks noChangeAspect="1" noChangeArrowheads="1"/>
              </p:cNvSpPr>
              <p:nvPr/>
            </p:nvSpPr>
            <p:spPr bwMode="auto">
              <a:xfrm>
                <a:off x="3225382" y="5738713"/>
                <a:ext cx="3248210" cy="200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dirty="0"/>
                  <a:t>The American Journal of Human Genetics 96, 765–774, May 7, 2015</a:t>
                </a:r>
              </a:p>
            </p:txBody>
          </p:sp>
          <p:grpSp>
            <p:nvGrpSpPr>
              <p:cNvPr id="19" name="Group 18"/>
              <p:cNvGrpSpPr>
                <a:grpSpLocks noChangeAspect="1"/>
              </p:cNvGrpSpPr>
              <p:nvPr/>
            </p:nvGrpSpPr>
            <p:grpSpPr>
              <a:xfrm>
                <a:off x="1642336" y="4463102"/>
                <a:ext cx="4383618" cy="2180969"/>
                <a:chOff x="533400" y="1007196"/>
                <a:chExt cx="5372081" cy="2672756"/>
              </a:xfrm>
            </p:grpSpPr>
            <p:pic>
              <p:nvPicPr>
                <p:cNvPr id="20" name="Picture 2"/>
                <p:cNvPicPr preferRelativeResize="0"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6558"/>
                <a:stretch/>
              </p:blipFill>
              <p:spPr bwMode="auto">
                <a:xfrm>
                  <a:off x="550869" y="2105469"/>
                  <a:ext cx="5354612" cy="15744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1"/>
                <p:cNvPicPr preferRelativeResize="0">
                  <a:picLocks noChangeAspect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33400" y="1007196"/>
                  <a:ext cx="5334000" cy="787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533401" y="1741396"/>
                  <a:ext cx="5333999" cy="2770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 dirty="0"/>
                    <a:t>Weaver et al., Am. J. Hum. Genetics 96, 765–77, 2015</a:t>
                  </a:r>
                </a:p>
              </p:txBody>
            </p:sp>
            <p:grpSp>
              <p:nvGrpSpPr>
                <p:cNvPr id="23" name="Group 22"/>
                <p:cNvGrpSpPr/>
                <p:nvPr/>
              </p:nvGrpSpPr>
              <p:grpSpPr>
                <a:xfrm>
                  <a:off x="2837076" y="2045492"/>
                  <a:ext cx="827088" cy="549870"/>
                  <a:chOff x="2841839" y="1414723"/>
                  <a:chExt cx="827088" cy="549870"/>
                </a:xfrm>
              </p:grpSpPr>
              <p:sp>
                <p:nvSpPr>
                  <p:cNvPr id="24" name="TextBox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41839" y="1414723"/>
                    <a:ext cx="827088" cy="26193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100" dirty="0">
                        <a:solidFill>
                          <a:srgbClr val="FF0000"/>
                        </a:solidFill>
                        <a:latin typeface="Arial" charset="0"/>
                        <a:cs typeface="Arial" charset="0"/>
                      </a:rPr>
                      <a:t>p.N1043Y</a:t>
                    </a:r>
                  </a:p>
                </p:txBody>
              </p:sp>
              <p:cxnSp>
                <p:nvCxnSpPr>
                  <p:cNvPr id="25" name="Straight Arrow Connector 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352800" y="1693131"/>
                    <a:ext cx="3175" cy="271462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26" name="Group 25"/>
              <p:cNvGrpSpPr>
                <a:grpSpLocks noChangeAspect="1"/>
              </p:cNvGrpSpPr>
              <p:nvPr/>
            </p:nvGrpSpPr>
            <p:grpSpPr>
              <a:xfrm>
                <a:off x="6139602" y="4470194"/>
                <a:ext cx="1456607" cy="2184201"/>
                <a:chOff x="6942669" y="1032836"/>
                <a:chExt cx="1713653" cy="2569647"/>
              </a:xfrm>
            </p:grpSpPr>
            <p:pic>
              <p:nvPicPr>
                <p:cNvPr id="27" name="Picture 2"/>
                <p:cNvPicPr preferRelativeResize="0">
                  <a:picLocks noChangeAspect="1" noChangeArrowheads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947328" y="1032836"/>
                  <a:ext cx="1704334" cy="12666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" name="Picture 2"/>
                <p:cNvPicPr preferRelativeResize="0">
                  <a:picLocks noChangeAspect="1" noChangeArrowheads="1"/>
                </p:cNvPicPr>
                <p:nvPr/>
              </p:nvPicPr>
              <p:blipFill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942669" y="2350771"/>
                  <a:ext cx="1713653" cy="12517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6" name="Rectangle 5"/>
              <p:cNvSpPr/>
              <p:nvPr/>
            </p:nvSpPr>
            <p:spPr>
              <a:xfrm>
                <a:off x="601135" y="3431909"/>
                <a:ext cx="86868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8600" indent="-228600">
                  <a:buFont typeface="Arial"/>
                  <a:buChar char="•"/>
                </a:pPr>
                <a:r>
                  <a:rPr lang="en-US" sz="2000" i="1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De novo </a:t>
                </a:r>
                <a:r>
                  <a:rPr lang="en-US" sz="2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N1043Y mutation in </a:t>
                </a:r>
                <a:r>
                  <a:rPr lang="en-US" sz="2000" dirty="0">
                    <a:solidFill>
                      <a:srgbClr val="FFFF00"/>
                    </a:solidFill>
                    <a:latin typeface="Arial" charset="0"/>
                    <a:cs typeface="Arial" charset="0"/>
                  </a:rPr>
                  <a:t>POLR1A, </a:t>
                </a:r>
                <a:r>
                  <a:rPr lang="en-US" sz="2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largest RNA polymerase I subunit  </a:t>
                </a:r>
              </a:p>
              <a:p>
                <a:pPr marL="228600" indent="-228600">
                  <a:buFont typeface="Arial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Associated with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Acrofacial</a:t>
                </a:r>
                <a:r>
                  <a:rPr lang="en-US" sz="2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dysostosis</a:t>
                </a:r>
                <a:r>
                  <a:rPr lang="en-US" sz="2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 - Cincinnati type</a:t>
                </a: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 bwMode="auto">
            <a:xfrm flipV="1">
              <a:off x="372535" y="3649135"/>
              <a:ext cx="262463" cy="846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48095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FB55 </a:t>
            </a:r>
            <a:b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Pedro Sanchez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28800" y="2211132"/>
            <a:ext cx="5271562" cy="1675068"/>
            <a:chOff x="2780240" y="2105025"/>
            <a:chExt cx="5271562" cy="1675068"/>
          </a:xfrm>
        </p:grpSpPr>
        <p:pic>
          <p:nvPicPr>
            <p:cNvPr id="24583" name="Picture 5" descr="Aviles, John  (20101209090634589) 20101209095852524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78601" y="2105025"/>
              <a:ext cx="1473201" cy="165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2" name="Picture 4" descr="Aviles, John  (20101209090634589) 20101209111659498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14773" y="2116667"/>
              <a:ext cx="2678509" cy="1653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6" name="Picture 14" descr="IMG_2098.JPG"/>
            <p:cNvPicPr preferRelativeResize="0"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2520819" y="2376088"/>
              <a:ext cx="1663426" cy="1144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905000"/>
            <a:ext cx="3429000" cy="419100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lang="en-US" sz="2000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541338" y="838200"/>
            <a:ext cx="83740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285750" indent="-285750" eaLnBrk="1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 Sagittal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craniosynostosis</a:t>
            </a:r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, Robin sequence, macrocephaly, and brain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glioma</a:t>
            </a:r>
            <a:endParaRPr lang="en-US" sz="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Non-enhancing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vermian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-right cerebellar mass</a:t>
            </a:r>
            <a:endParaRPr lang="en-US" sz="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Proptosis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, bilateral cryptorchidism, global DD, excessive wrinkling of palmar skin, prominent fingertip pads, optic nerve hypoplasia, generalized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hirsutism</a:t>
            </a:r>
            <a:endParaRPr lang="en-US" sz="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Presumed AR or </a:t>
            </a:r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de novo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4581" name="Picture 27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152400" y="4046537"/>
            <a:ext cx="8915400" cy="2201863"/>
            <a:chOff x="152400" y="4038600"/>
            <a:chExt cx="8915400" cy="2201863"/>
          </a:xfrm>
        </p:grpSpPr>
        <p:grpSp>
          <p:nvGrpSpPr>
            <p:cNvPr id="14" name="Group 2"/>
            <p:cNvGrpSpPr>
              <a:grpSpLocks/>
            </p:cNvGrpSpPr>
            <p:nvPr/>
          </p:nvGrpSpPr>
          <p:grpSpPr bwMode="auto">
            <a:xfrm>
              <a:off x="754062" y="4800600"/>
              <a:ext cx="8008938" cy="1439863"/>
              <a:chOff x="533400" y="922338"/>
              <a:chExt cx="8008938" cy="1439862"/>
            </a:xfrm>
          </p:grpSpPr>
          <p:grpSp>
            <p:nvGrpSpPr>
              <p:cNvPr id="15" name="Group 17"/>
              <p:cNvGrpSpPr>
                <a:grpSpLocks/>
              </p:cNvGrpSpPr>
              <p:nvPr/>
            </p:nvGrpSpPr>
            <p:grpSpPr bwMode="auto">
              <a:xfrm>
                <a:off x="533400" y="1430338"/>
                <a:ext cx="8008938" cy="931862"/>
                <a:chOff x="533400" y="914400"/>
                <a:chExt cx="8009467" cy="932021"/>
              </a:xfrm>
            </p:grpSpPr>
            <p:grpSp>
              <p:nvGrpSpPr>
                <p:cNvPr id="20" name="Group 19"/>
                <p:cNvGrpSpPr>
                  <a:grpSpLocks noChangeAspect="1"/>
                </p:cNvGrpSpPr>
                <p:nvPr/>
              </p:nvGrpSpPr>
              <p:grpSpPr>
                <a:xfrm>
                  <a:off x="838200" y="1371600"/>
                  <a:ext cx="7390049" cy="113348"/>
                  <a:chOff x="-304800" y="990600"/>
                  <a:chExt cx="12420600" cy="190500"/>
                </a:xfrm>
                <a:solidFill>
                  <a:schemeClr val="bg1"/>
                </a:solidFill>
              </p:grpSpPr>
              <p:sp>
                <p:nvSpPr>
                  <p:cNvPr id="26" name="Rectangle 25"/>
                  <p:cNvSpPr>
                    <a:spLocks noChangeAspect="1"/>
                  </p:cNvSpPr>
                  <p:nvPr/>
                </p:nvSpPr>
                <p:spPr bwMode="auto">
                  <a:xfrm>
                    <a:off x="-76200" y="990600"/>
                    <a:ext cx="95250" cy="190500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US">
                      <a:latin typeface="Times" pitchFamily="-65" charset="0"/>
                    </a:endParaRPr>
                  </a:p>
                </p:txBody>
              </p:sp>
              <p:sp>
                <p:nvSpPr>
                  <p:cNvPr id="27" name="Rectangle 26"/>
                  <p:cNvSpPr>
                    <a:spLocks noChangeAspect="1"/>
                  </p:cNvSpPr>
                  <p:nvPr/>
                </p:nvSpPr>
                <p:spPr bwMode="auto">
                  <a:xfrm>
                    <a:off x="10668000" y="990600"/>
                    <a:ext cx="95250" cy="190500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US">
                      <a:latin typeface="Times" pitchFamily="-65" charset="0"/>
                    </a:endParaRPr>
                  </a:p>
                </p:txBody>
              </p:sp>
              <p:sp>
                <p:nvSpPr>
                  <p:cNvPr id="28" name="Rectangle 27"/>
                  <p:cNvSpPr>
                    <a:spLocks noChangeAspect="1"/>
                  </p:cNvSpPr>
                  <p:nvPr/>
                </p:nvSpPr>
                <p:spPr bwMode="auto">
                  <a:xfrm>
                    <a:off x="9296400" y="990600"/>
                    <a:ext cx="95250" cy="190500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US">
                      <a:latin typeface="Times" pitchFamily="-65" charset="0"/>
                    </a:endParaRPr>
                  </a:p>
                </p:txBody>
              </p:sp>
              <p:sp>
                <p:nvSpPr>
                  <p:cNvPr id="29" name="Rectangle 28"/>
                  <p:cNvSpPr>
                    <a:spLocks noChangeAspect="1"/>
                  </p:cNvSpPr>
                  <p:nvPr/>
                </p:nvSpPr>
                <p:spPr bwMode="auto">
                  <a:xfrm>
                    <a:off x="7821930" y="990600"/>
                    <a:ext cx="45719" cy="190500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US">
                      <a:latin typeface="Times" pitchFamily="-65" charset="0"/>
                    </a:endParaRPr>
                  </a:p>
                </p:txBody>
              </p:sp>
              <p:sp>
                <p:nvSpPr>
                  <p:cNvPr id="30" name="Rectangle 29"/>
                  <p:cNvSpPr>
                    <a:spLocks noChangeAspect="1"/>
                  </p:cNvSpPr>
                  <p:nvPr/>
                </p:nvSpPr>
                <p:spPr bwMode="auto">
                  <a:xfrm>
                    <a:off x="8763000" y="990600"/>
                    <a:ext cx="45719" cy="190500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US">
                      <a:latin typeface="Times" pitchFamily="-65" charset="0"/>
                    </a:endParaRPr>
                  </a:p>
                </p:txBody>
              </p:sp>
              <p:sp>
                <p:nvSpPr>
                  <p:cNvPr id="31" name="Rectangle 30"/>
                  <p:cNvSpPr>
                    <a:spLocks noChangeAspect="1"/>
                  </p:cNvSpPr>
                  <p:nvPr/>
                </p:nvSpPr>
                <p:spPr bwMode="auto">
                  <a:xfrm>
                    <a:off x="7924800" y="990600"/>
                    <a:ext cx="45719" cy="190500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US">
                      <a:latin typeface="Times" pitchFamily="-65" charset="0"/>
                    </a:endParaRPr>
                  </a:p>
                </p:txBody>
              </p:sp>
              <p:sp>
                <p:nvSpPr>
                  <p:cNvPr id="32" name="Rectangle 31"/>
                  <p:cNvSpPr>
                    <a:spLocks noChangeAspect="1"/>
                  </p:cNvSpPr>
                  <p:nvPr/>
                </p:nvSpPr>
                <p:spPr bwMode="auto">
                  <a:xfrm>
                    <a:off x="8001000" y="990600"/>
                    <a:ext cx="45719" cy="190500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US">
                      <a:latin typeface="Times" pitchFamily="-65" charset="0"/>
                    </a:endParaRPr>
                  </a:p>
                </p:txBody>
              </p:sp>
              <p:sp>
                <p:nvSpPr>
                  <p:cNvPr id="33" name="Rectangle 32"/>
                  <p:cNvSpPr>
                    <a:spLocks noChangeAspect="1"/>
                  </p:cNvSpPr>
                  <p:nvPr/>
                </p:nvSpPr>
                <p:spPr bwMode="auto">
                  <a:xfrm>
                    <a:off x="8229600" y="990600"/>
                    <a:ext cx="45719" cy="190500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US">
                      <a:latin typeface="Times" pitchFamily="-65" charset="0"/>
                    </a:endParaRPr>
                  </a:p>
                </p:txBody>
              </p:sp>
              <p:sp>
                <p:nvSpPr>
                  <p:cNvPr id="34" name="Rectangle 33"/>
                  <p:cNvSpPr>
                    <a:spLocks noChangeAspect="1"/>
                  </p:cNvSpPr>
                  <p:nvPr/>
                </p:nvSpPr>
                <p:spPr bwMode="auto">
                  <a:xfrm>
                    <a:off x="11430000" y="990600"/>
                    <a:ext cx="685800" cy="190500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US">
                      <a:latin typeface="Times" pitchFamily="-65" charset="0"/>
                    </a:endParaRPr>
                  </a:p>
                </p:txBody>
              </p:sp>
              <p:cxnSp>
                <p:nvCxnSpPr>
                  <p:cNvPr id="35" name="Straight Connector 34"/>
                  <p:cNvCxnSpPr/>
                  <p:nvPr/>
                </p:nvCxnSpPr>
                <p:spPr bwMode="auto">
                  <a:xfrm>
                    <a:off x="-304800" y="1078896"/>
                    <a:ext cx="12420600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21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538118" y="1286933"/>
                  <a:ext cx="30008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5’</a:t>
                  </a:r>
                </a:p>
              </p:txBody>
            </p:sp>
            <p:sp>
              <p:nvSpPr>
                <p:cNvPr id="22" name="TextBox 18"/>
                <p:cNvSpPr txBox="1">
                  <a:spLocks noChangeArrowheads="1"/>
                </p:cNvSpPr>
                <p:nvPr/>
              </p:nvSpPr>
              <p:spPr bwMode="auto">
                <a:xfrm>
                  <a:off x="8242785" y="1269999"/>
                  <a:ext cx="30008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3’</a:t>
                  </a:r>
                </a:p>
              </p:txBody>
            </p:sp>
            <p:sp>
              <p:nvSpPr>
                <p:cNvPr id="23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880535" y="1600200"/>
                  <a:ext cx="7353783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0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1                                                                                                                                   2-4 5       6        7                     8              10</a:t>
                  </a:r>
                </a:p>
              </p:txBody>
            </p:sp>
            <p:sp>
              <p:nvSpPr>
                <p:cNvPr id="24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533400" y="914400"/>
                  <a:ext cx="63714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 i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NFIX</a:t>
                  </a:r>
                </a:p>
              </p:txBody>
            </p:sp>
            <p:sp>
              <p:nvSpPr>
                <p:cNvPr id="25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541870" y="1599510"/>
                  <a:ext cx="476963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0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Exon </a:t>
                  </a:r>
                </a:p>
              </p:txBody>
            </p:sp>
          </p:grpSp>
          <p:grpSp>
            <p:nvGrpSpPr>
              <p:cNvPr id="16" name="Group 23"/>
              <p:cNvGrpSpPr>
                <a:grpSpLocks/>
              </p:cNvGrpSpPr>
              <p:nvPr/>
            </p:nvGrpSpPr>
            <p:grpSpPr bwMode="auto">
              <a:xfrm>
                <a:off x="6265863" y="922338"/>
                <a:ext cx="896937" cy="1211262"/>
                <a:chOff x="6096000" y="922867"/>
                <a:chExt cx="897461" cy="1210733"/>
              </a:xfrm>
            </p:grpSpPr>
            <p:sp>
              <p:nvSpPr>
                <p:cNvPr id="17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6214532" y="922867"/>
                  <a:ext cx="778929" cy="646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           </a:t>
                  </a:r>
                  <a:r>
                    <a:rPr lang="en-US" sz="1200">
                      <a:solidFill>
                        <a:srgbClr val="FFFF00"/>
                      </a:solidFill>
                      <a:latin typeface="Arial" charset="0"/>
                      <a:cs typeface="Arial" charset="0"/>
                    </a:rPr>
                    <a:t>C</a:t>
                  </a:r>
                  <a:r>
                    <a:rPr lang="en-US" sz="12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        </a:t>
                  </a:r>
                </a:p>
                <a:p>
                  <a:pPr eaLnBrk="1" hangingPunct="1"/>
                  <a:endParaRPr lang="en-US" sz="1200">
                    <a:solidFill>
                      <a:schemeClr val="bg1"/>
                    </a:solidFill>
                    <a:latin typeface="Arial" charset="0"/>
                    <a:cs typeface="Arial" charset="0"/>
                  </a:endParaRPr>
                </a:p>
                <a:p>
                  <a:pPr eaLnBrk="1" hangingPunct="1"/>
                  <a:r>
                    <a:rPr lang="en-US" sz="12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AG / GT</a:t>
                  </a:r>
                </a:p>
              </p:txBody>
            </p:sp>
            <p:sp>
              <p:nvSpPr>
                <p:cNvPr id="18" name="Arc 17"/>
                <p:cNvSpPr/>
                <p:nvPr/>
              </p:nvSpPr>
              <p:spPr bwMode="auto">
                <a:xfrm flipH="1">
                  <a:off x="6096000" y="1448100"/>
                  <a:ext cx="304978" cy="685500"/>
                </a:xfrm>
                <a:prstGeom prst="arc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Times" pitchFamily="-65" charset="0"/>
                  </a:endParaRPr>
                </a:p>
              </p:txBody>
            </p:sp>
            <p:cxnSp>
              <p:nvCxnSpPr>
                <p:cNvPr id="19" name="Straight Arrow Connector 22"/>
                <p:cNvCxnSpPr>
                  <a:cxnSpLocks noChangeShapeType="1"/>
                </p:cNvCxnSpPr>
                <p:nvPr/>
              </p:nvCxnSpPr>
              <p:spPr bwMode="auto">
                <a:xfrm flipV="1">
                  <a:off x="6815665" y="1143000"/>
                  <a:ext cx="0" cy="152400"/>
                </a:xfrm>
                <a:prstGeom prst="straightConnector1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4" name="Rectangle 3"/>
            <p:cNvSpPr/>
            <p:nvPr/>
          </p:nvSpPr>
          <p:spPr>
            <a:xfrm>
              <a:off x="609600" y="4038600"/>
              <a:ext cx="84582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000" i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NFIX </a:t>
              </a:r>
              <a:r>
                <a:rPr lang="en-US" sz="2000" i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– de novo </a:t>
              </a:r>
              <a:r>
                <a:rPr lang="en-US" sz="2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splice donor mutation exon 6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rial"/>
                  <a:cs typeface="Arial"/>
                </a:rPr>
                <a:t>Marshall Smith syndrome, w/ ~50 cases worldwide; allelic to </a:t>
              </a:r>
              <a:r>
                <a:rPr lang="en-US" sz="2000" dirty="0" err="1">
                  <a:solidFill>
                    <a:schemeClr val="bg1"/>
                  </a:solidFill>
                  <a:latin typeface="Arial"/>
                  <a:cs typeface="Arial"/>
                </a:rPr>
                <a:t>Sotos</a:t>
              </a:r>
              <a:r>
                <a:rPr lang="en-US" sz="2000" dirty="0">
                  <a:solidFill>
                    <a:schemeClr val="bg1"/>
                  </a:solidFill>
                  <a:latin typeface="Arial"/>
                  <a:cs typeface="Arial"/>
                </a:rPr>
                <a:t> 2 and Malan syndromes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>
              <a:off x="152400" y="4259263"/>
              <a:ext cx="4572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le 1"/>
          <p:cNvSpPr>
            <a:spLocks noGrp="1"/>
          </p:cNvSpPr>
          <p:nvPr>
            <p:ph type="title"/>
          </p:nvPr>
        </p:nvSpPr>
        <p:spPr>
          <a:xfrm>
            <a:off x="685800" y="474663"/>
            <a:ext cx="7772400" cy="668337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Some more recent cases </a:t>
            </a:r>
            <a:r>
              <a:rPr lang="mr-IN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2800" dirty="0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782901"/>
            <a:ext cx="8867307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n-US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1.   CARD8: 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Arial" charset="0"/>
              </a:rPr>
              <a:t> FB23 -  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Lobar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cs typeface="Arial" charset="0"/>
              </a:rPr>
              <a:t>holoproscencepahly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 (HPE) </a:t>
            </a:r>
          </a:p>
          <a:p>
            <a:pPr marL="457200" indent="-457200">
              <a:buAutoNum type="arabicPeriod" startAt="2"/>
            </a:pPr>
            <a:endParaRPr lang="en-US" sz="2000" i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marL="457200" indent="-457200">
              <a:buFontTx/>
              <a:buAutoNum type="arabicPeriod" startAt="2"/>
            </a:pPr>
            <a:r>
              <a:rPr lang="en-US" sz="2000" i="1" dirty="0">
                <a:solidFill>
                  <a:srgbClr val="FFFF00"/>
                </a:solidFill>
                <a:latin typeface="Arial"/>
                <a:cs typeface="Arial"/>
              </a:rPr>
              <a:t>MED12:  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FB115 - 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Syndromic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CL/P, hearing loss,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hypotonia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, DD</a:t>
            </a:r>
          </a:p>
          <a:p>
            <a:pPr marL="457200" indent="-457200">
              <a:buAutoNum type="arabicPeriod" startAt="2"/>
            </a:pPr>
            <a:endParaRPr lang="en-US" sz="2000" i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marL="457200" indent="-457200">
              <a:buAutoNum type="arabicPeriod" startAt="2"/>
            </a:pPr>
            <a:r>
              <a:rPr lang="en-US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MED13L:  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Arial" charset="0"/>
              </a:rPr>
              <a:t>FB67</a:t>
            </a:r>
            <a:r>
              <a:rPr lang="en-US" sz="2000" i="1" dirty="0">
                <a:solidFill>
                  <a:srgbClr val="FFFF00"/>
                </a:solidFill>
                <a:latin typeface="Arial" charset="0"/>
                <a:cs typeface="Arial" charset="0"/>
              </a:rPr>
              <a:t> - 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PRS, CP, cardiac and ocular defects, hearing loss, DD</a:t>
            </a:r>
          </a:p>
          <a:p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AutoNum type="arabicPeriod" startAt="2"/>
            </a:pPr>
            <a:r>
              <a:rPr lang="en-US" sz="2000" i="1" dirty="0">
                <a:solidFill>
                  <a:srgbClr val="FFFF00"/>
                </a:solidFill>
                <a:latin typeface="Arial"/>
                <a:cs typeface="Arial"/>
              </a:rPr>
              <a:t>ALX1:  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FB44 -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Oblique facial cleft / complex frontonasal dysplasia</a:t>
            </a:r>
          </a:p>
          <a:p>
            <a:pPr marL="457200" indent="-457200">
              <a:buAutoNum type="arabicPeriod" startAt="2"/>
            </a:pP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457200" indent="-457200">
              <a:buAutoNum type="arabicPeriod" startAt="5"/>
            </a:pPr>
            <a:r>
              <a:rPr lang="en-US" sz="2000" i="1" dirty="0">
                <a:solidFill>
                  <a:srgbClr val="FFFF00"/>
                </a:solidFill>
                <a:latin typeface="Arial"/>
                <a:cs typeface="Arial"/>
              </a:rPr>
              <a:t>TDGF1:  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FB142 -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Large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oronasal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cleft of hard and soft palate, anterior</a:t>
            </a:r>
          </a:p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			maxillary cleft, unilateral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anophthalmia</a:t>
            </a:r>
            <a:endParaRPr lang="en-US" sz="20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Picture 27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0.5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74915</TotalTime>
  <Words>2726</Words>
  <Application>Microsoft Macintosh PowerPoint</Application>
  <PresentationFormat>On-screen Show (4:3)</PresentationFormat>
  <Paragraphs>609</Paragraphs>
  <Slides>35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Blank Presentation</vt:lpstr>
      <vt:lpstr> </vt:lpstr>
      <vt:lpstr>PowerPoint Presentation</vt:lpstr>
      <vt:lpstr>Bioinformatically solvable genetic paradigms</vt:lpstr>
      <vt:lpstr>PowerPoint Presentation</vt:lpstr>
      <vt:lpstr>FB cases solved* or ‘provisionally solved’ to date …</vt:lpstr>
      <vt:lpstr>Types of Results</vt:lpstr>
      <vt:lpstr>PowerPoint Presentation</vt:lpstr>
      <vt:lpstr>FB55  Pedro Sanchez</vt:lpstr>
      <vt:lpstr>Some more recent cases …</vt:lpstr>
      <vt:lpstr>Patient Review # 10</vt:lpstr>
      <vt:lpstr>PowerPoint Presentation</vt:lpstr>
      <vt:lpstr>PowerPoint Presentation</vt:lpstr>
      <vt:lpstr>FB23:   WES results</vt:lpstr>
      <vt:lpstr>FB23:  CARD8</vt:lpstr>
      <vt:lpstr>FB115: Syndromic Cleft Lip / Palate  </vt:lpstr>
      <vt:lpstr>FB115:  Family History </vt:lpstr>
      <vt:lpstr>FB 115: Two candidates - HNRNPK vs. MED12</vt:lpstr>
      <vt:lpstr>Predicted consequences of MED12 FB115 variant:  C-terminal truncation  </vt:lpstr>
      <vt:lpstr>FB67:  PRS, syndromic</vt:lpstr>
      <vt:lpstr>PowerPoint Presentation</vt:lpstr>
      <vt:lpstr>PowerPoint Presentation</vt:lpstr>
      <vt:lpstr>PowerPoint Presentation</vt:lpstr>
      <vt:lpstr>MED13L haploinsufficiency</vt:lpstr>
      <vt:lpstr>MED13b in the literature</vt:lpstr>
      <vt:lpstr>CRISPR-mediated KO strategies </vt:lpstr>
      <vt:lpstr>FB67: MED13L ~ zebrafish med13b</vt:lpstr>
      <vt:lpstr>PowerPoint Presentation</vt:lpstr>
      <vt:lpstr>FB44: Oblique Facial Clefting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>Partners HealthCare System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Information Systems</dc:creator>
  <cp:lastModifiedBy>Richard Maas</cp:lastModifiedBy>
  <cp:revision>1911</cp:revision>
  <cp:lastPrinted>2019-05-19T22:17:04Z</cp:lastPrinted>
  <dcterms:created xsi:type="dcterms:W3CDTF">2015-09-30T23:40:44Z</dcterms:created>
  <dcterms:modified xsi:type="dcterms:W3CDTF">2019-05-20T13:43:17Z</dcterms:modified>
</cp:coreProperties>
</file>