
<file path=[Content_Types].xml><?xml version="1.0" encoding="utf-8"?>
<Types xmlns="http://schemas.openxmlformats.org/package/2006/content-types">
  <Default Extension="(null)" ContentType="image/x-emf"/>
  <Default Extension="emf" ContentType="image/x-emf"/>
  <Default Extension="jpe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586" r:id="rId2"/>
    <p:sldId id="587" r:id="rId3"/>
    <p:sldId id="589" r:id="rId4"/>
    <p:sldId id="601" r:id="rId5"/>
    <p:sldId id="599" r:id="rId6"/>
    <p:sldId id="600" r:id="rId7"/>
    <p:sldId id="603" r:id="rId8"/>
    <p:sldId id="1319" r:id="rId9"/>
    <p:sldId id="608" r:id="rId10"/>
    <p:sldId id="607" r:id="rId11"/>
    <p:sldId id="598" r:id="rId12"/>
    <p:sldId id="597" r:id="rId13"/>
    <p:sldId id="590" r:id="rId14"/>
    <p:sldId id="593" r:id="rId15"/>
    <p:sldId id="519" r:id="rId16"/>
    <p:sldId id="592" r:id="rId17"/>
    <p:sldId id="591" r:id="rId18"/>
    <p:sldId id="585" r:id="rId19"/>
    <p:sldId id="257" r:id="rId20"/>
    <p:sldId id="640" r:id="rId21"/>
    <p:sldId id="594" r:id="rId22"/>
    <p:sldId id="613" r:id="rId23"/>
    <p:sldId id="610" r:id="rId24"/>
    <p:sldId id="611" r:id="rId25"/>
    <p:sldId id="612" r:id="rId26"/>
    <p:sldId id="64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068"/>
    <p:restoredTop sz="86356"/>
  </p:normalViewPr>
  <p:slideViewPr>
    <p:cSldViewPr snapToGrid="0" snapToObjects="1">
      <p:cViewPr varScale="1">
        <p:scale>
          <a:sx n="49" d="100"/>
          <a:sy n="49" d="100"/>
        </p:scale>
        <p:origin x="192" y="1064"/>
      </p:cViewPr>
      <p:guideLst/>
    </p:cSldViewPr>
  </p:slideViewPr>
  <p:outlineViewPr>
    <p:cViewPr>
      <p:scale>
        <a:sx n="33" d="100"/>
        <a:sy n="33" d="100"/>
      </p:scale>
      <p:origin x="0" y="-1664"/>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5" d="100"/>
          <a:sy n="85" d="100"/>
        </p:scale>
        <p:origin x="392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B408CD-BAE0-514A-BC8E-FADB8FF3B6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3B5C10-0E35-6142-9802-5BFBC4FDB6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02BFF1-BDE8-AE43-8CF3-8D5689EA853F}" type="datetimeFigureOut">
              <a:rPr lang="en-US" smtClean="0"/>
              <a:t>5/24/19</a:t>
            </a:fld>
            <a:endParaRPr lang="en-US"/>
          </a:p>
        </p:txBody>
      </p:sp>
      <p:sp>
        <p:nvSpPr>
          <p:cNvPr id="4" name="Footer Placeholder 3">
            <a:extLst>
              <a:ext uri="{FF2B5EF4-FFF2-40B4-BE49-F238E27FC236}">
                <a16:creationId xmlns:a16="http://schemas.microsoft.com/office/drawing/2014/main" id="{967DC0EA-B9A5-C245-AAD8-B5F87E6EBB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8FE2AE5-446D-FA4C-B45C-C8CAC445CC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81D644-7B8B-9442-9E9B-19689A1A3CE1}" type="slidenum">
              <a:rPr lang="en-US" smtClean="0"/>
              <a:t>‹#›</a:t>
            </a:fld>
            <a:endParaRPr lang="en-US"/>
          </a:p>
        </p:txBody>
      </p:sp>
    </p:spTree>
    <p:extLst>
      <p:ext uri="{BB962C8B-B14F-4D97-AF65-F5344CB8AC3E}">
        <p14:creationId xmlns:p14="http://schemas.microsoft.com/office/powerpoint/2010/main" val="4918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2937C-C8D7-FB4C-8ED4-B27B2489A763}" type="datetimeFigureOut">
              <a:rPr lang="en-US" smtClean="0"/>
              <a:t>5/24/19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B9083-8A32-2645-8F32-726DB9B6408C}" type="slidenum">
              <a:rPr lang="en-US" smtClean="0"/>
              <a:t>‹#›</a:t>
            </a:fld>
            <a:endParaRPr lang="en-US"/>
          </a:p>
        </p:txBody>
      </p:sp>
    </p:spTree>
    <p:extLst>
      <p:ext uri="{BB962C8B-B14F-4D97-AF65-F5344CB8AC3E}">
        <p14:creationId xmlns:p14="http://schemas.microsoft.com/office/powerpoint/2010/main" val="55114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Using our robust protocol we can differentiate human pluripotent stem cells into cranial neural crest. Firstly, we induce formation of neural spheres, and allow them to attach to the dish over a period of days. Strikingly, in a beautiful recapitulation of in vivo biology, we observe that stellate neural crest cells emerge from the border of these neural spheres. We can then further proliferate and passage these neural crest cells to a plethora of downstream derivatives including chondrocytes.</a:t>
            </a:r>
          </a:p>
        </p:txBody>
      </p:sp>
      <p:sp>
        <p:nvSpPr>
          <p:cNvPr id="4" name="Slide Number Placeholder 3"/>
          <p:cNvSpPr>
            <a:spLocks noGrp="1"/>
          </p:cNvSpPr>
          <p:nvPr>
            <p:ph type="sldNum" sz="quarter" idx="10"/>
          </p:nvPr>
        </p:nvSpPr>
        <p:spPr/>
        <p:txBody>
          <a:bodyPr/>
          <a:lstStyle/>
          <a:p>
            <a:fld id="{47CCB89E-CA3E-0E48-9873-0A5B3F78084D}" type="slidenum">
              <a:rPr lang="en-US" smtClean="0"/>
              <a:t>4</a:t>
            </a:fld>
            <a:endParaRPr lang="en-US"/>
          </a:p>
        </p:txBody>
      </p:sp>
    </p:spTree>
    <p:extLst>
      <p:ext uri="{BB962C8B-B14F-4D97-AF65-F5344CB8AC3E}">
        <p14:creationId xmlns:p14="http://schemas.microsoft.com/office/powerpoint/2010/main" val="156848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C2A5B4-35CA-6841-890D-42C185044DE6}" type="slidenum">
              <a:rPr lang="en-US" smtClean="0"/>
              <a:pPr/>
              <a:t>17</a:t>
            </a:fld>
            <a:endParaRPr lang="en-US" dirty="0"/>
          </a:p>
        </p:txBody>
      </p:sp>
    </p:spTree>
    <p:extLst>
      <p:ext uri="{BB962C8B-B14F-4D97-AF65-F5344CB8AC3E}">
        <p14:creationId xmlns:p14="http://schemas.microsoft.com/office/powerpoint/2010/main" val="30455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74639F-178A-C840-AD6E-FD841AB08723}" type="slidenum">
              <a:rPr lang="en-US" smtClean="0"/>
              <a:t>18</a:t>
            </a:fld>
            <a:endParaRPr lang="en-US"/>
          </a:p>
        </p:txBody>
      </p:sp>
    </p:spTree>
    <p:extLst>
      <p:ext uri="{BB962C8B-B14F-4D97-AF65-F5344CB8AC3E}">
        <p14:creationId xmlns:p14="http://schemas.microsoft.com/office/powerpoint/2010/main" val="19836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we used such </a:t>
            </a:r>
            <a:r>
              <a:rPr lang="en-US" baseline="0" dirty="0" err="1"/>
              <a:t>epigenomic</a:t>
            </a:r>
            <a:r>
              <a:rPr lang="en-US" baseline="0" dirty="0"/>
              <a:t> strategy to first map occupancy of general </a:t>
            </a:r>
            <a:r>
              <a:rPr lang="en-US" baseline="0" dirty="0" err="1"/>
              <a:t>coactivator</a:t>
            </a:r>
            <a:r>
              <a:rPr lang="en-US" baseline="0" dirty="0"/>
              <a:t> proteins, hypersensitivity, and histone modifications characteristic of active </a:t>
            </a:r>
            <a:r>
              <a:rPr lang="en-US" baseline="0" dirty="0" err="1"/>
              <a:t>cis</a:t>
            </a:r>
            <a:r>
              <a:rPr lang="en-US" baseline="0" dirty="0"/>
              <a:t>-regulatory elements, and then based on simple chromatin signatures we annotated genomic positions and distinguished active enhancers and promoters in CNCCs.</a:t>
            </a:r>
          </a:p>
          <a:p>
            <a:endParaRPr lang="en-US" baseline="0" dirty="0"/>
          </a:p>
        </p:txBody>
      </p:sp>
      <p:sp>
        <p:nvSpPr>
          <p:cNvPr id="4" name="Slide Number Placeholder 3"/>
          <p:cNvSpPr>
            <a:spLocks noGrp="1"/>
          </p:cNvSpPr>
          <p:nvPr>
            <p:ph type="sldNum" sz="quarter" idx="10"/>
          </p:nvPr>
        </p:nvSpPr>
        <p:spPr/>
        <p:txBody>
          <a:bodyPr/>
          <a:lstStyle/>
          <a:p>
            <a:fld id="{E9D2B24D-9155-394D-BC12-072DF9D47410}" type="slidenum">
              <a:rPr lang="en-US" smtClean="0"/>
              <a:t>5</a:t>
            </a:fld>
            <a:endParaRPr lang="en-US"/>
          </a:p>
        </p:txBody>
      </p:sp>
    </p:spTree>
    <p:extLst>
      <p:ext uri="{BB962C8B-B14F-4D97-AF65-F5344CB8AC3E}">
        <p14:creationId xmlns:p14="http://schemas.microsoft.com/office/powerpoint/2010/main" val="691812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Furthermore, in</a:t>
            </a:r>
            <a:r>
              <a:rPr lang="en-US" baseline="0" dirty="0"/>
              <a:t> our most recent unpublished work, we were able to extend this model to the non-human primates, such as the chimpanzee (and we have characterization of bonobo and gorilla in progress).</a:t>
            </a:r>
          </a:p>
          <a:p>
            <a:endParaRPr lang="en-US" baseline="0" dirty="0"/>
          </a:p>
          <a:p>
            <a:r>
              <a:rPr lang="en-US" baseline="0" dirty="0"/>
              <a:t>This  became possible with the advent of reprogramming, as now we can take fibroblasts from different apes, reprogram them to the </a:t>
            </a:r>
            <a:r>
              <a:rPr lang="en-US" baseline="0" dirty="0" err="1"/>
              <a:t>iPSC</a:t>
            </a:r>
            <a:r>
              <a:rPr lang="en-US" baseline="0" dirty="0"/>
              <a:t> and use these pluripotent cells for CNCC derivation. Importantly, these in vitro derived chimpanzee have morphology and key marker gene expression equivalent to the human cells, and we have done extensive validations to ensure that we can properly stage cell populations from both species.</a:t>
            </a:r>
          </a:p>
          <a:p>
            <a:endParaRPr lang="en-US" baseline="0" dirty="0"/>
          </a:p>
          <a:p>
            <a:r>
              <a:rPr lang="en-US" baseline="0" dirty="0"/>
              <a:t>So now we have a very unique model in hand – basically primate equivalent of a cell type that we know from the avian embryo experiments is most relevant for determining species-specific facial variation.</a:t>
            </a:r>
          </a:p>
          <a:p>
            <a:endParaRPr lang="en-US" baseline="0" dirty="0"/>
          </a:p>
          <a:p>
            <a:r>
              <a:rPr lang="en-US" baseline="0" dirty="0"/>
              <a:t>What do we do with it if we want to understand HOW it encodes species-specific morphology?</a:t>
            </a:r>
          </a:p>
        </p:txBody>
      </p:sp>
      <p:sp>
        <p:nvSpPr>
          <p:cNvPr id="4" name="Slide Number Placeholder 3"/>
          <p:cNvSpPr>
            <a:spLocks noGrp="1"/>
          </p:cNvSpPr>
          <p:nvPr>
            <p:ph type="sldNum" sz="quarter" idx="10"/>
          </p:nvPr>
        </p:nvSpPr>
        <p:spPr/>
        <p:txBody>
          <a:bodyPr/>
          <a:lstStyle/>
          <a:p>
            <a:fld id="{E9D2B24D-9155-394D-BC12-072DF9D47410}" type="slidenum">
              <a:rPr lang="en-US" smtClean="0"/>
              <a:t>7</a:t>
            </a:fld>
            <a:endParaRPr lang="en-US"/>
          </a:p>
        </p:txBody>
      </p:sp>
    </p:spTree>
    <p:extLst>
      <p:ext uri="{BB962C8B-B14F-4D97-AF65-F5344CB8AC3E}">
        <p14:creationId xmlns:p14="http://schemas.microsoft.com/office/powerpoint/2010/main" val="1356871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We then used our </a:t>
            </a:r>
            <a:r>
              <a:rPr lang="en-US" dirty="0" err="1"/>
              <a:t>epigenomic</a:t>
            </a:r>
            <a:r>
              <a:rPr lang="en-US" dirty="0"/>
              <a:t> predictions to experimentally map regulatory divergence in human and chimp neural</a:t>
            </a:r>
            <a:r>
              <a:rPr lang="en-US" baseline="0" dirty="0"/>
              <a:t> crest cells.</a:t>
            </a:r>
          </a:p>
          <a:p>
            <a:endParaRPr lang="en-US" baseline="0" dirty="0"/>
          </a:p>
          <a:p>
            <a:r>
              <a:rPr lang="en-US" baseline="0" dirty="0"/>
              <a:t>The idea here that most active enhancers should be invariant, as this is the same cell type compared between two closely related species with highly similar genomes.</a:t>
            </a:r>
          </a:p>
          <a:p>
            <a:r>
              <a:rPr lang="en-US" baseline="0" dirty="0"/>
              <a:t>However, we were also hoping to discover enhancers with species-biased activity, which could come either as a consequence of structural variation between the genomes, at regions with no clear </a:t>
            </a:r>
            <a:r>
              <a:rPr lang="en-US" baseline="0" dirty="0" err="1"/>
              <a:t>orthology</a:t>
            </a:r>
            <a:r>
              <a:rPr lang="en-US" baseline="0" dirty="0"/>
              <a:t>, or through the quantitative change at highly orthologous regions.</a:t>
            </a:r>
          </a:p>
          <a:p>
            <a:endParaRPr lang="en-US" baseline="0" dirty="0"/>
          </a:p>
          <a:p>
            <a:r>
              <a:rPr lang="en-US" baseline="0" dirty="0"/>
              <a:t>I want to point out the power of our system in detecting this second type of variation, which as you will see in a few minutes appears to be the primary mechanism of enhancer activity divergence. Structural variation can be studied by comparing two genomes in the absence of functional data, </a:t>
            </a:r>
            <a:r>
              <a:rPr lang="en-US" sz="1200" kern="1200" baseline="0" dirty="0">
                <a:solidFill>
                  <a:schemeClr val="tx1"/>
                </a:solidFill>
                <a:effectLst/>
                <a:latin typeface="+mn-lt"/>
                <a:ea typeface="+mn-ea"/>
                <a:cs typeface="+mn-cs"/>
              </a:rPr>
              <a:t>for example by</a:t>
            </a:r>
            <a:r>
              <a:rPr lang="en-US" sz="1200" kern="1200" dirty="0">
                <a:solidFill>
                  <a:schemeClr val="tx1"/>
                </a:solidFill>
                <a:effectLst/>
                <a:latin typeface="+mn-lt"/>
                <a:ea typeface="+mn-ea"/>
                <a:cs typeface="+mn-cs"/>
              </a:rPr>
              <a:t> identifying human-specific deletions spanning conserved non-coding elements</a:t>
            </a:r>
            <a:r>
              <a:rPr lang="en-US" dirty="0">
                <a:effectLst/>
              </a:rPr>
              <a:t> </a:t>
            </a:r>
            <a:endParaRPr lang="en-US" baseline="0" dirty="0"/>
          </a:p>
          <a:p>
            <a:endParaRPr lang="en-US" baseline="0" dirty="0"/>
          </a:p>
          <a:p>
            <a:r>
              <a:rPr lang="en-US" baseline="0" dirty="0"/>
              <a:t>However, we can only measure quantitative changes at orthologous regions with experimental data from a relevant cell type- in this case cranial neural crest cells</a:t>
            </a:r>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9D2B24D-9155-394D-BC12-072DF9D47410}" type="slidenum">
              <a:rPr lang="en-US" smtClean="0"/>
              <a:t>8</a:t>
            </a:fld>
            <a:endParaRPr lang="en-US"/>
          </a:p>
        </p:txBody>
      </p:sp>
    </p:spTree>
    <p:extLst>
      <p:ext uri="{BB962C8B-B14F-4D97-AF65-F5344CB8AC3E}">
        <p14:creationId xmlns:p14="http://schemas.microsoft.com/office/powerpoint/2010/main" val="2097518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So how do</a:t>
            </a:r>
            <a:r>
              <a:rPr lang="en-US" baseline="0" dirty="0"/>
              <a:t> the actual data look like?</a:t>
            </a:r>
          </a:p>
          <a:p>
            <a:r>
              <a:rPr lang="en-US" baseline="0" dirty="0"/>
              <a:t>As expected most of the </a:t>
            </a:r>
            <a:r>
              <a:rPr lang="en-US" baseline="0" dirty="0" err="1"/>
              <a:t>epigenomic</a:t>
            </a:r>
            <a:r>
              <a:rPr lang="en-US" baseline="0" dirty="0"/>
              <a:t> patterns are invariant between the individuals of the same species and also between the species. However, I wouldn’t be telling you about this, if there weren’t also important differences, as exemplified here with a genome-browser representation of ChIP-seq tracts showing strong bias of </a:t>
            </a:r>
            <a:r>
              <a:rPr lang="en-US" baseline="0" dirty="0" err="1"/>
              <a:t>coactivator</a:t>
            </a:r>
            <a:r>
              <a:rPr lang="en-US" baseline="0" dirty="0"/>
              <a:t> binding and active enhancer marks that is either chimp-specific or human-specific.</a:t>
            </a:r>
            <a:endParaRPr lang="en-US" dirty="0"/>
          </a:p>
        </p:txBody>
      </p:sp>
      <p:sp>
        <p:nvSpPr>
          <p:cNvPr id="4" name="Slide Number Placeholder 3"/>
          <p:cNvSpPr>
            <a:spLocks noGrp="1"/>
          </p:cNvSpPr>
          <p:nvPr>
            <p:ph type="sldNum" sz="quarter" idx="10"/>
          </p:nvPr>
        </p:nvSpPr>
        <p:spPr/>
        <p:txBody>
          <a:bodyPr/>
          <a:lstStyle/>
          <a:p>
            <a:fld id="{E9D2B24D-9155-394D-BC12-072DF9D47410}" type="slidenum">
              <a:rPr lang="en-US" smtClean="0"/>
              <a:t>9</a:t>
            </a:fld>
            <a:endParaRPr lang="en-US"/>
          </a:p>
        </p:txBody>
      </p:sp>
    </p:spTree>
    <p:extLst>
      <p:ext uri="{BB962C8B-B14F-4D97-AF65-F5344CB8AC3E}">
        <p14:creationId xmlns:p14="http://schemas.microsoft.com/office/powerpoint/2010/main" val="1108278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perform such quantitative </a:t>
            </a:r>
            <a:r>
              <a:rPr lang="en-US" dirty="0" err="1"/>
              <a:t>epigenomic</a:t>
            </a:r>
            <a:r>
              <a:rPr lang="en-US" baseline="0" dirty="0"/>
              <a:t> comparisons of enhancer chromatin signatures genome wide, identifying variation of signal between different individuals of the same species, or comparing individuals of different species. I am showing you here such comparisons for the H3K27ac acetylation signals, which we have previously shown are well-correlated with enhancer activity, but the results hold if we use other measures of enhancer state, such as </a:t>
            </a:r>
            <a:r>
              <a:rPr lang="en-US" baseline="0" dirty="0" err="1"/>
              <a:t>coactivator</a:t>
            </a:r>
            <a:r>
              <a:rPr lang="en-US" baseline="0" dirty="0"/>
              <a:t> or TF binding </a:t>
            </a:r>
          </a:p>
          <a:p>
            <a:endParaRPr lang="en-US" baseline="0" dirty="0"/>
          </a:p>
          <a:p>
            <a:r>
              <a:rPr lang="en-US" baseline="0" dirty="0"/>
              <a:t>As you can hopefully appreciate from these representations, the level of variation in </a:t>
            </a:r>
            <a:r>
              <a:rPr lang="en-US" baseline="0" dirty="0" err="1"/>
              <a:t>epigenomic</a:t>
            </a:r>
            <a:r>
              <a:rPr lang="en-US" baseline="0" dirty="0"/>
              <a:t> enhancer signatures in much higher when comparing human and chimpanzee, than when comparing individuals of the same species, allowing us to identify human-biased and chimp-biased CNCC enhancer elements genome-wide</a:t>
            </a:r>
            <a:endParaRPr lang="en-US" dirty="0"/>
          </a:p>
        </p:txBody>
      </p:sp>
      <p:sp>
        <p:nvSpPr>
          <p:cNvPr id="4" name="Slide Number Placeholder 3"/>
          <p:cNvSpPr>
            <a:spLocks noGrp="1"/>
          </p:cNvSpPr>
          <p:nvPr>
            <p:ph type="sldNum" sz="quarter" idx="10"/>
          </p:nvPr>
        </p:nvSpPr>
        <p:spPr/>
        <p:txBody>
          <a:bodyPr/>
          <a:lstStyle/>
          <a:p>
            <a:fld id="{E9D2B24D-9155-394D-BC12-072DF9D47410}" type="slidenum">
              <a:rPr lang="en-US" smtClean="0"/>
              <a:t>10</a:t>
            </a:fld>
            <a:endParaRPr lang="en-US"/>
          </a:p>
        </p:txBody>
      </p:sp>
    </p:spTree>
    <p:extLst>
      <p:ext uri="{BB962C8B-B14F-4D97-AF65-F5344CB8AC3E}">
        <p14:creationId xmlns:p14="http://schemas.microsoft.com/office/powerpoint/2010/main" val="44857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EA4C6F-99CA-D242-909C-35F48F442834}" type="slidenum">
              <a:rPr lang="en-US" smtClean="0"/>
              <a:pPr/>
              <a:t>13</a:t>
            </a:fld>
            <a:endParaRPr lang="en-US" dirty="0"/>
          </a:p>
        </p:txBody>
      </p:sp>
    </p:spTree>
    <p:extLst>
      <p:ext uri="{BB962C8B-B14F-4D97-AF65-F5344CB8AC3E}">
        <p14:creationId xmlns:p14="http://schemas.microsoft.com/office/powerpoint/2010/main" val="205172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C2A5B4-35CA-6841-890D-42C185044DE6}" type="slidenum">
              <a:rPr lang="en-US" smtClean="0"/>
              <a:pPr/>
              <a:t>15</a:t>
            </a:fld>
            <a:endParaRPr lang="en-US" dirty="0"/>
          </a:p>
        </p:txBody>
      </p:sp>
    </p:spTree>
    <p:extLst>
      <p:ext uri="{BB962C8B-B14F-4D97-AF65-F5344CB8AC3E}">
        <p14:creationId xmlns:p14="http://schemas.microsoft.com/office/powerpoint/2010/main" val="428403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C2A5B4-35CA-6841-890D-42C185044DE6}" type="slidenum">
              <a:rPr lang="en-US" smtClean="0"/>
              <a:pPr/>
              <a:t>16</a:t>
            </a:fld>
            <a:endParaRPr lang="en-US" dirty="0"/>
          </a:p>
        </p:txBody>
      </p:sp>
    </p:spTree>
    <p:extLst>
      <p:ext uri="{BB962C8B-B14F-4D97-AF65-F5344CB8AC3E}">
        <p14:creationId xmlns:p14="http://schemas.microsoft.com/office/powerpoint/2010/main" val="304987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3618-E86A-554C-A4BA-E7FD8BEB95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42B83F-DF60-A54F-8286-97E8437CBA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ABDF00-D2C0-E44C-8826-B6ABDEC94497}"/>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5" name="Footer Placeholder 4">
            <a:extLst>
              <a:ext uri="{FF2B5EF4-FFF2-40B4-BE49-F238E27FC236}">
                <a16:creationId xmlns:a16="http://schemas.microsoft.com/office/drawing/2014/main" id="{9D95DE71-B9D6-D540-8E2B-F0A4DEABB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F9C06-614D-B240-9A4F-F73B3F0208E6}"/>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2799683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01AA-15FD-4147-B33A-A8BD99E529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E96505-E378-114C-AAA8-559B778153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A7F1A-74FD-B748-BDD7-5434C853B9EE}"/>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5" name="Footer Placeholder 4">
            <a:extLst>
              <a:ext uri="{FF2B5EF4-FFF2-40B4-BE49-F238E27FC236}">
                <a16:creationId xmlns:a16="http://schemas.microsoft.com/office/drawing/2014/main" id="{D4A0DB29-8B47-0A4F-997C-10E63D18B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29F1F-72F6-8E4A-A5E2-D2D0CD61C7AD}"/>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1704263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7BF0D-1FC0-F14D-9C7A-45123BFF99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EC79C3-14B4-EF42-9915-15BF51DB17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2D56C-20C2-DB41-BED5-FEC4CEDD95E4}"/>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5" name="Footer Placeholder 4">
            <a:extLst>
              <a:ext uri="{FF2B5EF4-FFF2-40B4-BE49-F238E27FC236}">
                <a16:creationId xmlns:a16="http://schemas.microsoft.com/office/drawing/2014/main" id="{206DEF6B-3D85-6445-9517-7BCD7DDC8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A81A5-4FA4-E74B-A5CA-5B3A82A1C3DE}"/>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3227532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4E87-3EEC-5E4D-8C0E-B1EB80C7A2FA}"/>
              </a:ext>
            </a:extLst>
          </p:cNvPr>
          <p:cNvSpPr>
            <a:spLocks noGrp="1"/>
          </p:cNvSpPr>
          <p:nvPr>
            <p:ph type="title"/>
          </p:nvPr>
        </p:nvSpPr>
        <p:spPr>
          <a:xfrm>
            <a:off x="838200" y="136525"/>
            <a:ext cx="10515600" cy="495487"/>
          </a:xfrm>
        </p:spPr>
        <p:txBody>
          <a:bodyPr>
            <a:normAutofit/>
          </a:bodyPr>
          <a:lstStyle>
            <a:lvl1pPr algn="ct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DC02164A-5FAE-524F-B48B-CCDCE768D470}"/>
              </a:ext>
            </a:extLst>
          </p:cNvPr>
          <p:cNvSpPr>
            <a:spLocks noGrp="1"/>
          </p:cNvSpPr>
          <p:nvPr>
            <p:ph idx="1"/>
          </p:nvPr>
        </p:nvSpPr>
        <p:spPr>
          <a:xfrm>
            <a:off x="838200" y="793376"/>
            <a:ext cx="10515600" cy="5383587"/>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D958C9-23EE-0446-A7B8-D1F758A015A4}"/>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5" name="Footer Placeholder 4">
            <a:extLst>
              <a:ext uri="{FF2B5EF4-FFF2-40B4-BE49-F238E27FC236}">
                <a16:creationId xmlns:a16="http://schemas.microsoft.com/office/drawing/2014/main" id="{19E013D7-37E7-4D44-82B4-99AEDBBF0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AF750-498B-094F-BAEA-1AC46019AED6}"/>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4048485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1255-E04C-704A-B3DB-A1DA999672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0FEA03-D3B3-B849-A4C8-0E2C785F8B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9B2AD2-EF3C-CC47-B2F5-84ABE8FBDBDC}"/>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5" name="Footer Placeholder 4">
            <a:extLst>
              <a:ext uri="{FF2B5EF4-FFF2-40B4-BE49-F238E27FC236}">
                <a16:creationId xmlns:a16="http://schemas.microsoft.com/office/drawing/2014/main" id="{04084FA6-375C-DD41-9041-48A7AFDC9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76304-0804-9540-A044-3EB9D6A168DA}"/>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1001775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7DA66-312E-8441-85B9-CC20492B9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F6C2D8-FBDB-924C-99DB-2C5D593E16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29F14B-A029-344D-88A7-022C0A127A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65B433-2D6B-934F-8134-375C563D3E2B}"/>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6" name="Footer Placeholder 5">
            <a:extLst>
              <a:ext uri="{FF2B5EF4-FFF2-40B4-BE49-F238E27FC236}">
                <a16:creationId xmlns:a16="http://schemas.microsoft.com/office/drawing/2014/main" id="{6DDB2D18-2584-6F42-B2EC-5B96F4F88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A4215-5516-0E4C-9992-6841156180AD}"/>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190295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D8AFA-1855-0246-B5E5-963779CA69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DC755-1B4B-084B-ACCB-EF3B22266A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1978B4-A54C-4B4C-97F6-76B01DF8C0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B2387-BD36-CE4B-8507-A97BBAAF8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40940-BF24-F345-9979-FBFF149BC8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D7E6AB-EABE-C449-8B3A-C09F2C2D1713}"/>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8" name="Footer Placeholder 7">
            <a:extLst>
              <a:ext uri="{FF2B5EF4-FFF2-40B4-BE49-F238E27FC236}">
                <a16:creationId xmlns:a16="http://schemas.microsoft.com/office/drawing/2014/main" id="{FB303BDE-2AF8-4F40-8259-8BB38DC4E1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32B570-0F5A-F241-95AF-5F2837FC34DB}"/>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45339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8888-3382-F44F-B90F-1E6C5BA832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F590D1-89DA-0641-BE9C-24AAB8A9D5A8}"/>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4" name="Footer Placeholder 3">
            <a:extLst>
              <a:ext uri="{FF2B5EF4-FFF2-40B4-BE49-F238E27FC236}">
                <a16:creationId xmlns:a16="http://schemas.microsoft.com/office/drawing/2014/main" id="{72D17EA1-C80C-104C-B709-C865F29724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9115D-0BF5-CF49-9C3E-236CD84CEE0A}"/>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3713439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FFA8BA-C192-3049-8A54-C7119B440E88}"/>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3" name="Footer Placeholder 2">
            <a:extLst>
              <a:ext uri="{FF2B5EF4-FFF2-40B4-BE49-F238E27FC236}">
                <a16:creationId xmlns:a16="http://schemas.microsoft.com/office/drawing/2014/main" id="{FDFFCC30-D779-B541-96BB-CDB42B653D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0E839A-03CC-264D-BCA3-08A484881AE0}"/>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1935747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C93E-097D-004D-9C5D-D1DED6068C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7FD5BD-1478-3546-8B32-BAC49E066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76FF3-1650-6C4A-99DA-133000B47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46568-BAEC-8243-BE4C-29A4F002302B}"/>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6" name="Footer Placeholder 5">
            <a:extLst>
              <a:ext uri="{FF2B5EF4-FFF2-40B4-BE49-F238E27FC236}">
                <a16:creationId xmlns:a16="http://schemas.microsoft.com/office/drawing/2014/main" id="{56844A5F-B36C-A745-B00D-7AD6FE519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475669-936B-2140-AD80-6791F240FAAC}"/>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405398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325F-F003-7746-9482-3B92B53E8D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FF5CBE-3FB4-2D49-A919-AE949B479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D77825-8A7B-9545-85D1-C3D3BA302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CB9445-0669-0D4D-A63E-DC9280B34EEB}"/>
              </a:ext>
            </a:extLst>
          </p:cNvPr>
          <p:cNvSpPr>
            <a:spLocks noGrp="1"/>
          </p:cNvSpPr>
          <p:nvPr>
            <p:ph type="dt" sz="half" idx="10"/>
          </p:nvPr>
        </p:nvSpPr>
        <p:spPr/>
        <p:txBody>
          <a:bodyPr/>
          <a:lstStyle/>
          <a:p>
            <a:fld id="{97AC1709-B888-1343-9BE4-9DA9E7AF7D24}" type="datetimeFigureOut">
              <a:rPr lang="en-US" smtClean="0"/>
              <a:t>5/24/19</a:t>
            </a:fld>
            <a:endParaRPr lang="en-US"/>
          </a:p>
        </p:txBody>
      </p:sp>
      <p:sp>
        <p:nvSpPr>
          <p:cNvPr id="6" name="Footer Placeholder 5">
            <a:extLst>
              <a:ext uri="{FF2B5EF4-FFF2-40B4-BE49-F238E27FC236}">
                <a16:creationId xmlns:a16="http://schemas.microsoft.com/office/drawing/2014/main" id="{1D4AD295-2969-5D46-9CAF-0DE2CE1A2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C6BAF-D202-6A48-B07D-9D80F833AE51}"/>
              </a:ext>
            </a:extLst>
          </p:cNvPr>
          <p:cNvSpPr>
            <a:spLocks noGrp="1"/>
          </p:cNvSpPr>
          <p:nvPr>
            <p:ph type="sldNum" sz="quarter" idx="12"/>
          </p:nvPr>
        </p:nvSpPr>
        <p:spPr/>
        <p:txBody>
          <a:bodyPr/>
          <a:lstStyle/>
          <a:p>
            <a:fld id="{2B99E16D-F73F-D445-8FF0-2F9FA862405C}" type="slidenum">
              <a:rPr lang="en-US" smtClean="0"/>
              <a:t>‹#›</a:t>
            </a:fld>
            <a:endParaRPr lang="en-US"/>
          </a:p>
        </p:txBody>
      </p:sp>
    </p:spTree>
    <p:extLst>
      <p:ext uri="{BB962C8B-B14F-4D97-AF65-F5344CB8AC3E}">
        <p14:creationId xmlns:p14="http://schemas.microsoft.com/office/powerpoint/2010/main" val="196297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5BDBB-2C11-4744-BED4-67D87AB92E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2E553E-F1F6-754D-BCC4-8CEA6241BE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91CD5-6082-6644-8ED6-B2408BCA8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C1709-B888-1343-9BE4-9DA9E7AF7D24}" type="datetimeFigureOut">
              <a:rPr lang="en-US" smtClean="0"/>
              <a:t>5/24/19</a:t>
            </a:fld>
            <a:endParaRPr lang="en-US"/>
          </a:p>
        </p:txBody>
      </p:sp>
      <p:sp>
        <p:nvSpPr>
          <p:cNvPr id="5" name="Footer Placeholder 4">
            <a:extLst>
              <a:ext uri="{FF2B5EF4-FFF2-40B4-BE49-F238E27FC236}">
                <a16:creationId xmlns:a16="http://schemas.microsoft.com/office/drawing/2014/main" id="{14672A9F-7AFA-4A49-9670-DCAADCAC4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D682F-64BB-6E4C-84ED-6D3487EBA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9E16D-F73F-D445-8FF0-2F9FA862405C}" type="slidenum">
              <a:rPr lang="en-US" smtClean="0"/>
              <a:t>‹#›</a:t>
            </a:fld>
            <a:endParaRPr lang="en-US"/>
          </a:p>
        </p:txBody>
      </p:sp>
    </p:spTree>
    <p:extLst>
      <p:ext uri="{BB962C8B-B14F-4D97-AF65-F5344CB8AC3E}">
        <p14:creationId xmlns:p14="http://schemas.microsoft.com/office/powerpoint/2010/main" val="3086541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nul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2.emf"/><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emf"/><Relationship Id="rId5" Type="http://schemas.openxmlformats.org/officeDocument/2006/relationships/image" Target="../media/image22.emf"/><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mov"/><Relationship Id="rId7" Type="http://schemas.openxmlformats.org/officeDocument/2006/relationships/image" Target="../media/image34.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0.xml"/><Relationship Id="rId11" Type="http://schemas.openxmlformats.org/officeDocument/2006/relationships/image" Target="../media/image22.emf"/><Relationship Id="rId5" Type="http://schemas.openxmlformats.org/officeDocument/2006/relationships/slideLayout" Target="../slideLayouts/slideLayout2.xml"/><Relationship Id="rId10" Type="http://schemas.openxmlformats.org/officeDocument/2006/relationships/image" Target="../media/image37.png"/><Relationship Id="rId4" Type="http://schemas.openxmlformats.org/officeDocument/2006/relationships/video" Target="../media/media2.mov"/><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38.jpeg"/><Relationship Id="rId21" Type="http://schemas.openxmlformats.org/officeDocument/2006/relationships/image" Target="../media/image53.jpeg"/><Relationship Id="rId7" Type="http://schemas.openxmlformats.org/officeDocument/2006/relationships/image" Target="../media/image42.jpeg"/><Relationship Id="rId12" Type="http://schemas.openxmlformats.org/officeDocument/2006/relationships/image" Target="../media/image46.jpeg"/><Relationship Id="rId17" Type="http://schemas.openxmlformats.org/officeDocument/2006/relationships/image" Target="../media/image50.jpeg"/><Relationship Id="rId2" Type="http://schemas.openxmlformats.org/officeDocument/2006/relationships/notesSlide" Target="../notesSlides/notesSlide11.xml"/><Relationship Id="rId16" Type="http://schemas.openxmlformats.org/officeDocument/2006/relationships/image" Target="../media/image49.jpeg"/><Relationship Id="rId20"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5.jpeg"/><Relationship Id="rId5" Type="http://schemas.openxmlformats.org/officeDocument/2006/relationships/image" Target="../media/image40.jpeg"/><Relationship Id="rId15" Type="http://schemas.openxmlformats.org/officeDocument/2006/relationships/image" Target="../media/image48.tiff"/><Relationship Id="rId23" Type="http://schemas.openxmlformats.org/officeDocument/2006/relationships/image" Target="../media/image55.jpeg"/><Relationship Id="rId10" Type="http://schemas.microsoft.com/office/2007/relationships/hdphoto" Target="../media/hdphoto10.wdp"/><Relationship Id="rId19" Type="http://schemas.microsoft.com/office/2007/relationships/hdphoto" Target="../media/hdphoto11.wdp"/><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22.emf"/><Relationship Id="rId22"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jpeg"/><Relationship Id="rId17" Type="http://schemas.microsoft.com/office/2007/relationships/hdphoto" Target="../media/hdphoto6.wdp"/><Relationship Id="rId2" Type="http://schemas.openxmlformats.org/officeDocument/2006/relationships/image" Target="../media/image4.png"/><Relationship Id="rId16"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jpeg"/><Relationship Id="rId5" Type="http://schemas.openxmlformats.org/officeDocument/2006/relationships/image" Target="../media/image6.png"/><Relationship Id="rId15" Type="http://schemas.openxmlformats.org/officeDocument/2006/relationships/image" Target="../media/image12.tiff"/><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emf"/><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low res Wysocka-submissions-cell-cover-template.tif"/>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724347" y="1999061"/>
            <a:ext cx="4377266" cy="4222445"/>
          </a:xfrm>
          <a:prstGeom prst="rect">
            <a:avLst/>
          </a:prstGeom>
          <a:ln>
            <a:solidFill>
              <a:schemeClr val="bg1"/>
            </a:solidFill>
          </a:ln>
        </p:spPr>
      </p:pic>
      <p:sp>
        <p:nvSpPr>
          <p:cNvPr id="6" name="TextBox 5"/>
          <p:cNvSpPr txBox="1"/>
          <p:nvPr/>
        </p:nvSpPr>
        <p:spPr>
          <a:xfrm>
            <a:off x="309490" y="131461"/>
            <a:ext cx="11507372" cy="1938992"/>
          </a:xfrm>
          <a:prstGeom prst="rect">
            <a:avLst/>
          </a:prstGeom>
          <a:noFill/>
        </p:spPr>
        <p:txBody>
          <a:bodyPr wrap="square" rtlCol="0">
            <a:spAutoFit/>
          </a:bodyPr>
          <a:lstStyle/>
          <a:p>
            <a:pPr algn="ctr"/>
            <a:r>
              <a:rPr lang="en-US" sz="4000" dirty="0">
                <a:solidFill>
                  <a:schemeClr val="accent1">
                    <a:lumMod val="50000"/>
                  </a:schemeClr>
                </a:solidFill>
              </a:rPr>
              <a:t>FaceBase2 Spoke</a:t>
            </a:r>
          </a:p>
          <a:p>
            <a:pPr algn="ctr"/>
            <a:r>
              <a:rPr lang="en-US" sz="4000" dirty="0">
                <a:solidFill>
                  <a:schemeClr val="accent1">
                    <a:lumMod val="50000"/>
                  </a:schemeClr>
                </a:solidFill>
              </a:rPr>
              <a:t>Epigenetic landscapes and regulatory divergence </a:t>
            </a:r>
          </a:p>
          <a:p>
            <a:pPr algn="ctr"/>
            <a:r>
              <a:rPr lang="en-US" sz="4000" dirty="0">
                <a:solidFill>
                  <a:schemeClr val="accent1">
                    <a:lumMod val="50000"/>
                  </a:schemeClr>
                </a:solidFill>
              </a:rPr>
              <a:t>of human craniofacial traits </a:t>
            </a:r>
          </a:p>
        </p:txBody>
      </p:sp>
      <p:sp>
        <p:nvSpPr>
          <p:cNvPr id="2" name="Rectangle 1"/>
          <p:cNvSpPr/>
          <p:nvPr/>
        </p:nvSpPr>
        <p:spPr>
          <a:xfrm>
            <a:off x="4090386" y="6150114"/>
            <a:ext cx="4011227" cy="707886"/>
          </a:xfrm>
          <a:prstGeom prst="rect">
            <a:avLst/>
          </a:prstGeom>
        </p:spPr>
        <p:txBody>
          <a:bodyPr wrap="none">
            <a:spAutoFit/>
          </a:bodyPr>
          <a:lstStyle/>
          <a:p>
            <a:pPr algn="ctr"/>
            <a:r>
              <a:rPr lang="en-US" sz="2000" b="1" dirty="0">
                <a:solidFill>
                  <a:schemeClr val="accent1">
                    <a:lumMod val="50000"/>
                  </a:schemeClr>
                </a:solidFill>
              </a:rPr>
              <a:t>Joanna Wysocka &amp; Licia Selleri</a:t>
            </a:r>
          </a:p>
          <a:p>
            <a:pPr algn="ctr"/>
            <a:r>
              <a:rPr lang="en-US" sz="2000" b="1" dirty="0">
                <a:solidFill>
                  <a:schemeClr val="accent1">
                    <a:lumMod val="50000"/>
                  </a:schemeClr>
                </a:solidFill>
              </a:rPr>
              <a:t>(Stanford U. &amp; UCSF)</a:t>
            </a:r>
            <a:endParaRPr lang="en-US" sz="2000" dirty="0">
              <a:solidFill>
                <a:schemeClr val="accent1">
                  <a:lumMod val="50000"/>
                </a:schemeClr>
              </a:solidFill>
            </a:endParaRPr>
          </a:p>
        </p:txBody>
      </p:sp>
      <p:pic>
        <p:nvPicPr>
          <p:cNvPr id="7" name="Picture 6" descr="Screen Shot 2016-04-01 at 8.07.10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6604" y="131461"/>
            <a:ext cx="2178431" cy="584560"/>
          </a:xfrm>
          <a:prstGeom prst="rect">
            <a:avLst/>
          </a:prstGeom>
        </p:spPr>
      </p:pic>
    </p:spTree>
    <p:extLst>
      <p:ext uri="{BB962C8B-B14F-4D97-AF65-F5344CB8AC3E}">
        <p14:creationId xmlns:p14="http://schemas.microsoft.com/office/powerpoint/2010/main" val="108925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62656" y="1571857"/>
            <a:ext cx="5858933" cy="5103796"/>
          </a:xfrm>
          <a:prstGeom prst="roundRect">
            <a:avLst>
              <a:gd name="adj" fmla="val 96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6552" y="211660"/>
            <a:ext cx="11571140" cy="1077218"/>
          </a:xfrm>
          <a:prstGeom prst="rect">
            <a:avLst/>
          </a:prstGeom>
        </p:spPr>
        <p:txBody>
          <a:bodyPr wrap="square">
            <a:spAutoFit/>
          </a:bodyPr>
          <a:lstStyle/>
          <a:p>
            <a:pPr algn="ctr"/>
            <a:r>
              <a:rPr lang="en-US" sz="3200" dirty="0"/>
              <a:t>Quantitative </a:t>
            </a:r>
            <a:r>
              <a:rPr lang="en-US" sz="3200" dirty="0" err="1"/>
              <a:t>epigenomic</a:t>
            </a:r>
            <a:r>
              <a:rPr lang="en-US" sz="3200" dirty="0"/>
              <a:t> comparisons at orthologous regions identify species-biased candidate enhancers genome-wide</a:t>
            </a:r>
          </a:p>
        </p:txBody>
      </p:sp>
      <p:grpSp>
        <p:nvGrpSpPr>
          <p:cNvPr id="5" name="Group 4"/>
          <p:cNvGrpSpPr/>
          <p:nvPr/>
        </p:nvGrpSpPr>
        <p:grpSpPr>
          <a:xfrm>
            <a:off x="3226493" y="1611072"/>
            <a:ext cx="8344647" cy="4826298"/>
            <a:chOff x="3593120" y="2273300"/>
            <a:chExt cx="6898096" cy="3989656"/>
          </a:xfrm>
        </p:grpSpPr>
        <p:pic>
          <p:nvPicPr>
            <p:cNvPr id="2" name="Picture 1" descr="H3K27ac divergence.psd"/>
            <p:cNvPicPr>
              <a:picLocks noChangeAspect="1"/>
            </p:cNvPicPr>
            <p:nvPr/>
          </p:nvPicPr>
          <p:blipFill rotWithShape="1">
            <a:blip r:embed="rId3" cstate="screen">
              <a:extLst>
                <a:ext uri="{28A0092B-C50C-407E-A947-70E740481C1C}">
                  <a14:useLocalDpi xmlns:a14="http://schemas.microsoft.com/office/drawing/2010/main"/>
                </a:ext>
              </a:extLst>
            </a:blip>
            <a:srcRect r="-69581"/>
            <a:stretch/>
          </p:blipFill>
          <p:spPr>
            <a:xfrm>
              <a:off x="3794760" y="2273300"/>
              <a:ext cx="6696456" cy="3989656"/>
            </a:xfrm>
            <a:prstGeom prst="rect">
              <a:avLst/>
            </a:prstGeom>
          </p:spPr>
        </p:pic>
        <p:pic>
          <p:nvPicPr>
            <p:cNvPr id="8" name="Picture 7" descr="chimpNCC.pdf"/>
            <p:cNvPicPr>
              <a:picLocks noChangeAspect="1"/>
            </p:cNvPicPr>
            <p:nvPr/>
          </p:nvPicPr>
          <p:blipFill rotWithShape="1">
            <a:blip r:embed="rId4" cstate="screen">
              <a:extLst>
                <a:ext uri="{28A0092B-C50C-407E-A947-70E740481C1C}">
                  <a14:useLocalDpi xmlns:a14="http://schemas.microsoft.com/office/drawing/2010/main"/>
                </a:ext>
              </a:extLst>
            </a:blip>
            <a:srcRect l="45954" t="23688" r="46379" b="58636"/>
            <a:stretch/>
          </p:blipFill>
          <p:spPr>
            <a:xfrm>
              <a:off x="6021848" y="4728633"/>
              <a:ext cx="1378860" cy="1179532"/>
            </a:xfrm>
            <a:prstGeom prst="rect">
              <a:avLst/>
            </a:prstGeom>
          </p:spPr>
        </p:pic>
        <p:pic>
          <p:nvPicPr>
            <p:cNvPr id="7" name="Picture 6" descr="chimpNCC.pdf"/>
            <p:cNvPicPr>
              <a:picLocks noChangeAspect="1"/>
            </p:cNvPicPr>
            <p:nvPr/>
          </p:nvPicPr>
          <p:blipFill rotWithShape="1">
            <a:blip r:embed="rId4" cstate="screen">
              <a:extLst>
                <a:ext uri="{28A0092B-C50C-407E-A947-70E740481C1C}">
                  <a14:useLocalDpi xmlns:a14="http://schemas.microsoft.com/office/drawing/2010/main"/>
                </a:ext>
              </a:extLst>
            </a:blip>
            <a:srcRect l="45954" t="56323" r="46379" b="24645"/>
            <a:stretch/>
          </p:blipFill>
          <p:spPr>
            <a:xfrm>
              <a:off x="3593120" y="2273300"/>
              <a:ext cx="1378860" cy="1270000"/>
            </a:xfrm>
            <a:prstGeom prst="rect">
              <a:avLst/>
            </a:prstGeom>
          </p:spPr>
        </p:pic>
        <p:sp>
          <p:nvSpPr>
            <p:cNvPr id="4" name="TextBox 3"/>
            <p:cNvSpPr txBox="1"/>
            <p:nvPr/>
          </p:nvSpPr>
          <p:spPr>
            <a:xfrm rot="19455939">
              <a:off x="4614320" y="3281484"/>
              <a:ext cx="1361165" cy="305308"/>
            </a:xfrm>
            <a:prstGeom prst="rect">
              <a:avLst/>
            </a:prstGeom>
            <a:noFill/>
          </p:spPr>
          <p:txBody>
            <a:bodyPr wrap="none" rtlCol="0">
              <a:spAutoFit/>
            </a:bodyPr>
            <a:lstStyle/>
            <a:p>
              <a:r>
                <a:rPr lang="en-US" dirty="0"/>
                <a:t>human-biased</a:t>
              </a:r>
            </a:p>
          </p:txBody>
        </p:sp>
        <p:sp>
          <p:nvSpPr>
            <p:cNvPr id="9" name="TextBox 8"/>
            <p:cNvSpPr txBox="1"/>
            <p:nvPr/>
          </p:nvSpPr>
          <p:spPr>
            <a:xfrm rot="18276546">
              <a:off x="5940466" y="4575978"/>
              <a:ext cx="1286957" cy="305308"/>
            </a:xfrm>
            <a:prstGeom prst="rect">
              <a:avLst/>
            </a:prstGeom>
            <a:noFill/>
          </p:spPr>
          <p:txBody>
            <a:bodyPr wrap="none" rtlCol="0">
              <a:spAutoFit/>
            </a:bodyPr>
            <a:lstStyle/>
            <a:p>
              <a:r>
                <a:rPr lang="en-US" dirty="0"/>
                <a:t>chimp-biased</a:t>
              </a:r>
            </a:p>
          </p:txBody>
        </p:sp>
      </p:grpSp>
      <p:sp>
        <p:nvSpPr>
          <p:cNvPr id="10" name="TextBox 9"/>
          <p:cNvSpPr txBox="1"/>
          <p:nvPr/>
        </p:nvSpPr>
        <p:spPr>
          <a:xfrm>
            <a:off x="4405755" y="6029322"/>
            <a:ext cx="3118714" cy="646331"/>
          </a:xfrm>
          <a:prstGeom prst="rect">
            <a:avLst/>
          </a:prstGeom>
          <a:solidFill>
            <a:schemeClr val="bg1"/>
          </a:solidFill>
        </p:spPr>
        <p:txBody>
          <a:bodyPr wrap="square" rtlCol="0">
            <a:spAutoFit/>
          </a:bodyPr>
          <a:lstStyle/>
          <a:p>
            <a:r>
              <a:rPr lang="en-US" dirty="0"/>
              <a:t>  H3K27ac at Chimp Enhancers     </a:t>
            </a:r>
          </a:p>
        </p:txBody>
      </p:sp>
      <p:sp>
        <p:nvSpPr>
          <p:cNvPr id="11" name="TextBox 10"/>
          <p:cNvSpPr txBox="1"/>
          <p:nvPr/>
        </p:nvSpPr>
        <p:spPr>
          <a:xfrm rot="16200000">
            <a:off x="1911060" y="3450447"/>
            <a:ext cx="3118714" cy="646331"/>
          </a:xfrm>
          <a:prstGeom prst="rect">
            <a:avLst/>
          </a:prstGeom>
          <a:solidFill>
            <a:schemeClr val="bg1"/>
          </a:solidFill>
        </p:spPr>
        <p:txBody>
          <a:bodyPr wrap="square" rtlCol="0">
            <a:spAutoFit/>
          </a:bodyPr>
          <a:lstStyle/>
          <a:p>
            <a:r>
              <a:rPr lang="en-US" dirty="0"/>
              <a:t>  H3K27ac at Human Enhancers     </a:t>
            </a:r>
          </a:p>
        </p:txBody>
      </p:sp>
    </p:spTree>
    <p:extLst>
      <p:ext uri="{BB962C8B-B14F-4D97-AF65-F5344CB8AC3E}">
        <p14:creationId xmlns:p14="http://schemas.microsoft.com/office/powerpoint/2010/main" val="111241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1124" y="233552"/>
            <a:ext cx="10169772" cy="707886"/>
          </a:xfrm>
          <a:prstGeom prst="rect">
            <a:avLst/>
          </a:prstGeom>
        </p:spPr>
        <p:txBody>
          <a:bodyPr wrap="none">
            <a:spAutoFit/>
          </a:bodyPr>
          <a:lstStyle/>
          <a:p>
            <a:pPr algn="ctr"/>
            <a:r>
              <a:rPr lang="en-US" sz="4000" dirty="0">
                <a:cs typeface="Arial Rounded MT Bold"/>
              </a:rPr>
              <a:t>Genomic datasets generated by our project:</a:t>
            </a:r>
          </a:p>
        </p:txBody>
      </p:sp>
      <p:sp>
        <p:nvSpPr>
          <p:cNvPr id="3" name="TextBox 2"/>
          <p:cNvSpPr txBox="1"/>
          <p:nvPr/>
        </p:nvSpPr>
        <p:spPr>
          <a:xfrm>
            <a:off x="1396816" y="1988828"/>
            <a:ext cx="9784080" cy="3785652"/>
          </a:xfrm>
          <a:prstGeom prst="rect">
            <a:avLst/>
          </a:prstGeom>
          <a:noFill/>
        </p:spPr>
        <p:txBody>
          <a:bodyPr wrap="square" rtlCol="0">
            <a:spAutoFit/>
          </a:bodyPr>
          <a:lstStyle/>
          <a:p>
            <a:pPr marL="342900" indent="-342900">
              <a:buFont typeface="Arial" charset="0"/>
              <a:buChar char="•"/>
            </a:pPr>
            <a:r>
              <a:rPr lang="en-US" sz="2400" dirty="0" err="1"/>
              <a:t>ChIP-seq</a:t>
            </a:r>
            <a:r>
              <a:rPr lang="en-US" sz="2400" dirty="0"/>
              <a:t> from human and chimpanzee </a:t>
            </a:r>
            <a:r>
              <a:rPr lang="en-US" sz="2400" i="1" dirty="0"/>
              <a:t>in vitro </a:t>
            </a:r>
            <a:r>
              <a:rPr lang="en-US" sz="2400" dirty="0"/>
              <a:t>derived CNCC:</a:t>
            </a:r>
          </a:p>
          <a:p>
            <a:r>
              <a:rPr lang="en-US" sz="2400" dirty="0">
                <a:solidFill>
                  <a:srgbClr val="000000"/>
                </a:solidFill>
                <a:latin typeface="Helvetica" charset="0"/>
                <a:ea typeface="Times New Roman" charset="0"/>
                <a:cs typeface="Times New Roman" charset="0"/>
              </a:rPr>
              <a:t>	H3K4me1, H3K4me3, H3K27ac, H3K27me3, </a:t>
            </a:r>
          </a:p>
          <a:p>
            <a:r>
              <a:rPr lang="en-US" sz="2400" dirty="0">
                <a:solidFill>
                  <a:srgbClr val="000000"/>
                </a:solidFill>
                <a:latin typeface="Helvetica" charset="0"/>
                <a:ea typeface="Times New Roman" charset="0"/>
                <a:cs typeface="Times New Roman" charset="0"/>
              </a:rPr>
              <a:t>	p300, AP2a, NR2F1</a:t>
            </a:r>
          </a:p>
          <a:p>
            <a:pPr marL="342900" indent="-342900">
              <a:buFont typeface="Arial" charset="0"/>
              <a:buChar char="•"/>
            </a:pPr>
            <a:endParaRPr lang="en-US" sz="2400" dirty="0">
              <a:solidFill>
                <a:srgbClr val="000000"/>
              </a:solidFill>
              <a:latin typeface="Helvetica" charset="0"/>
              <a:ea typeface="Times New Roman" charset="0"/>
              <a:cs typeface="Times New Roman" charset="0"/>
            </a:endParaRPr>
          </a:p>
          <a:p>
            <a:pPr marL="342900" indent="-342900">
              <a:buFont typeface="Arial" charset="0"/>
              <a:buChar char="•"/>
            </a:pPr>
            <a:r>
              <a:rPr lang="en-US" sz="2400" dirty="0">
                <a:solidFill>
                  <a:srgbClr val="000000"/>
                </a:solidFill>
                <a:latin typeface="Helvetica" charset="0"/>
                <a:ea typeface="Times New Roman" charset="0"/>
                <a:cs typeface="Times New Roman" charset="0"/>
              </a:rPr>
              <a:t>ATAC-</a:t>
            </a:r>
            <a:r>
              <a:rPr lang="en-US" sz="2400" dirty="0" err="1">
                <a:solidFill>
                  <a:srgbClr val="000000"/>
                </a:solidFill>
                <a:latin typeface="Helvetica" charset="0"/>
                <a:ea typeface="Times New Roman" charset="0"/>
                <a:cs typeface="Times New Roman" charset="0"/>
              </a:rPr>
              <a:t>seq</a:t>
            </a:r>
            <a:r>
              <a:rPr lang="en-US" sz="2400" dirty="0">
                <a:solidFill>
                  <a:srgbClr val="000000"/>
                </a:solidFill>
                <a:latin typeface="Helvetica" charset="0"/>
                <a:ea typeface="Times New Roman" charset="0"/>
                <a:cs typeface="Times New Roman" charset="0"/>
              </a:rPr>
              <a:t> from human and chimpanzee CNCC</a:t>
            </a:r>
          </a:p>
          <a:p>
            <a:pPr marL="342900" indent="-342900">
              <a:buFont typeface="Arial" charset="0"/>
              <a:buChar char="•"/>
            </a:pPr>
            <a:endParaRPr lang="en-US" sz="2400" dirty="0">
              <a:solidFill>
                <a:srgbClr val="000000"/>
              </a:solidFill>
              <a:latin typeface="Helvetica" charset="0"/>
              <a:ea typeface="Times New Roman" charset="0"/>
              <a:cs typeface="Times New Roman" charset="0"/>
            </a:endParaRPr>
          </a:p>
          <a:p>
            <a:pPr marL="342900" indent="-342900">
              <a:buFont typeface="Arial" charset="0"/>
              <a:buChar char="•"/>
            </a:pPr>
            <a:r>
              <a:rPr lang="en-US" sz="2400" dirty="0">
                <a:solidFill>
                  <a:srgbClr val="000000"/>
                </a:solidFill>
                <a:latin typeface="Helvetica" charset="0"/>
                <a:ea typeface="Times New Roman" charset="0"/>
                <a:cs typeface="Times New Roman" charset="0"/>
              </a:rPr>
              <a:t>RNA-</a:t>
            </a:r>
            <a:r>
              <a:rPr lang="en-US" sz="2400" dirty="0" err="1">
                <a:solidFill>
                  <a:srgbClr val="000000"/>
                </a:solidFill>
                <a:latin typeface="Helvetica" charset="0"/>
                <a:ea typeface="Times New Roman" charset="0"/>
                <a:cs typeface="Times New Roman" charset="0"/>
              </a:rPr>
              <a:t>seq</a:t>
            </a:r>
            <a:r>
              <a:rPr lang="en-US" sz="2400" dirty="0">
                <a:solidFill>
                  <a:srgbClr val="000000"/>
                </a:solidFill>
                <a:latin typeface="Helvetica" charset="0"/>
                <a:ea typeface="Times New Roman" charset="0"/>
                <a:cs typeface="Times New Roman" charset="0"/>
              </a:rPr>
              <a:t> from human and chimpanzee CNCC</a:t>
            </a:r>
          </a:p>
          <a:p>
            <a:pPr marL="342900" indent="-342900">
              <a:buFont typeface="Arial" charset="0"/>
              <a:buChar char="•"/>
            </a:pPr>
            <a:endParaRPr lang="en-US" sz="2400" dirty="0">
              <a:solidFill>
                <a:srgbClr val="000000"/>
              </a:solidFill>
              <a:latin typeface="Helvetica" charset="0"/>
              <a:ea typeface="Times New Roman" charset="0"/>
              <a:cs typeface="Times New Roman" charset="0"/>
            </a:endParaRPr>
          </a:p>
          <a:p>
            <a:r>
              <a:rPr lang="en-US" sz="2400" dirty="0">
                <a:solidFill>
                  <a:srgbClr val="000000"/>
                </a:solidFill>
                <a:latin typeface="Helvetica" charset="0"/>
                <a:ea typeface="Times New Roman" charset="0"/>
                <a:cs typeface="Times New Roman" charset="0"/>
              </a:rPr>
              <a:t>Altogether, 74 datasets from our project have been submitted to the </a:t>
            </a:r>
            <a:r>
              <a:rPr lang="en-US" sz="2400" dirty="0" err="1">
                <a:solidFill>
                  <a:srgbClr val="000000"/>
                </a:solidFill>
                <a:latin typeface="Helvetica" charset="0"/>
                <a:ea typeface="Times New Roman" charset="0"/>
                <a:cs typeface="Times New Roman" charset="0"/>
              </a:rPr>
              <a:t>Facebase</a:t>
            </a:r>
            <a:endParaRPr lang="en-US" sz="2400" dirty="0"/>
          </a:p>
        </p:txBody>
      </p:sp>
    </p:spTree>
    <p:extLst>
      <p:ext uri="{BB962C8B-B14F-4D97-AF65-F5344CB8AC3E}">
        <p14:creationId xmlns:p14="http://schemas.microsoft.com/office/powerpoint/2010/main" val="2089423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7238" y="233552"/>
            <a:ext cx="2437527" cy="707886"/>
          </a:xfrm>
          <a:prstGeom prst="rect">
            <a:avLst/>
          </a:prstGeom>
        </p:spPr>
        <p:txBody>
          <a:bodyPr wrap="none">
            <a:spAutoFit/>
          </a:bodyPr>
          <a:lstStyle/>
          <a:p>
            <a:pPr algn="ctr"/>
            <a:r>
              <a:rPr lang="en-US" sz="4000" dirty="0">
                <a:cs typeface="Arial Rounded MT Bold"/>
              </a:rPr>
              <a:t>Our Aims:</a:t>
            </a:r>
            <a:endParaRPr lang="en-US" sz="4000" dirty="0"/>
          </a:p>
        </p:txBody>
      </p:sp>
      <p:sp>
        <p:nvSpPr>
          <p:cNvPr id="5" name="Rectangle 4"/>
          <p:cNvSpPr/>
          <p:nvPr/>
        </p:nvSpPr>
        <p:spPr>
          <a:xfrm>
            <a:off x="1881809" y="1434489"/>
            <a:ext cx="8672336" cy="4647426"/>
          </a:xfrm>
          <a:prstGeom prst="rect">
            <a:avLst/>
          </a:prstGeom>
        </p:spPr>
        <p:txBody>
          <a:bodyPr wrap="square">
            <a:spAutoFit/>
          </a:bodyPr>
          <a:lstStyle/>
          <a:p>
            <a:r>
              <a:rPr lang="en-US" sz="2400" dirty="0"/>
              <a:t>AIM 1: </a:t>
            </a:r>
          </a:p>
          <a:p>
            <a:endParaRPr lang="en-US" sz="2400" dirty="0"/>
          </a:p>
          <a:p>
            <a:r>
              <a:rPr lang="en-US" sz="2400" dirty="0"/>
              <a:t>To characterize epigenetic landscapes and </a:t>
            </a:r>
            <a:r>
              <a:rPr lang="en-US" sz="2400" dirty="0" err="1"/>
              <a:t>transcriptomes</a:t>
            </a:r>
            <a:r>
              <a:rPr lang="en-US" sz="2400" dirty="0"/>
              <a:t> of human and chimpanzee Cranial Neural Crest Cells (CNCCs) and to identify conserved and species-speciﬁc </a:t>
            </a:r>
            <a:r>
              <a:rPr lang="en-US" sz="2400" dirty="0" err="1"/>
              <a:t>cis</a:t>
            </a:r>
            <a:r>
              <a:rPr lang="en-US" sz="2400" dirty="0"/>
              <a:t>-regulatory elements</a:t>
            </a:r>
          </a:p>
          <a:p>
            <a:endParaRPr lang="en-US" sz="2400" dirty="0"/>
          </a:p>
          <a:p>
            <a:endParaRPr lang="en-US" sz="2400" dirty="0"/>
          </a:p>
          <a:p>
            <a:r>
              <a:rPr lang="en-US" sz="2400" dirty="0"/>
              <a:t>AIM 2: </a:t>
            </a:r>
          </a:p>
          <a:p>
            <a:endParaRPr lang="en-US" sz="2400" dirty="0"/>
          </a:p>
          <a:p>
            <a:r>
              <a:rPr lang="en-US" sz="2400" dirty="0"/>
              <a:t>To analyze activity of candidate craniofacial enhancers </a:t>
            </a:r>
            <a:r>
              <a:rPr lang="en-US" sz="2400" i="1" dirty="0"/>
              <a:t>in vivo</a:t>
            </a:r>
            <a:endParaRPr lang="en-US" sz="2400" dirty="0"/>
          </a:p>
          <a:p>
            <a:endParaRPr lang="en-US" sz="3200" dirty="0"/>
          </a:p>
        </p:txBody>
      </p:sp>
      <p:sp>
        <p:nvSpPr>
          <p:cNvPr id="2" name="Rectangle 1"/>
          <p:cNvSpPr/>
          <p:nvPr/>
        </p:nvSpPr>
        <p:spPr>
          <a:xfrm>
            <a:off x="1881809" y="4224528"/>
            <a:ext cx="8672336" cy="16642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1426671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67B069-DAE0-0848-B833-80949A19C6E3}"/>
              </a:ext>
            </a:extLst>
          </p:cNvPr>
          <p:cNvSpPr txBox="1">
            <a:spLocks/>
          </p:cNvSpPr>
          <p:nvPr/>
        </p:nvSpPr>
        <p:spPr>
          <a:xfrm>
            <a:off x="445042" y="255267"/>
            <a:ext cx="11253787" cy="434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mj-ea"/>
                <a:cs typeface="+mj-cs"/>
              </a:defRPr>
            </a:lvl1pPr>
          </a:lstStyle>
          <a:p>
            <a:pPr algn="ctr"/>
            <a:r>
              <a:rPr lang="en-US" sz="4000" dirty="0"/>
              <a:t>Design for </a:t>
            </a:r>
            <a:r>
              <a:rPr lang="en-US" sz="4000" i="1" dirty="0"/>
              <a:t>in vivo</a:t>
            </a:r>
            <a:r>
              <a:rPr lang="en-US" sz="4000" dirty="0"/>
              <a:t> transgenic assay</a:t>
            </a:r>
          </a:p>
        </p:txBody>
      </p:sp>
      <p:pic>
        <p:nvPicPr>
          <p:cNvPr id="8" name="Picture 7" descr="Screen Shot 2017-11-21 at 10.39.09.png">
            <a:extLst>
              <a:ext uri="{FF2B5EF4-FFF2-40B4-BE49-F238E27FC236}">
                <a16:creationId xmlns:a16="http://schemas.microsoft.com/office/drawing/2014/main" id="{8D67B82C-A93B-9A44-8EDA-E0F54B32AD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087"/>
          <a:stretch/>
        </p:blipFill>
        <p:spPr>
          <a:xfrm>
            <a:off x="701461" y="3527036"/>
            <a:ext cx="4990403" cy="1990029"/>
          </a:xfrm>
          <a:prstGeom prst="rect">
            <a:avLst/>
          </a:prstGeom>
          <a:ln>
            <a:solidFill>
              <a:schemeClr val="tx1"/>
            </a:solidFill>
          </a:ln>
        </p:spPr>
      </p:pic>
      <p:sp>
        <p:nvSpPr>
          <p:cNvPr id="2" name="TextBox 1">
            <a:extLst>
              <a:ext uri="{FF2B5EF4-FFF2-40B4-BE49-F238E27FC236}">
                <a16:creationId xmlns:a16="http://schemas.microsoft.com/office/drawing/2014/main" id="{EDBB8031-D492-7248-AB0A-62F27EA411F8}"/>
              </a:ext>
            </a:extLst>
          </p:cNvPr>
          <p:cNvSpPr txBox="1"/>
          <p:nvPr/>
        </p:nvSpPr>
        <p:spPr>
          <a:xfrm>
            <a:off x="5774641" y="4227221"/>
            <a:ext cx="5924188" cy="646331"/>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Measure enhancer activity by staining </a:t>
            </a:r>
            <a:r>
              <a:rPr lang="en-US" dirty="0" err="1">
                <a:latin typeface="Helvetica Neue" panose="02000503000000020004" pitchFamily="2" charset="0"/>
                <a:ea typeface="Helvetica Neue" panose="02000503000000020004" pitchFamily="2" charset="0"/>
                <a:cs typeface="Helvetica Neue" panose="02000503000000020004" pitchFamily="2" charset="0"/>
              </a:rPr>
              <a:t>Tg</a:t>
            </a:r>
            <a:r>
              <a:rPr lang="en-US" dirty="0">
                <a:latin typeface="Helvetica Neue" panose="02000503000000020004" pitchFamily="2" charset="0"/>
                <a:ea typeface="Helvetica Neue" panose="02000503000000020004" pitchFamily="2" charset="0"/>
                <a:cs typeface="Helvetica Neue" panose="02000503000000020004" pitchFamily="2" charset="0"/>
              </a:rPr>
              <a:t> mouse embryos for β-galactosidase activity</a:t>
            </a:r>
          </a:p>
        </p:txBody>
      </p:sp>
      <p:sp>
        <p:nvSpPr>
          <p:cNvPr id="18" name="Rectangle 17">
            <a:extLst>
              <a:ext uri="{FF2B5EF4-FFF2-40B4-BE49-F238E27FC236}">
                <a16:creationId xmlns:a16="http://schemas.microsoft.com/office/drawing/2014/main" id="{EDE52BD5-3A23-FB4F-819F-6D2720301BB7}"/>
              </a:ext>
            </a:extLst>
          </p:cNvPr>
          <p:cNvSpPr/>
          <p:nvPr/>
        </p:nvSpPr>
        <p:spPr>
          <a:xfrm>
            <a:off x="5180916" y="1516276"/>
            <a:ext cx="1187450" cy="4884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CAB162-6485-5C46-AF83-43DF622270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257" t="4144" r="19682" b="84671"/>
          <a:stretch/>
        </p:blipFill>
        <p:spPr>
          <a:xfrm>
            <a:off x="567649" y="1335050"/>
            <a:ext cx="6954078" cy="1547178"/>
          </a:xfrm>
          <a:prstGeom prst="rect">
            <a:avLst/>
          </a:prstGeom>
        </p:spPr>
      </p:pic>
    </p:spTree>
    <p:extLst>
      <p:ext uri="{BB962C8B-B14F-4D97-AF65-F5344CB8AC3E}">
        <p14:creationId xmlns:p14="http://schemas.microsoft.com/office/powerpoint/2010/main" val="1267248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67B069-DAE0-0848-B833-80949A19C6E3}"/>
              </a:ext>
            </a:extLst>
          </p:cNvPr>
          <p:cNvSpPr txBox="1">
            <a:spLocks noGrp="1"/>
          </p:cNvSpPr>
          <p:nvPr>
            <p:ph type="title"/>
          </p:nvPr>
        </p:nvSpPr>
        <p:spPr>
          <a:xfrm>
            <a:off x="838200" y="16918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mj-ea"/>
                <a:cs typeface="+mj-cs"/>
              </a:defRPr>
            </a:lvl1pPr>
          </a:lstStyle>
          <a:p>
            <a:pPr algn="ctr"/>
            <a:r>
              <a:rPr lang="en-US" sz="4000" dirty="0"/>
              <a:t>Prioritization of candidates for </a:t>
            </a:r>
            <a:r>
              <a:rPr lang="en-US" sz="4000" dirty="0" err="1"/>
              <a:t>transgenesis</a:t>
            </a:r>
            <a:r>
              <a:rPr lang="en-US" sz="4000" dirty="0"/>
              <a:t>:</a:t>
            </a:r>
          </a:p>
        </p:txBody>
      </p:sp>
      <p:sp>
        <p:nvSpPr>
          <p:cNvPr id="4" name="Title 1">
            <a:extLst>
              <a:ext uri="{FF2B5EF4-FFF2-40B4-BE49-F238E27FC236}">
                <a16:creationId xmlns:a16="http://schemas.microsoft.com/office/drawing/2014/main" id="{4967B069-DAE0-0848-B833-80949A19C6E3}"/>
              </a:ext>
            </a:extLst>
          </p:cNvPr>
          <p:cNvSpPr txBox="1">
            <a:spLocks/>
          </p:cNvSpPr>
          <p:nvPr/>
        </p:nvSpPr>
        <p:spPr>
          <a:xfrm>
            <a:off x="838200" y="294982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mj-ea"/>
                <a:cs typeface="+mj-cs"/>
              </a:defRPr>
            </a:lvl1pPr>
          </a:lstStyle>
          <a:p>
            <a:pPr marL="571500" indent="-571500">
              <a:buFont typeface="Arial" charset="0"/>
              <a:buChar char="•"/>
            </a:pPr>
            <a:r>
              <a:rPr lang="en-US" sz="3200" dirty="0"/>
              <a:t>candidate enhancers with strong changes in regulatory activity between humans and chimps (as determined in CNCCs)</a:t>
            </a:r>
          </a:p>
          <a:p>
            <a:pPr marL="571500" indent="-571500">
              <a:buFont typeface="Arial" charset="0"/>
              <a:buChar char="•"/>
            </a:pPr>
            <a:endParaRPr lang="en-US" sz="3200" dirty="0"/>
          </a:p>
          <a:p>
            <a:pPr marL="571500" indent="-571500">
              <a:buFont typeface="Arial" charset="0"/>
              <a:buChar char="•"/>
            </a:pPr>
            <a:r>
              <a:rPr lang="en-US" sz="3200" dirty="0"/>
              <a:t>candidate enhancers within loci associated with human craniofacial disorders </a:t>
            </a:r>
          </a:p>
        </p:txBody>
      </p:sp>
    </p:spTree>
    <p:extLst>
      <p:ext uri="{BB962C8B-B14F-4D97-AF65-F5344CB8AC3E}">
        <p14:creationId xmlns:p14="http://schemas.microsoft.com/office/powerpoint/2010/main" val="537140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C3DE943-382F-0C45-B732-25BAB404265C}"/>
              </a:ext>
            </a:extLst>
          </p:cNvPr>
          <p:cNvGrpSpPr/>
          <p:nvPr/>
        </p:nvGrpSpPr>
        <p:grpSpPr>
          <a:xfrm>
            <a:off x="1776514" y="1023684"/>
            <a:ext cx="8683524" cy="4514961"/>
            <a:chOff x="1776514" y="1023684"/>
            <a:chExt cx="8683524" cy="4514961"/>
          </a:xfrm>
        </p:grpSpPr>
        <p:pic>
          <p:nvPicPr>
            <p:cNvPr id="4" name="Picture 3">
              <a:extLst>
                <a:ext uri="{FF2B5EF4-FFF2-40B4-BE49-F238E27FC236}">
                  <a16:creationId xmlns:a16="http://schemas.microsoft.com/office/drawing/2014/main" id="{ACA69919-51A1-3042-8306-C5216A0830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6514" y="1023684"/>
              <a:ext cx="4237554" cy="3178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3XcET7_pHsp68-lacZ-tdTom_E11-5_rnd1_Emb28-1.jpg">
              <a:extLst>
                <a:ext uri="{FF2B5EF4-FFF2-40B4-BE49-F238E27FC236}">
                  <a16:creationId xmlns:a16="http://schemas.microsoft.com/office/drawing/2014/main" id="{2154E425-4934-B54A-9872-CEAED620227F}"/>
                </a:ext>
              </a:extLst>
            </p:cNvPr>
            <p:cNvPicPr>
              <a:picLocks noChangeAspect="1"/>
            </p:cNvPicPr>
            <p:nvPr/>
          </p:nvPicPr>
          <p:blipFill>
            <a:blip r:embed="rId4" cstate="screen">
              <a:lum bright="4000"/>
              <a:extLst>
                <a:ext uri="{28A0092B-C50C-407E-A947-70E740481C1C}">
                  <a14:useLocalDpi xmlns:a14="http://schemas.microsoft.com/office/drawing/2010/main"/>
                </a:ext>
              </a:extLst>
            </a:blip>
            <a:stretch>
              <a:fillRect/>
            </a:stretch>
          </p:blipFill>
          <p:spPr>
            <a:xfrm flipH="1">
              <a:off x="6233684" y="1023684"/>
              <a:ext cx="4204078" cy="3153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9">
              <a:extLst>
                <a:ext uri="{FF2B5EF4-FFF2-40B4-BE49-F238E27FC236}">
                  <a16:creationId xmlns:a16="http://schemas.microsoft.com/office/drawing/2014/main" id="{A2187E71-5793-D043-8309-C6B3E688C710}"/>
                </a:ext>
              </a:extLst>
            </p:cNvPr>
            <p:cNvGrpSpPr/>
            <p:nvPr/>
          </p:nvGrpSpPr>
          <p:grpSpPr>
            <a:xfrm>
              <a:off x="4759008" y="3234755"/>
              <a:ext cx="5678754" cy="1324321"/>
              <a:chOff x="1411876" y="3642617"/>
              <a:chExt cx="5678754" cy="1324321"/>
            </a:xfrm>
          </p:grpSpPr>
          <p:pic>
            <p:nvPicPr>
              <p:cNvPr id="11" name="Picture 10" descr="chimpNCC.pdf">
                <a:extLst>
                  <a:ext uri="{FF2B5EF4-FFF2-40B4-BE49-F238E27FC236}">
                    <a16:creationId xmlns:a16="http://schemas.microsoft.com/office/drawing/2014/main" id="{8C95DAEE-AFCD-0146-AEEB-8EDF418574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5954" t="56323" r="46379" b="24645"/>
              <a:stretch/>
            </p:blipFill>
            <p:spPr>
              <a:xfrm>
                <a:off x="1411876" y="3642617"/>
                <a:ext cx="1378860" cy="1270000"/>
              </a:xfrm>
              <a:prstGeom prst="rect">
                <a:avLst/>
              </a:prstGeom>
            </p:spPr>
          </p:pic>
          <p:pic>
            <p:nvPicPr>
              <p:cNvPr id="12" name="Picture 11" descr="chimpNCC.pdf">
                <a:extLst>
                  <a:ext uri="{FF2B5EF4-FFF2-40B4-BE49-F238E27FC236}">
                    <a16:creationId xmlns:a16="http://schemas.microsoft.com/office/drawing/2014/main" id="{7474009D-CD5B-5E4C-B613-431FFE7C64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5954" t="23688" r="46379" b="58636"/>
              <a:stretch/>
            </p:blipFill>
            <p:spPr>
              <a:xfrm>
                <a:off x="5711770" y="3787406"/>
                <a:ext cx="1378860" cy="1179532"/>
              </a:xfrm>
              <a:prstGeom prst="rect">
                <a:avLst/>
              </a:prstGeom>
            </p:spPr>
          </p:pic>
        </p:grpSp>
        <p:pic>
          <p:nvPicPr>
            <p:cNvPr id="3" name="Picture 2">
              <a:extLst>
                <a:ext uri="{FF2B5EF4-FFF2-40B4-BE49-F238E27FC236}">
                  <a16:creationId xmlns:a16="http://schemas.microsoft.com/office/drawing/2014/main" id="{47C9D735-C136-9246-9EEE-0B9DC4D17811}"/>
                </a:ext>
              </a:extLst>
            </p:cNvPr>
            <p:cNvPicPr>
              <a:picLocks noChangeAspect="1"/>
            </p:cNvPicPr>
            <p:nvPr/>
          </p:nvPicPr>
          <p:blipFill>
            <a:blip r:embed="rId6"/>
            <a:stretch>
              <a:fillRect/>
            </a:stretch>
          </p:blipFill>
          <p:spPr>
            <a:xfrm>
              <a:off x="1776514" y="4499918"/>
              <a:ext cx="4259830" cy="1038727"/>
            </a:xfrm>
            <a:prstGeom prst="rect">
              <a:avLst/>
            </a:prstGeom>
          </p:spPr>
        </p:pic>
        <p:pic>
          <p:nvPicPr>
            <p:cNvPr id="16" name="Picture 15">
              <a:extLst>
                <a:ext uri="{FF2B5EF4-FFF2-40B4-BE49-F238E27FC236}">
                  <a16:creationId xmlns:a16="http://schemas.microsoft.com/office/drawing/2014/main" id="{2A33D2AC-84E1-AB48-9FBE-77F24947B9F7}"/>
                </a:ext>
              </a:extLst>
            </p:cNvPr>
            <p:cNvPicPr>
              <a:picLocks noChangeAspect="1"/>
            </p:cNvPicPr>
            <p:nvPr/>
          </p:nvPicPr>
          <p:blipFill>
            <a:blip r:embed="rId7"/>
            <a:stretch>
              <a:fillRect/>
            </a:stretch>
          </p:blipFill>
          <p:spPr>
            <a:xfrm>
              <a:off x="6200210" y="4504010"/>
              <a:ext cx="4259828" cy="702977"/>
            </a:xfrm>
            <a:prstGeom prst="rect">
              <a:avLst/>
            </a:prstGeom>
          </p:spPr>
        </p:pic>
      </p:grpSp>
      <p:sp>
        <p:nvSpPr>
          <p:cNvPr id="9" name="TextBox 8">
            <a:extLst>
              <a:ext uri="{FF2B5EF4-FFF2-40B4-BE49-F238E27FC236}">
                <a16:creationId xmlns:a16="http://schemas.microsoft.com/office/drawing/2014/main" id="{23FEC4F6-1EAC-9549-B4DD-67BEA4778F3E}"/>
              </a:ext>
            </a:extLst>
          </p:cNvPr>
          <p:cNvSpPr txBox="1"/>
          <p:nvPr/>
        </p:nvSpPr>
        <p:spPr>
          <a:xfrm>
            <a:off x="4555547" y="5666930"/>
            <a:ext cx="3080906" cy="400110"/>
          </a:xfrm>
          <a:prstGeom prst="rect">
            <a:avLst/>
          </a:prstGeom>
          <a:noFill/>
        </p:spPr>
        <p:txBody>
          <a:bodyPr wrap="square" rtlCol="0">
            <a:spAutoFit/>
          </a:bodyPr>
          <a:lstStyle/>
          <a:p>
            <a:r>
              <a:rPr lang="en-US" sz="2000" dirty="0">
                <a:latin typeface="Helvetica Neue" panose="02000503000000020004" pitchFamily="2" charset="0"/>
                <a:cs typeface="Helvetica Neue" panose="02000503000000020004" pitchFamily="2" charset="0"/>
              </a:rPr>
              <a:t>Closest gene: </a:t>
            </a:r>
            <a:r>
              <a:rPr lang="en-US" sz="2000" i="1" dirty="0">
                <a:latin typeface="Helvetica Neue" panose="02000503000000020004" pitchFamily="2" charset="0"/>
                <a:cs typeface="Helvetica Neue" panose="02000503000000020004" pitchFamily="2" charset="0"/>
              </a:rPr>
              <a:t>FAM222A</a:t>
            </a:r>
            <a:endParaRPr lang="en-US" sz="2000" dirty="0">
              <a:latin typeface="Helvetica Neue" panose="02000503000000020004" pitchFamily="2" charset="0"/>
              <a:cs typeface="Helvetica Neue" panose="02000503000000020004" pitchFamily="2" charset="0"/>
            </a:endParaRPr>
          </a:p>
        </p:txBody>
      </p:sp>
      <p:sp>
        <p:nvSpPr>
          <p:cNvPr id="13" name="Title 1">
            <a:extLst>
              <a:ext uri="{FF2B5EF4-FFF2-40B4-BE49-F238E27FC236}">
                <a16:creationId xmlns:a16="http://schemas.microsoft.com/office/drawing/2014/main" id="{6BD583B3-F0DF-2F4C-AD21-01EF8575D4E2}"/>
              </a:ext>
            </a:extLst>
          </p:cNvPr>
          <p:cNvSpPr txBox="1">
            <a:spLocks/>
          </p:cNvSpPr>
          <p:nvPr/>
        </p:nvSpPr>
        <p:spPr>
          <a:xfrm>
            <a:off x="838200" y="224161"/>
            <a:ext cx="10515600" cy="434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mj-ea"/>
                <a:cs typeface="+mj-cs"/>
              </a:defRPr>
            </a:lvl1pPr>
          </a:lstStyle>
          <a:p>
            <a:pPr algn="ctr"/>
            <a:r>
              <a:rPr lang="en-US" sz="3600" dirty="0"/>
              <a:t>Example 1: </a:t>
            </a:r>
            <a:r>
              <a:rPr lang="en-US" sz="3600"/>
              <a:t>predicted human-biased</a:t>
            </a:r>
            <a:endParaRPr lang="en-US" sz="3600" dirty="0"/>
          </a:p>
        </p:txBody>
      </p:sp>
      <p:sp>
        <p:nvSpPr>
          <p:cNvPr id="2" name="TextBox 1">
            <a:extLst>
              <a:ext uri="{FF2B5EF4-FFF2-40B4-BE49-F238E27FC236}">
                <a16:creationId xmlns:a16="http://schemas.microsoft.com/office/drawing/2014/main" id="{3B882EF3-F80D-C34E-96A8-59B702328A5A}"/>
              </a:ext>
            </a:extLst>
          </p:cNvPr>
          <p:cNvSpPr txBox="1"/>
          <p:nvPr/>
        </p:nvSpPr>
        <p:spPr>
          <a:xfrm>
            <a:off x="4142770" y="6002569"/>
            <a:ext cx="3990195" cy="307777"/>
          </a:xfrm>
          <a:prstGeom prst="rect">
            <a:avLst/>
          </a:prstGeom>
          <a:noFill/>
        </p:spPr>
        <p:txBody>
          <a:bodyPr wrap="non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Family With Sequence Similarity 222 Member A</a:t>
            </a:r>
          </a:p>
        </p:txBody>
      </p:sp>
      <p:cxnSp>
        <p:nvCxnSpPr>
          <p:cNvPr id="15" name="Straight Arrow Connector 14">
            <a:extLst>
              <a:ext uri="{FF2B5EF4-FFF2-40B4-BE49-F238E27FC236}">
                <a16:creationId xmlns:a16="http://schemas.microsoft.com/office/drawing/2014/main" id="{413744D7-A81E-FC49-980B-E2A348E1686C}"/>
              </a:ext>
            </a:extLst>
          </p:cNvPr>
          <p:cNvCxnSpPr>
            <a:cxnSpLocks/>
          </p:cNvCxnSpPr>
          <p:nvPr/>
        </p:nvCxnSpPr>
        <p:spPr>
          <a:xfrm>
            <a:off x="2890796" y="1986455"/>
            <a:ext cx="315311" cy="18356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F29BDA2-8922-ED46-997B-4DD8029497EE}"/>
              </a:ext>
            </a:extLst>
          </p:cNvPr>
          <p:cNvCxnSpPr>
            <a:cxnSpLocks/>
          </p:cNvCxnSpPr>
          <p:nvPr/>
        </p:nvCxnSpPr>
        <p:spPr>
          <a:xfrm flipH="1">
            <a:off x="4916663" y="2170019"/>
            <a:ext cx="270192" cy="2652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9748332" y="5866985"/>
            <a:ext cx="2067876" cy="707886"/>
          </a:xfrm>
          <a:prstGeom prst="rect">
            <a:avLst/>
          </a:prstGeom>
        </p:spPr>
        <p:txBody>
          <a:bodyPr wrap="square">
            <a:spAutoFit/>
          </a:bodyPr>
          <a:lstStyle/>
          <a:p>
            <a:r>
              <a:rPr lang="en-US" sz="2000" dirty="0"/>
              <a:t>Karissa Hansen</a:t>
            </a:r>
          </a:p>
          <a:p>
            <a:r>
              <a:rPr lang="en-US" sz="2000" dirty="0" err="1"/>
              <a:t>Licia</a:t>
            </a:r>
            <a:r>
              <a:rPr lang="en-US" sz="2000" dirty="0"/>
              <a:t> </a:t>
            </a:r>
            <a:r>
              <a:rPr lang="en-US" sz="2000" dirty="0" err="1"/>
              <a:t>Selleri</a:t>
            </a:r>
            <a:endParaRPr lang="en-US" sz="2000" dirty="0"/>
          </a:p>
        </p:txBody>
      </p:sp>
    </p:spTree>
    <p:extLst>
      <p:ext uri="{BB962C8B-B14F-4D97-AF65-F5344CB8AC3E}">
        <p14:creationId xmlns:p14="http://schemas.microsoft.com/office/powerpoint/2010/main" val="325725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880CC30-D3D9-584E-892E-954F2FA65F6A}"/>
              </a:ext>
            </a:extLst>
          </p:cNvPr>
          <p:cNvGrpSpPr/>
          <p:nvPr/>
        </p:nvGrpSpPr>
        <p:grpSpPr>
          <a:xfrm>
            <a:off x="1870565" y="1054154"/>
            <a:ext cx="8580485" cy="4411332"/>
            <a:chOff x="1870565" y="1054154"/>
            <a:chExt cx="8580485" cy="4411332"/>
          </a:xfrm>
        </p:grpSpPr>
        <p:grpSp>
          <p:nvGrpSpPr>
            <p:cNvPr id="3" name="Group 2">
              <a:extLst>
                <a:ext uri="{FF2B5EF4-FFF2-40B4-BE49-F238E27FC236}">
                  <a16:creationId xmlns:a16="http://schemas.microsoft.com/office/drawing/2014/main" id="{46D89A21-B8D5-0347-B7C4-434681BA9875}"/>
                </a:ext>
              </a:extLst>
            </p:cNvPr>
            <p:cNvGrpSpPr/>
            <p:nvPr/>
          </p:nvGrpSpPr>
          <p:grpSpPr>
            <a:xfrm>
              <a:off x="1943589" y="1054154"/>
              <a:ext cx="8507461" cy="3392228"/>
              <a:chOff x="2057889" y="1483270"/>
              <a:chExt cx="8507461" cy="3392228"/>
            </a:xfrm>
          </p:grpSpPr>
          <p:pic>
            <p:nvPicPr>
              <p:cNvPr id="4" name="Picture 3" descr="3XhBMPER-pHsp68-lacZ-tdTomato_rnd2_3XhBMPER-pHsp68-lacZ-tdTomato_rnd2_E11.5_Emb28-1.jpg">
                <a:extLst>
                  <a:ext uri="{FF2B5EF4-FFF2-40B4-BE49-F238E27FC236}">
                    <a16:creationId xmlns:a16="http://schemas.microsoft.com/office/drawing/2014/main" id="{BD5B03CA-0E47-3240-A412-935BEBD17F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7889" y="1483270"/>
                <a:ext cx="4038111" cy="3028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3XcBMPER-pHsp68-lacZ-tdTomato_3XcBMPER-pHsp68-lacZ-tdTomato_E11.5_Emb9-1.jpg">
                <a:extLst>
                  <a:ext uri="{FF2B5EF4-FFF2-40B4-BE49-F238E27FC236}">
                    <a16:creationId xmlns:a16="http://schemas.microsoft.com/office/drawing/2014/main" id="{C651893A-9217-0049-8748-2949F20CD6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9974" y="1483271"/>
                <a:ext cx="4038110" cy="3028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1D413B9B-2CAA-9E4E-8F12-D75ADA92BC61}"/>
                  </a:ext>
                </a:extLst>
              </p:cNvPr>
              <p:cNvGrpSpPr/>
              <p:nvPr/>
            </p:nvGrpSpPr>
            <p:grpSpPr>
              <a:xfrm>
                <a:off x="4886596" y="3551177"/>
                <a:ext cx="5678754" cy="1324321"/>
                <a:chOff x="1411876" y="3642617"/>
                <a:chExt cx="5678754" cy="1324321"/>
              </a:xfrm>
            </p:grpSpPr>
            <p:pic>
              <p:nvPicPr>
                <p:cNvPr id="13" name="Picture 12" descr="chimpNCC.pdf">
                  <a:extLst>
                    <a:ext uri="{FF2B5EF4-FFF2-40B4-BE49-F238E27FC236}">
                      <a16:creationId xmlns:a16="http://schemas.microsoft.com/office/drawing/2014/main" id="{F1A57C0F-AAA8-4343-B230-45A0A8488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5954" t="56323" r="46379" b="24645"/>
                <a:stretch/>
              </p:blipFill>
              <p:spPr>
                <a:xfrm>
                  <a:off x="1411876" y="3642617"/>
                  <a:ext cx="1378860" cy="1270000"/>
                </a:xfrm>
                <a:prstGeom prst="rect">
                  <a:avLst/>
                </a:prstGeom>
              </p:spPr>
            </p:pic>
            <p:pic>
              <p:nvPicPr>
                <p:cNvPr id="14" name="Picture 13" descr="chimpNCC.pdf">
                  <a:extLst>
                    <a:ext uri="{FF2B5EF4-FFF2-40B4-BE49-F238E27FC236}">
                      <a16:creationId xmlns:a16="http://schemas.microsoft.com/office/drawing/2014/main" id="{66FB6FDA-ECCF-4943-9AAE-645560C9D10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5954" t="23688" r="46379" b="58636"/>
                <a:stretch/>
              </p:blipFill>
              <p:spPr>
                <a:xfrm>
                  <a:off x="5711770" y="3787406"/>
                  <a:ext cx="1378860" cy="1179532"/>
                </a:xfrm>
                <a:prstGeom prst="rect">
                  <a:avLst/>
                </a:prstGeom>
              </p:spPr>
            </p:pic>
          </p:grpSp>
        </p:grpSp>
        <p:pic>
          <p:nvPicPr>
            <p:cNvPr id="10" name="Picture 9">
              <a:extLst>
                <a:ext uri="{FF2B5EF4-FFF2-40B4-BE49-F238E27FC236}">
                  <a16:creationId xmlns:a16="http://schemas.microsoft.com/office/drawing/2014/main" id="{5CBB3AD1-6C96-0949-96AD-ED123BEACC03}"/>
                </a:ext>
              </a:extLst>
            </p:cNvPr>
            <p:cNvPicPr>
              <a:picLocks noChangeAspect="1"/>
            </p:cNvPicPr>
            <p:nvPr/>
          </p:nvPicPr>
          <p:blipFill>
            <a:blip r:embed="rId6"/>
            <a:stretch>
              <a:fillRect/>
            </a:stretch>
          </p:blipFill>
          <p:spPr>
            <a:xfrm>
              <a:off x="6271695" y="4439424"/>
              <a:ext cx="4179355" cy="1019104"/>
            </a:xfrm>
            <a:prstGeom prst="rect">
              <a:avLst/>
            </a:prstGeom>
          </p:spPr>
        </p:pic>
        <p:pic>
          <p:nvPicPr>
            <p:cNvPr id="20" name="Picture 19">
              <a:extLst>
                <a:ext uri="{FF2B5EF4-FFF2-40B4-BE49-F238E27FC236}">
                  <a16:creationId xmlns:a16="http://schemas.microsoft.com/office/drawing/2014/main" id="{8BE79823-95A3-6F40-AF61-368112D3978C}"/>
                </a:ext>
              </a:extLst>
            </p:cNvPr>
            <p:cNvPicPr>
              <a:picLocks noChangeAspect="1"/>
            </p:cNvPicPr>
            <p:nvPr/>
          </p:nvPicPr>
          <p:blipFill>
            <a:blip r:embed="rId7"/>
            <a:stretch>
              <a:fillRect/>
            </a:stretch>
          </p:blipFill>
          <p:spPr>
            <a:xfrm>
              <a:off x="1870565" y="4446382"/>
              <a:ext cx="4179356" cy="1019104"/>
            </a:xfrm>
            <a:prstGeom prst="rect">
              <a:avLst/>
            </a:prstGeom>
          </p:spPr>
        </p:pic>
      </p:grpSp>
      <p:sp>
        <p:nvSpPr>
          <p:cNvPr id="9" name="Content Placeholder 2">
            <a:extLst>
              <a:ext uri="{FF2B5EF4-FFF2-40B4-BE49-F238E27FC236}">
                <a16:creationId xmlns:a16="http://schemas.microsoft.com/office/drawing/2014/main" id="{77F44310-6EC2-0D4F-97F7-EE513944C87B}"/>
              </a:ext>
            </a:extLst>
          </p:cNvPr>
          <p:cNvSpPr>
            <a:spLocks noGrp="1"/>
          </p:cNvSpPr>
          <p:nvPr/>
        </p:nvSpPr>
        <p:spPr>
          <a:xfrm>
            <a:off x="671946" y="5218203"/>
            <a:ext cx="10515600" cy="8235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Helvetica Neue" panose="02000503000000020004" pitchFamily="2" charset="0"/>
            </a:endParaRPr>
          </a:p>
        </p:txBody>
      </p:sp>
      <p:sp>
        <p:nvSpPr>
          <p:cNvPr id="6" name="TextBox 5">
            <a:extLst>
              <a:ext uri="{FF2B5EF4-FFF2-40B4-BE49-F238E27FC236}">
                <a16:creationId xmlns:a16="http://schemas.microsoft.com/office/drawing/2014/main" id="{CDD4EF3A-C7F9-2642-B323-B661DD2E0D95}"/>
              </a:ext>
            </a:extLst>
          </p:cNvPr>
          <p:cNvSpPr txBox="1"/>
          <p:nvPr/>
        </p:nvSpPr>
        <p:spPr>
          <a:xfrm>
            <a:off x="2804688" y="5561751"/>
            <a:ext cx="2489227" cy="400110"/>
          </a:xfrm>
          <a:prstGeom prst="rect">
            <a:avLst/>
          </a:prstGeom>
          <a:noFill/>
        </p:spPr>
        <p:txBody>
          <a:bodyPr wrap="square" rtlCol="0">
            <a:spAutoFit/>
          </a:bodyPr>
          <a:lstStyle/>
          <a:p>
            <a:r>
              <a:rPr lang="en-US" sz="2000" dirty="0">
                <a:latin typeface="Helvetica Neue" panose="02000503000000020004" pitchFamily="2" charset="0"/>
                <a:cs typeface="Helvetica Neue" panose="02000503000000020004" pitchFamily="2" charset="0"/>
              </a:rPr>
              <a:t>Closest gene: </a:t>
            </a:r>
            <a:r>
              <a:rPr lang="en-US" sz="2000" i="1" dirty="0">
                <a:latin typeface="Helvetica Neue" panose="02000503000000020004" pitchFamily="2" charset="0"/>
                <a:cs typeface="Helvetica Neue" panose="02000503000000020004" pitchFamily="2" charset="0"/>
              </a:rPr>
              <a:t>BBS9</a:t>
            </a:r>
          </a:p>
        </p:txBody>
      </p:sp>
      <p:sp>
        <p:nvSpPr>
          <p:cNvPr id="17" name="TextBox 16">
            <a:extLst>
              <a:ext uri="{FF2B5EF4-FFF2-40B4-BE49-F238E27FC236}">
                <a16:creationId xmlns:a16="http://schemas.microsoft.com/office/drawing/2014/main" id="{B1BBF5E3-6F42-9545-A97E-3EBEEF397C11}"/>
              </a:ext>
            </a:extLst>
          </p:cNvPr>
          <p:cNvSpPr txBox="1"/>
          <p:nvPr/>
        </p:nvSpPr>
        <p:spPr>
          <a:xfrm>
            <a:off x="6271695" y="5531217"/>
            <a:ext cx="4897111" cy="400110"/>
          </a:xfrm>
          <a:prstGeom prst="rect">
            <a:avLst/>
          </a:prstGeom>
          <a:noFill/>
        </p:spPr>
        <p:txBody>
          <a:bodyPr wrap="square" rtlCol="0">
            <a:spAutoFit/>
          </a:bodyPr>
          <a:lstStyle/>
          <a:p>
            <a:r>
              <a:rPr lang="en-US" sz="2000" dirty="0">
                <a:latin typeface="Helvetica Neue" panose="02000503000000020004" pitchFamily="2" charset="0"/>
                <a:cs typeface="Helvetica Neue" panose="02000503000000020004" pitchFamily="2" charset="0"/>
              </a:rPr>
              <a:t>Nearby craniofacial gene: </a:t>
            </a:r>
            <a:r>
              <a:rPr lang="en-US" sz="2000" i="1" dirty="0">
                <a:latin typeface="Helvetica Neue" panose="02000503000000020004" pitchFamily="2" charset="0"/>
                <a:cs typeface="Helvetica Neue" panose="02000503000000020004" pitchFamily="2" charset="0"/>
              </a:rPr>
              <a:t>BMPER</a:t>
            </a:r>
            <a:endParaRPr lang="en-US" sz="2000" dirty="0">
              <a:latin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30BC090B-3ECB-FF44-8EB2-687B3F162CB1}"/>
              </a:ext>
            </a:extLst>
          </p:cNvPr>
          <p:cNvSpPr txBox="1"/>
          <p:nvPr/>
        </p:nvSpPr>
        <p:spPr>
          <a:xfrm>
            <a:off x="6903269" y="5887904"/>
            <a:ext cx="2925801" cy="307777"/>
          </a:xfrm>
          <a:prstGeom prst="rect">
            <a:avLst/>
          </a:prstGeom>
          <a:noFill/>
        </p:spPr>
        <p:txBody>
          <a:bodyPr wrap="non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BMP-binding endothelial regulator</a:t>
            </a:r>
          </a:p>
        </p:txBody>
      </p:sp>
      <p:sp>
        <p:nvSpPr>
          <p:cNvPr id="21" name="TextBox 20">
            <a:extLst>
              <a:ext uri="{FF2B5EF4-FFF2-40B4-BE49-F238E27FC236}">
                <a16:creationId xmlns:a16="http://schemas.microsoft.com/office/drawing/2014/main" id="{ED7F5068-C621-C845-B813-DD29D094A034}"/>
              </a:ext>
            </a:extLst>
          </p:cNvPr>
          <p:cNvSpPr txBox="1"/>
          <p:nvPr/>
        </p:nvSpPr>
        <p:spPr>
          <a:xfrm>
            <a:off x="2942267" y="5885319"/>
            <a:ext cx="2214068" cy="307777"/>
          </a:xfrm>
          <a:prstGeom prst="rect">
            <a:avLst/>
          </a:prstGeom>
          <a:noFill/>
        </p:spPr>
        <p:txBody>
          <a:bodyPr wrap="non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Bardet-Biedl Syndrome 9</a:t>
            </a:r>
          </a:p>
        </p:txBody>
      </p:sp>
      <p:grpSp>
        <p:nvGrpSpPr>
          <p:cNvPr id="28" name="Group 27">
            <a:extLst>
              <a:ext uri="{FF2B5EF4-FFF2-40B4-BE49-F238E27FC236}">
                <a16:creationId xmlns:a16="http://schemas.microsoft.com/office/drawing/2014/main" id="{A1C0223F-25EB-7C4E-93F8-196DC178BCF9}"/>
              </a:ext>
            </a:extLst>
          </p:cNvPr>
          <p:cNvGrpSpPr/>
          <p:nvPr/>
        </p:nvGrpSpPr>
        <p:grpSpPr>
          <a:xfrm>
            <a:off x="7394713" y="2173357"/>
            <a:ext cx="1205948" cy="948705"/>
            <a:chOff x="7394713" y="2173357"/>
            <a:chExt cx="1205948" cy="948705"/>
          </a:xfrm>
        </p:grpSpPr>
        <p:cxnSp>
          <p:nvCxnSpPr>
            <p:cNvPr id="19" name="Straight Arrow Connector 18">
              <a:extLst>
                <a:ext uri="{FF2B5EF4-FFF2-40B4-BE49-F238E27FC236}">
                  <a16:creationId xmlns:a16="http://schemas.microsoft.com/office/drawing/2014/main" id="{8408A3EE-B914-5947-B572-C911CA3B38DA}"/>
                </a:ext>
              </a:extLst>
            </p:cNvPr>
            <p:cNvCxnSpPr>
              <a:cxnSpLocks/>
            </p:cNvCxnSpPr>
            <p:nvPr/>
          </p:nvCxnSpPr>
          <p:spPr>
            <a:xfrm>
              <a:off x="7394713" y="2173357"/>
              <a:ext cx="378601" cy="10725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7921BA88-0556-A345-8410-4851F5BD15CA}"/>
                </a:ext>
              </a:extLst>
            </p:cNvPr>
            <p:cNvCxnSpPr>
              <a:cxnSpLocks/>
            </p:cNvCxnSpPr>
            <p:nvPr/>
          </p:nvCxnSpPr>
          <p:spPr>
            <a:xfrm flipV="1">
              <a:off x="8205120" y="2762657"/>
              <a:ext cx="161049" cy="35940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D02FDA6-4BD6-D54F-B4F7-01558E1DF68D}"/>
                </a:ext>
              </a:extLst>
            </p:cNvPr>
            <p:cNvCxnSpPr>
              <a:cxnSpLocks/>
            </p:cNvCxnSpPr>
            <p:nvPr/>
          </p:nvCxnSpPr>
          <p:spPr>
            <a:xfrm flipV="1">
              <a:off x="8205120" y="2987473"/>
              <a:ext cx="395541" cy="13458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23" name="Title 1">
            <a:extLst>
              <a:ext uri="{FF2B5EF4-FFF2-40B4-BE49-F238E27FC236}">
                <a16:creationId xmlns:a16="http://schemas.microsoft.com/office/drawing/2014/main" id="{6BD583B3-F0DF-2F4C-AD21-01EF8575D4E2}"/>
              </a:ext>
            </a:extLst>
          </p:cNvPr>
          <p:cNvSpPr txBox="1">
            <a:spLocks/>
          </p:cNvSpPr>
          <p:nvPr/>
        </p:nvSpPr>
        <p:spPr>
          <a:xfrm>
            <a:off x="838200" y="224161"/>
            <a:ext cx="10515600" cy="434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mj-ea"/>
                <a:cs typeface="+mj-cs"/>
              </a:defRPr>
            </a:lvl1pPr>
          </a:lstStyle>
          <a:p>
            <a:pPr algn="ctr"/>
            <a:r>
              <a:rPr lang="en-US" sz="3600" dirty="0"/>
              <a:t>Example 2: predicted chimp-biased</a:t>
            </a:r>
          </a:p>
        </p:txBody>
      </p:sp>
      <p:sp>
        <p:nvSpPr>
          <p:cNvPr id="26" name="Rectangle 25"/>
          <p:cNvSpPr/>
          <p:nvPr/>
        </p:nvSpPr>
        <p:spPr>
          <a:xfrm>
            <a:off x="9993137" y="6039207"/>
            <a:ext cx="2067876" cy="707886"/>
          </a:xfrm>
          <a:prstGeom prst="rect">
            <a:avLst/>
          </a:prstGeom>
        </p:spPr>
        <p:txBody>
          <a:bodyPr wrap="square">
            <a:spAutoFit/>
          </a:bodyPr>
          <a:lstStyle/>
          <a:p>
            <a:r>
              <a:rPr lang="en-US" sz="2000" dirty="0"/>
              <a:t>Karissa Hansen</a:t>
            </a:r>
          </a:p>
          <a:p>
            <a:r>
              <a:rPr lang="en-US" sz="2000" dirty="0" err="1"/>
              <a:t>Licia</a:t>
            </a:r>
            <a:r>
              <a:rPr lang="en-US" sz="2000" dirty="0"/>
              <a:t> </a:t>
            </a:r>
            <a:r>
              <a:rPr lang="en-US" sz="2000" dirty="0" err="1"/>
              <a:t>Selleri</a:t>
            </a:r>
            <a:endParaRPr lang="en-US" sz="2000" dirty="0"/>
          </a:p>
        </p:txBody>
      </p:sp>
    </p:spTree>
    <p:extLst>
      <p:ext uri="{BB962C8B-B14F-4D97-AF65-F5344CB8AC3E}">
        <p14:creationId xmlns:p14="http://schemas.microsoft.com/office/powerpoint/2010/main" val="91589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813C7-0C11-3A4A-858F-46EB701D75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400148" y="2403404"/>
            <a:ext cx="3815306" cy="2832131"/>
          </a:xfrm>
          <a:prstGeom prst="rect">
            <a:avLst/>
          </a:prstGeom>
        </p:spPr>
      </p:pic>
      <p:pic>
        <p:nvPicPr>
          <p:cNvPr id="5" name="media1">
            <a:hlinkClick r:id="" action="ppaction://media"/>
            <a:extLst>
              <a:ext uri="{FF2B5EF4-FFF2-40B4-BE49-F238E27FC236}">
                <a16:creationId xmlns:a16="http://schemas.microsoft.com/office/drawing/2014/main" id="{ED84E016-AD18-3141-AC2F-608114E60C1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160304" y="1911816"/>
            <a:ext cx="2472885" cy="3815307"/>
          </a:xfrm>
          <a:prstGeom prst="rect">
            <a:avLst/>
          </a:prstGeom>
        </p:spPr>
      </p:pic>
      <p:pic>
        <p:nvPicPr>
          <p:cNvPr id="6" name="Picture 5">
            <a:extLst>
              <a:ext uri="{FF2B5EF4-FFF2-40B4-BE49-F238E27FC236}">
                <a16:creationId xmlns:a16="http://schemas.microsoft.com/office/drawing/2014/main" id="{57E86B9B-4B3D-6B41-930F-C455E90408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5899052" y="2403404"/>
            <a:ext cx="3815307" cy="2832132"/>
          </a:xfrm>
          <a:prstGeom prst="rect">
            <a:avLst/>
          </a:prstGeom>
        </p:spPr>
      </p:pic>
      <p:pic>
        <p:nvPicPr>
          <p:cNvPr id="7" name="media3">
            <a:hlinkClick r:id="" action="ppaction://media"/>
            <a:extLst>
              <a:ext uri="{FF2B5EF4-FFF2-40B4-BE49-F238E27FC236}">
                <a16:creationId xmlns:a16="http://schemas.microsoft.com/office/drawing/2014/main" id="{E8E98695-BB01-C04A-972A-EDA43F6BB85D}"/>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382822" y="1944473"/>
            <a:ext cx="2597412" cy="3815307"/>
          </a:xfrm>
          <a:prstGeom prst="rect">
            <a:avLst/>
          </a:prstGeom>
        </p:spPr>
      </p:pic>
      <p:pic>
        <p:nvPicPr>
          <p:cNvPr id="9" name="Picture 8" descr="chimpNCC.pdf">
            <a:extLst>
              <a:ext uri="{FF2B5EF4-FFF2-40B4-BE49-F238E27FC236}">
                <a16:creationId xmlns:a16="http://schemas.microsoft.com/office/drawing/2014/main" id="{3FCD38AA-11E9-F046-B22B-92F94BE824A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45954" t="56323" r="46379" b="24645"/>
          <a:stretch/>
        </p:blipFill>
        <p:spPr>
          <a:xfrm>
            <a:off x="1782154" y="4877573"/>
            <a:ext cx="1378860" cy="1270000"/>
          </a:xfrm>
          <a:prstGeom prst="rect">
            <a:avLst/>
          </a:prstGeom>
        </p:spPr>
      </p:pic>
      <p:pic>
        <p:nvPicPr>
          <p:cNvPr id="10" name="Picture 9" descr="chimpNCC.pdf">
            <a:extLst>
              <a:ext uri="{FF2B5EF4-FFF2-40B4-BE49-F238E27FC236}">
                <a16:creationId xmlns:a16="http://schemas.microsoft.com/office/drawing/2014/main" id="{B1FF2847-A4A5-724C-9F94-4CBE8FEF276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45954" t="23688" r="46379" b="58636"/>
          <a:stretch/>
        </p:blipFill>
        <p:spPr>
          <a:xfrm>
            <a:off x="7945904" y="4968041"/>
            <a:ext cx="1378860" cy="1179532"/>
          </a:xfrm>
          <a:prstGeom prst="rect">
            <a:avLst/>
          </a:prstGeom>
        </p:spPr>
      </p:pic>
      <p:sp>
        <p:nvSpPr>
          <p:cNvPr id="11" name="TextBox 10">
            <a:extLst>
              <a:ext uri="{FF2B5EF4-FFF2-40B4-BE49-F238E27FC236}">
                <a16:creationId xmlns:a16="http://schemas.microsoft.com/office/drawing/2014/main" id="{3081CAB1-97DF-FB44-A516-9064A13C0273}"/>
              </a:ext>
            </a:extLst>
          </p:cNvPr>
          <p:cNvSpPr txBox="1"/>
          <p:nvPr/>
        </p:nvSpPr>
        <p:spPr>
          <a:xfrm>
            <a:off x="2647820" y="1491366"/>
            <a:ext cx="3742819" cy="338554"/>
          </a:xfrm>
          <a:prstGeom prst="rect">
            <a:avLst/>
          </a:prstGeom>
          <a:noFill/>
        </p:spPr>
        <p:txBody>
          <a:bodyPr wrap="non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High-Resolution </a:t>
            </a:r>
            <a:r>
              <a:rPr lang="en-US" sz="1600" dirty="0" err="1">
                <a:latin typeface="Helvetica Neue" panose="02000503000000020004" pitchFamily="2" charset="0"/>
                <a:ea typeface="Helvetica Neue" panose="02000503000000020004" pitchFamily="2" charset="0"/>
                <a:cs typeface="Helvetica Neue" panose="02000503000000020004" pitchFamily="2" charset="0"/>
              </a:rPr>
              <a:t>Episcopic</a:t>
            </a:r>
            <a:r>
              <a:rPr lang="en-US" sz="1600" dirty="0">
                <a:latin typeface="Helvetica Neue" panose="02000503000000020004" pitchFamily="2" charset="0"/>
                <a:ea typeface="Helvetica Neue" panose="02000503000000020004" pitchFamily="2" charset="0"/>
                <a:cs typeface="Helvetica Neue" panose="02000503000000020004" pitchFamily="2" charset="0"/>
              </a:rPr>
              <a:t> Microscopy</a:t>
            </a:r>
          </a:p>
        </p:txBody>
      </p:sp>
      <p:sp>
        <p:nvSpPr>
          <p:cNvPr id="12" name="TextBox 11">
            <a:extLst>
              <a:ext uri="{FF2B5EF4-FFF2-40B4-BE49-F238E27FC236}">
                <a16:creationId xmlns:a16="http://schemas.microsoft.com/office/drawing/2014/main" id="{FB541A89-2959-734F-A29E-09617AA74F9E}"/>
              </a:ext>
            </a:extLst>
          </p:cNvPr>
          <p:cNvSpPr txBox="1"/>
          <p:nvPr/>
        </p:nvSpPr>
        <p:spPr>
          <a:xfrm>
            <a:off x="10877881" y="6147573"/>
            <a:ext cx="1309013" cy="369332"/>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Regeneron</a:t>
            </a:r>
          </a:p>
        </p:txBody>
      </p:sp>
      <p:sp>
        <p:nvSpPr>
          <p:cNvPr id="13" name="Title 1">
            <a:extLst>
              <a:ext uri="{FF2B5EF4-FFF2-40B4-BE49-F238E27FC236}">
                <a16:creationId xmlns:a16="http://schemas.microsoft.com/office/drawing/2014/main" id="{6BD583B3-F0DF-2F4C-AD21-01EF8575D4E2}"/>
              </a:ext>
            </a:extLst>
          </p:cNvPr>
          <p:cNvSpPr txBox="1">
            <a:spLocks/>
          </p:cNvSpPr>
          <p:nvPr/>
        </p:nvSpPr>
        <p:spPr>
          <a:xfrm>
            <a:off x="1016787" y="488542"/>
            <a:ext cx="10515600" cy="434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mj-ea"/>
                <a:cs typeface="+mj-cs"/>
              </a:defRPr>
            </a:lvl1pPr>
          </a:lstStyle>
          <a:p>
            <a:pPr algn="ctr"/>
            <a:r>
              <a:rPr lang="en-US" sz="3200" dirty="0"/>
              <a:t>Example 3: predicted human-biased</a:t>
            </a:r>
          </a:p>
          <a:p>
            <a:pPr algn="ctr"/>
            <a:r>
              <a:rPr lang="en-US" sz="3200" dirty="0"/>
              <a:t>Difference in activity within specific regulatory domain</a:t>
            </a:r>
          </a:p>
        </p:txBody>
      </p:sp>
      <p:sp>
        <p:nvSpPr>
          <p:cNvPr id="14" name="Rectangle 13"/>
          <p:cNvSpPr/>
          <p:nvPr/>
        </p:nvSpPr>
        <p:spPr>
          <a:xfrm>
            <a:off x="91439" y="5978296"/>
            <a:ext cx="2067876" cy="707886"/>
          </a:xfrm>
          <a:prstGeom prst="rect">
            <a:avLst/>
          </a:prstGeom>
        </p:spPr>
        <p:txBody>
          <a:bodyPr wrap="square">
            <a:spAutoFit/>
          </a:bodyPr>
          <a:lstStyle/>
          <a:p>
            <a:r>
              <a:rPr lang="en-US" sz="2000" dirty="0"/>
              <a:t>Karissa Hansen</a:t>
            </a:r>
          </a:p>
          <a:p>
            <a:r>
              <a:rPr lang="en-US" sz="2000" dirty="0" err="1"/>
              <a:t>Licia</a:t>
            </a:r>
            <a:r>
              <a:rPr lang="en-US" sz="2000" dirty="0"/>
              <a:t> </a:t>
            </a:r>
            <a:r>
              <a:rPr lang="en-US" sz="2000" dirty="0" err="1"/>
              <a:t>Selleri</a:t>
            </a:r>
            <a:endParaRPr lang="en-US" sz="2000" dirty="0"/>
          </a:p>
        </p:txBody>
      </p:sp>
      <p:cxnSp>
        <p:nvCxnSpPr>
          <p:cNvPr id="15" name="Straight Arrow Connector 14">
            <a:extLst>
              <a:ext uri="{FF2B5EF4-FFF2-40B4-BE49-F238E27FC236}">
                <a16:creationId xmlns:a16="http://schemas.microsoft.com/office/drawing/2014/main" id="{8408A3EE-B914-5947-B572-C911CA3B38DA}"/>
              </a:ext>
            </a:extLst>
          </p:cNvPr>
          <p:cNvCxnSpPr>
            <a:cxnSpLocks/>
          </p:cNvCxnSpPr>
          <p:nvPr/>
        </p:nvCxnSpPr>
        <p:spPr>
          <a:xfrm flipH="1" flipV="1">
            <a:off x="2556815" y="3650057"/>
            <a:ext cx="320446" cy="23921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8408A3EE-B914-5947-B572-C911CA3B38DA}"/>
              </a:ext>
            </a:extLst>
          </p:cNvPr>
          <p:cNvCxnSpPr>
            <a:cxnSpLocks/>
          </p:cNvCxnSpPr>
          <p:nvPr/>
        </p:nvCxnSpPr>
        <p:spPr>
          <a:xfrm flipH="1">
            <a:off x="1962615" y="2163337"/>
            <a:ext cx="440239" cy="2676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78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5"/>
                                        </p:tgtEl>
                                      </p:cBhvr>
                                    </p:cmd>
                                  </p:childTnLst>
                                </p:cTn>
                              </p:par>
                              <p:par>
                                <p:cTn id="7" presetID="1" presetClass="mediacall" presetSubtype="0" fill="hold" nodeType="withEffect">
                                  <p:stCondLst>
                                    <p:cond delay="0"/>
                                  </p:stCondLst>
                                  <p:childTnLst>
                                    <p:cmd type="call" cmd="playFrom(0.0)">
                                      <p:cBhvr>
                                        <p:cTn id="8" dur="2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4EA8-2503-9841-B864-81E9B9013D79}"/>
              </a:ext>
            </a:extLst>
          </p:cNvPr>
          <p:cNvSpPr>
            <a:spLocks noGrp="1"/>
          </p:cNvSpPr>
          <p:nvPr>
            <p:ph type="title"/>
          </p:nvPr>
        </p:nvSpPr>
        <p:spPr>
          <a:xfrm>
            <a:off x="384048" y="209598"/>
            <a:ext cx="10888082" cy="495487"/>
          </a:xfrm>
        </p:spPr>
        <p:txBody>
          <a:bodyPr>
            <a:noAutofit/>
          </a:bodyPr>
          <a:lstStyle/>
          <a:p>
            <a:r>
              <a:rPr lang="en-US" sz="4000" b="0" dirty="0"/>
              <a:t>Enhancer bias repeatedly followed predictions</a:t>
            </a:r>
          </a:p>
        </p:txBody>
      </p:sp>
      <p:grpSp>
        <p:nvGrpSpPr>
          <p:cNvPr id="53" name="Group 52">
            <a:extLst>
              <a:ext uri="{FF2B5EF4-FFF2-40B4-BE49-F238E27FC236}">
                <a16:creationId xmlns:a16="http://schemas.microsoft.com/office/drawing/2014/main" id="{45F27752-EBE5-8C45-8BD6-0CA2F0819F1D}"/>
              </a:ext>
            </a:extLst>
          </p:cNvPr>
          <p:cNvGrpSpPr/>
          <p:nvPr/>
        </p:nvGrpSpPr>
        <p:grpSpPr>
          <a:xfrm>
            <a:off x="8389059" y="5144920"/>
            <a:ext cx="3603530" cy="1635890"/>
            <a:chOff x="4238263" y="5077189"/>
            <a:chExt cx="3603530" cy="1635890"/>
          </a:xfrm>
        </p:grpSpPr>
        <p:pic>
          <p:nvPicPr>
            <p:cNvPr id="27" name="Picture 26">
              <a:extLst>
                <a:ext uri="{FF2B5EF4-FFF2-40B4-BE49-F238E27FC236}">
                  <a16:creationId xmlns:a16="http://schemas.microsoft.com/office/drawing/2014/main" id="{4C851633-4A04-1445-ABB1-E4BA6BA625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8263" y="5077189"/>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E84D73F5-32C6-9846-A0DB-3611FDD36B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195873" y="5083619"/>
              <a:ext cx="1645920" cy="1234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a:extLst>
                <a:ext uri="{FF2B5EF4-FFF2-40B4-BE49-F238E27FC236}">
                  <a16:creationId xmlns:a16="http://schemas.microsoft.com/office/drawing/2014/main" id="{E1C8DD91-C133-274A-8614-CDF4A75BDBE1}"/>
                </a:ext>
              </a:extLst>
            </p:cNvPr>
            <p:cNvSpPr txBox="1"/>
            <p:nvPr/>
          </p:nvSpPr>
          <p:spPr>
            <a:xfrm>
              <a:off x="5571859" y="6405302"/>
              <a:ext cx="612668" cy="307777"/>
            </a:xfrm>
            <a:prstGeom prst="rect">
              <a:avLst/>
            </a:prstGeom>
            <a:noFill/>
          </p:spPr>
          <p:txBody>
            <a:bodyPr wrap="none" rtlCol="0">
              <a:spAutoFit/>
            </a:bodyPr>
            <a:lstStyle/>
            <a:p>
              <a:r>
                <a:rPr lang="en-US" sz="1400" dirty="0"/>
                <a:t>ET26</a:t>
              </a:r>
            </a:p>
          </p:txBody>
        </p:sp>
      </p:grpSp>
      <p:grpSp>
        <p:nvGrpSpPr>
          <p:cNvPr id="52" name="Group 51">
            <a:extLst>
              <a:ext uri="{FF2B5EF4-FFF2-40B4-BE49-F238E27FC236}">
                <a16:creationId xmlns:a16="http://schemas.microsoft.com/office/drawing/2014/main" id="{0936BCE9-9B30-3C40-A41D-2650624DA709}"/>
              </a:ext>
            </a:extLst>
          </p:cNvPr>
          <p:cNvGrpSpPr/>
          <p:nvPr/>
        </p:nvGrpSpPr>
        <p:grpSpPr>
          <a:xfrm>
            <a:off x="4293684" y="5139254"/>
            <a:ext cx="3523827" cy="1641556"/>
            <a:chOff x="146817" y="5083618"/>
            <a:chExt cx="3523827" cy="1641556"/>
          </a:xfrm>
        </p:grpSpPr>
        <p:pic>
          <p:nvPicPr>
            <p:cNvPr id="25" name="Picture 24">
              <a:extLst>
                <a:ext uri="{FF2B5EF4-FFF2-40B4-BE49-F238E27FC236}">
                  <a16:creationId xmlns:a16="http://schemas.microsoft.com/office/drawing/2014/main" id="{5AE8A002-6926-D548-9C52-0A5A8FC424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817" y="5083618"/>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2BC6343D-4971-694B-A9A4-09334D742B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4724" y="5083619"/>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TextBox 35">
              <a:extLst>
                <a:ext uri="{FF2B5EF4-FFF2-40B4-BE49-F238E27FC236}">
                  <a16:creationId xmlns:a16="http://schemas.microsoft.com/office/drawing/2014/main" id="{4DFB7B4D-C665-B146-9F68-B99FD1079362}"/>
                </a:ext>
              </a:extLst>
            </p:cNvPr>
            <p:cNvSpPr txBox="1"/>
            <p:nvPr/>
          </p:nvSpPr>
          <p:spPr>
            <a:xfrm>
              <a:off x="1602288" y="6417397"/>
              <a:ext cx="612668" cy="307777"/>
            </a:xfrm>
            <a:prstGeom prst="rect">
              <a:avLst/>
            </a:prstGeom>
            <a:noFill/>
          </p:spPr>
          <p:txBody>
            <a:bodyPr wrap="none" rtlCol="0">
              <a:spAutoFit/>
            </a:bodyPr>
            <a:lstStyle/>
            <a:p>
              <a:r>
                <a:rPr lang="en-US" sz="1400" dirty="0"/>
                <a:t>ET12</a:t>
              </a:r>
            </a:p>
          </p:txBody>
        </p:sp>
      </p:grpSp>
      <p:grpSp>
        <p:nvGrpSpPr>
          <p:cNvPr id="48" name="Group 47">
            <a:extLst>
              <a:ext uri="{FF2B5EF4-FFF2-40B4-BE49-F238E27FC236}">
                <a16:creationId xmlns:a16="http://schemas.microsoft.com/office/drawing/2014/main" id="{ACDA7607-FE35-2349-AA51-EE43EAC0D597}"/>
              </a:ext>
            </a:extLst>
          </p:cNvPr>
          <p:cNvGrpSpPr/>
          <p:nvPr/>
        </p:nvGrpSpPr>
        <p:grpSpPr>
          <a:xfrm>
            <a:off x="8403337" y="3340282"/>
            <a:ext cx="3529901" cy="1603773"/>
            <a:chOff x="8403337" y="3340282"/>
            <a:chExt cx="3529901" cy="1603773"/>
          </a:xfrm>
        </p:grpSpPr>
        <p:pic>
          <p:nvPicPr>
            <p:cNvPr id="23" name="Picture 22">
              <a:extLst>
                <a:ext uri="{FF2B5EF4-FFF2-40B4-BE49-F238E27FC236}">
                  <a16:creationId xmlns:a16="http://schemas.microsoft.com/office/drawing/2014/main" id="{516F3592-EF07-0B42-A568-1E937689DA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03337" y="3340282"/>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3XcET7_pHsp68-lacZ-tdTom_E11-5_rnd1_Emb28-1.jpg">
              <a:extLst>
                <a:ext uri="{FF2B5EF4-FFF2-40B4-BE49-F238E27FC236}">
                  <a16:creationId xmlns:a16="http://schemas.microsoft.com/office/drawing/2014/main" id="{468D3696-89DD-744A-B7F5-17AA50C8FA2B}"/>
                </a:ext>
              </a:extLst>
            </p:cNvPr>
            <p:cNvPicPr>
              <a:picLocks noChangeAspect="1"/>
            </p:cNvPicPr>
            <p:nvPr/>
          </p:nvPicPr>
          <p:blipFill>
            <a:blip r:embed="rId8" cstate="screen">
              <a:lum bright="4000"/>
              <a:extLst>
                <a:ext uri="{28A0092B-C50C-407E-A947-70E740481C1C}">
                  <a14:useLocalDpi xmlns:a14="http://schemas.microsoft.com/office/drawing/2010/main"/>
                </a:ext>
              </a:extLst>
            </a:blip>
            <a:stretch>
              <a:fillRect/>
            </a:stretch>
          </p:blipFill>
          <p:spPr>
            <a:xfrm flipH="1">
              <a:off x="10287318" y="3340284"/>
              <a:ext cx="1645920" cy="1234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a:extLst>
                <a:ext uri="{FF2B5EF4-FFF2-40B4-BE49-F238E27FC236}">
                  <a16:creationId xmlns:a16="http://schemas.microsoft.com/office/drawing/2014/main" id="{0E4E62D3-54C1-4242-BD77-FC302F0FE9D5}"/>
                </a:ext>
              </a:extLst>
            </p:cNvPr>
            <p:cNvSpPr txBox="1"/>
            <p:nvPr/>
          </p:nvSpPr>
          <p:spPr>
            <a:xfrm>
              <a:off x="9875670" y="4636278"/>
              <a:ext cx="513282" cy="307777"/>
            </a:xfrm>
            <a:prstGeom prst="rect">
              <a:avLst/>
            </a:prstGeom>
            <a:noFill/>
          </p:spPr>
          <p:txBody>
            <a:bodyPr wrap="none" rtlCol="0">
              <a:spAutoFit/>
            </a:bodyPr>
            <a:lstStyle/>
            <a:p>
              <a:r>
                <a:rPr lang="en-US" sz="1400" dirty="0"/>
                <a:t>ET7</a:t>
              </a:r>
            </a:p>
          </p:txBody>
        </p:sp>
      </p:grpSp>
      <p:grpSp>
        <p:nvGrpSpPr>
          <p:cNvPr id="47" name="Group 46">
            <a:extLst>
              <a:ext uri="{FF2B5EF4-FFF2-40B4-BE49-F238E27FC236}">
                <a16:creationId xmlns:a16="http://schemas.microsoft.com/office/drawing/2014/main" id="{18E4D03C-C91D-7641-8059-5E74FCBD2927}"/>
              </a:ext>
            </a:extLst>
          </p:cNvPr>
          <p:cNvGrpSpPr/>
          <p:nvPr/>
        </p:nvGrpSpPr>
        <p:grpSpPr>
          <a:xfrm>
            <a:off x="4278971" y="3345848"/>
            <a:ext cx="3491798" cy="1622464"/>
            <a:chOff x="4278971" y="3345848"/>
            <a:chExt cx="3491798" cy="1622464"/>
          </a:xfrm>
        </p:grpSpPr>
        <p:pic>
          <p:nvPicPr>
            <p:cNvPr id="21" name="Picture 20" descr="3XhET6_pHsp68-lacZ-tdTom_E11-5_rnd1_Emb4-1.jpg">
              <a:extLst>
                <a:ext uri="{FF2B5EF4-FFF2-40B4-BE49-F238E27FC236}">
                  <a16:creationId xmlns:a16="http://schemas.microsoft.com/office/drawing/2014/main" id="{0B7A9321-3C75-D340-87C2-8E37CFD6E64F}"/>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6000"/>
                      </a14:imgEffect>
                    </a14:imgLayer>
                  </a14:imgProps>
                </a:ext>
                <a:ext uri="{28A0092B-C50C-407E-A947-70E740481C1C}">
                  <a14:useLocalDpi xmlns:a14="http://schemas.microsoft.com/office/drawing/2010/main"/>
                </a:ext>
              </a:extLst>
            </a:blip>
            <a:stretch>
              <a:fillRect/>
            </a:stretch>
          </p:blipFill>
          <p:spPr>
            <a:xfrm>
              <a:off x="4278971" y="3345848"/>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3XcET6_pHsp68-lacZ-tdTom_E11-5_rnd1_Emb17-1.jpg">
              <a:extLst>
                <a:ext uri="{FF2B5EF4-FFF2-40B4-BE49-F238E27FC236}">
                  <a16:creationId xmlns:a16="http://schemas.microsoft.com/office/drawing/2014/main" id="{7C8EC281-593A-E448-9B24-C001E15C36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24849" y="3348405"/>
              <a:ext cx="1645920" cy="1234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TextBox 37">
              <a:extLst>
                <a:ext uri="{FF2B5EF4-FFF2-40B4-BE49-F238E27FC236}">
                  <a16:creationId xmlns:a16="http://schemas.microsoft.com/office/drawing/2014/main" id="{6D5838E0-D77C-A24F-A9AE-EC6F4C620F54}"/>
                </a:ext>
              </a:extLst>
            </p:cNvPr>
            <p:cNvSpPr txBox="1"/>
            <p:nvPr/>
          </p:nvSpPr>
          <p:spPr>
            <a:xfrm>
              <a:off x="5757689" y="4660535"/>
              <a:ext cx="513282" cy="307777"/>
            </a:xfrm>
            <a:prstGeom prst="rect">
              <a:avLst/>
            </a:prstGeom>
            <a:noFill/>
          </p:spPr>
          <p:txBody>
            <a:bodyPr wrap="none" rtlCol="0">
              <a:spAutoFit/>
            </a:bodyPr>
            <a:lstStyle/>
            <a:p>
              <a:r>
                <a:rPr lang="en-US" sz="1400" dirty="0"/>
                <a:t>ET6</a:t>
              </a:r>
            </a:p>
          </p:txBody>
        </p:sp>
      </p:grpSp>
      <p:grpSp>
        <p:nvGrpSpPr>
          <p:cNvPr id="46" name="Group 45">
            <a:extLst>
              <a:ext uri="{FF2B5EF4-FFF2-40B4-BE49-F238E27FC236}">
                <a16:creationId xmlns:a16="http://schemas.microsoft.com/office/drawing/2014/main" id="{C388A978-61B9-F547-947B-2504AD50F9AC}"/>
              </a:ext>
            </a:extLst>
          </p:cNvPr>
          <p:cNvGrpSpPr/>
          <p:nvPr/>
        </p:nvGrpSpPr>
        <p:grpSpPr>
          <a:xfrm>
            <a:off x="175667" y="3348405"/>
            <a:ext cx="3461953" cy="1637879"/>
            <a:chOff x="175667" y="3348405"/>
            <a:chExt cx="3461953" cy="1637879"/>
          </a:xfrm>
        </p:grpSpPr>
        <p:pic>
          <p:nvPicPr>
            <p:cNvPr id="19" name="Picture 18" descr="3XhET5_pHsp68-lacZ-tdTom_E11-5_rnd1_Emb5-1.jpg">
              <a:extLst>
                <a:ext uri="{FF2B5EF4-FFF2-40B4-BE49-F238E27FC236}">
                  <a16:creationId xmlns:a16="http://schemas.microsoft.com/office/drawing/2014/main" id="{74B62A94-07DC-6D40-A17B-7DEC1D25C18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175667" y="3361013"/>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3XcET5_pHsp68-lacZ-tdTom_E11-5_rnd1_Emb40-1.jpg">
              <a:extLst>
                <a:ext uri="{FF2B5EF4-FFF2-40B4-BE49-F238E27FC236}">
                  <a16:creationId xmlns:a16="http://schemas.microsoft.com/office/drawing/2014/main" id="{F010258D-A6C5-254B-B77A-C6EBE59C10D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91700" y="3348405"/>
              <a:ext cx="1645920" cy="1234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TextBox 38">
              <a:extLst>
                <a:ext uri="{FF2B5EF4-FFF2-40B4-BE49-F238E27FC236}">
                  <a16:creationId xmlns:a16="http://schemas.microsoft.com/office/drawing/2014/main" id="{766D456A-EE80-784C-A877-61052E259C17}"/>
                </a:ext>
              </a:extLst>
            </p:cNvPr>
            <p:cNvSpPr txBox="1"/>
            <p:nvPr/>
          </p:nvSpPr>
          <p:spPr>
            <a:xfrm>
              <a:off x="1626867" y="4678507"/>
              <a:ext cx="513282" cy="307777"/>
            </a:xfrm>
            <a:prstGeom prst="rect">
              <a:avLst/>
            </a:prstGeom>
            <a:noFill/>
          </p:spPr>
          <p:txBody>
            <a:bodyPr wrap="none" rtlCol="0">
              <a:spAutoFit/>
            </a:bodyPr>
            <a:lstStyle/>
            <a:p>
              <a:r>
                <a:rPr lang="en-US" sz="1400" dirty="0"/>
                <a:t>ET5</a:t>
              </a:r>
            </a:p>
          </p:txBody>
        </p:sp>
      </p:grpSp>
      <p:grpSp>
        <p:nvGrpSpPr>
          <p:cNvPr id="56" name="Group 55">
            <a:extLst>
              <a:ext uri="{FF2B5EF4-FFF2-40B4-BE49-F238E27FC236}">
                <a16:creationId xmlns:a16="http://schemas.microsoft.com/office/drawing/2014/main" id="{C9CDC706-2F81-FE46-B33B-37E8235315B8}"/>
              </a:ext>
            </a:extLst>
          </p:cNvPr>
          <p:cNvGrpSpPr/>
          <p:nvPr/>
        </p:nvGrpSpPr>
        <p:grpSpPr>
          <a:xfrm>
            <a:off x="8085767" y="1059760"/>
            <a:ext cx="3791779" cy="5661715"/>
            <a:chOff x="8085767" y="1059760"/>
            <a:chExt cx="3791779" cy="5661715"/>
          </a:xfrm>
        </p:grpSpPr>
        <p:cxnSp>
          <p:nvCxnSpPr>
            <p:cNvPr id="33" name="Straight Connector 32">
              <a:extLst>
                <a:ext uri="{FF2B5EF4-FFF2-40B4-BE49-F238E27FC236}">
                  <a16:creationId xmlns:a16="http://schemas.microsoft.com/office/drawing/2014/main" id="{65978084-9216-444D-9151-0F92C0D70860}"/>
                </a:ext>
              </a:extLst>
            </p:cNvPr>
            <p:cNvCxnSpPr/>
            <p:nvPr/>
          </p:nvCxnSpPr>
          <p:spPr>
            <a:xfrm>
              <a:off x="8085767" y="1059760"/>
              <a:ext cx="0" cy="5661715"/>
            </a:xfrm>
            <a:prstGeom prst="line">
              <a:avLst/>
            </a:prstGeom>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9A5C8CBA-5A08-7840-8033-05A67028F84A}"/>
                </a:ext>
              </a:extLst>
            </p:cNvPr>
            <p:cNvGrpSpPr/>
            <p:nvPr/>
          </p:nvGrpSpPr>
          <p:grpSpPr>
            <a:xfrm>
              <a:off x="8374487" y="1059760"/>
              <a:ext cx="3503059" cy="2161071"/>
              <a:chOff x="8374487" y="1059760"/>
              <a:chExt cx="3503059" cy="2161071"/>
            </a:xfrm>
          </p:grpSpPr>
          <p:pic>
            <p:nvPicPr>
              <p:cNvPr id="13" name="Picture 12" descr="chimpNCC.pdf">
                <a:extLst>
                  <a:ext uri="{FF2B5EF4-FFF2-40B4-BE49-F238E27FC236}">
                    <a16:creationId xmlns:a16="http://schemas.microsoft.com/office/drawing/2014/main" id="{4CD75C32-A629-FB47-92A1-28D17DADE10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45954" t="56323" r="46379" b="24645"/>
              <a:stretch/>
            </p:blipFill>
            <p:spPr>
              <a:xfrm flipH="1">
                <a:off x="9058173" y="1059760"/>
                <a:ext cx="543250" cy="500361"/>
              </a:xfrm>
              <a:prstGeom prst="rect">
                <a:avLst/>
              </a:prstGeom>
            </p:spPr>
          </p:pic>
          <p:pic>
            <p:nvPicPr>
              <p:cNvPr id="16" name="Picture 15" descr="chimpNCC.pdf">
                <a:extLst>
                  <a:ext uri="{FF2B5EF4-FFF2-40B4-BE49-F238E27FC236}">
                    <a16:creationId xmlns:a16="http://schemas.microsoft.com/office/drawing/2014/main" id="{31DAB403-8A60-D24A-B864-887ABFAB4E0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45954" t="23688" r="46379" b="58636"/>
              <a:stretch/>
            </p:blipFill>
            <p:spPr>
              <a:xfrm>
                <a:off x="10730453" y="1059760"/>
                <a:ext cx="620806" cy="531062"/>
              </a:xfrm>
              <a:prstGeom prst="rect">
                <a:avLst/>
              </a:prstGeom>
            </p:spPr>
          </p:pic>
          <p:grpSp>
            <p:nvGrpSpPr>
              <p:cNvPr id="45" name="Group 44">
                <a:extLst>
                  <a:ext uri="{FF2B5EF4-FFF2-40B4-BE49-F238E27FC236}">
                    <a16:creationId xmlns:a16="http://schemas.microsoft.com/office/drawing/2014/main" id="{882B3093-CA90-D447-98ED-9125D42B901E}"/>
                  </a:ext>
                </a:extLst>
              </p:cNvPr>
              <p:cNvGrpSpPr/>
              <p:nvPr/>
            </p:nvGrpSpPr>
            <p:grpSpPr>
              <a:xfrm>
                <a:off x="8374487" y="1625013"/>
                <a:ext cx="3503059" cy="1595818"/>
                <a:chOff x="8374487" y="1625013"/>
                <a:chExt cx="3503059" cy="1595818"/>
              </a:xfrm>
            </p:grpSpPr>
            <p:pic>
              <p:nvPicPr>
                <p:cNvPr id="17" name="Picture 16">
                  <a:extLst>
                    <a:ext uri="{FF2B5EF4-FFF2-40B4-BE49-F238E27FC236}">
                      <a16:creationId xmlns:a16="http://schemas.microsoft.com/office/drawing/2014/main" id="{F13EEC8D-3C2D-5A4C-88E3-7C4A9302C1D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374487" y="1625013"/>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3XcET4_pHsp68-lacZ-tdTom_E11-5_rnd1_Image002.jpg">
                  <a:extLst>
                    <a:ext uri="{FF2B5EF4-FFF2-40B4-BE49-F238E27FC236}">
                      <a16:creationId xmlns:a16="http://schemas.microsoft.com/office/drawing/2014/main" id="{CBF9C8DF-0510-8640-B8B1-84346E9CB16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10231626" y="1625013"/>
                  <a:ext cx="1645920" cy="1234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TextBox 39">
                  <a:extLst>
                    <a:ext uri="{FF2B5EF4-FFF2-40B4-BE49-F238E27FC236}">
                      <a16:creationId xmlns:a16="http://schemas.microsoft.com/office/drawing/2014/main" id="{C12F7449-BBB3-A648-9ABF-C69BC3349B0E}"/>
                    </a:ext>
                  </a:extLst>
                </p:cNvPr>
                <p:cNvSpPr txBox="1"/>
                <p:nvPr/>
              </p:nvSpPr>
              <p:spPr>
                <a:xfrm>
                  <a:off x="9900564" y="2913054"/>
                  <a:ext cx="513282" cy="307777"/>
                </a:xfrm>
                <a:prstGeom prst="rect">
                  <a:avLst/>
                </a:prstGeom>
                <a:noFill/>
              </p:spPr>
              <p:txBody>
                <a:bodyPr wrap="none" rtlCol="0">
                  <a:spAutoFit/>
                </a:bodyPr>
                <a:lstStyle/>
                <a:p>
                  <a:r>
                    <a:rPr lang="en-US" sz="1400" dirty="0"/>
                    <a:t>ET4</a:t>
                  </a:r>
                </a:p>
              </p:txBody>
            </p:sp>
          </p:grpSp>
        </p:grpSp>
      </p:grpSp>
      <p:grpSp>
        <p:nvGrpSpPr>
          <p:cNvPr id="55" name="Group 54">
            <a:extLst>
              <a:ext uri="{FF2B5EF4-FFF2-40B4-BE49-F238E27FC236}">
                <a16:creationId xmlns:a16="http://schemas.microsoft.com/office/drawing/2014/main" id="{DCC36D7C-CD63-6449-9787-86B4739A3A51}"/>
              </a:ext>
            </a:extLst>
          </p:cNvPr>
          <p:cNvGrpSpPr/>
          <p:nvPr/>
        </p:nvGrpSpPr>
        <p:grpSpPr>
          <a:xfrm>
            <a:off x="3917958" y="1026966"/>
            <a:ext cx="3864518" cy="5694509"/>
            <a:chOff x="3917958" y="1026966"/>
            <a:chExt cx="3864518" cy="5694509"/>
          </a:xfrm>
        </p:grpSpPr>
        <p:cxnSp>
          <p:nvCxnSpPr>
            <p:cNvPr id="32" name="Straight Connector 31">
              <a:extLst>
                <a:ext uri="{FF2B5EF4-FFF2-40B4-BE49-F238E27FC236}">
                  <a16:creationId xmlns:a16="http://schemas.microsoft.com/office/drawing/2014/main" id="{1B9BAAF5-37F0-DE47-AF7E-33868D32E9E3}"/>
                </a:ext>
              </a:extLst>
            </p:cNvPr>
            <p:cNvCxnSpPr/>
            <p:nvPr/>
          </p:nvCxnSpPr>
          <p:spPr>
            <a:xfrm>
              <a:off x="3917958" y="1059760"/>
              <a:ext cx="0" cy="5661715"/>
            </a:xfrm>
            <a:prstGeom prst="line">
              <a:avLst/>
            </a:prstGeom>
          </p:spPr>
          <p:style>
            <a:lnRef idx="1">
              <a:schemeClr val="dk1"/>
            </a:lnRef>
            <a:fillRef idx="0">
              <a:schemeClr val="dk1"/>
            </a:fillRef>
            <a:effectRef idx="0">
              <a:schemeClr val="dk1"/>
            </a:effectRef>
            <a:fontRef idx="minor">
              <a:schemeClr val="tx1"/>
            </a:fontRef>
          </p:style>
        </p:cxnSp>
        <p:grpSp>
          <p:nvGrpSpPr>
            <p:cNvPr id="50" name="Group 49">
              <a:extLst>
                <a:ext uri="{FF2B5EF4-FFF2-40B4-BE49-F238E27FC236}">
                  <a16:creationId xmlns:a16="http://schemas.microsoft.com/office/drawing/2014/main" id="{04443C24-E2FE-CD45-92A6-D029FAF0E0FE}"/>
                </a:ext>
              </a:extLst>
            </p:cNvPr>
            <p:cNvGrpSpPr/>
            <p:nvPr/>
          </p:nvGrpSpPr>
          <p:grpSpPr>
            <a:xfrm>
              <a:off x="4282056" y="1026966"/>
              <a:ext cx="3500420" cy="2221242"/>
              <a:chOff x="4282056" y="1026966"/>
              <a:chExt cx="3500420" cy="2221242"/>
            </a:xfrm>
          </p:grpSpPr>
          <p:pic>
            <p:nvPicPr>
              <p:cNvPr id="12" name="Picture 11" descr="chimpNCC.pdf">
                <a:extLst>
                  <a:ext uri="{FF2B5EF4-FFF2-40B4-BE49-F238E27FC236}">
                    <a16:creationId xmlns:a16="http://schemas.microsoft.com/office/drawing/2014/main" id="{E24E6611-3A26-9441-8F65-59E925F04E6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45954" t="56323" r="46379" b="24645"/>
              <a:stretch/>
            </p:blipFill>
            <p:spPr>
              <a:xfrm flipH="1">
                <a:off x="4990933" y="1026966"/>
                <a:ext cx="543250" cy="500361"/>
              </a:xfrm>
              <a:prstGeom prst="rect">
                <a:avLst/>
              </a:prstGeom>
            </p:spPr>
          </p:pic>
          <p:pic>
            <p:nvPicPr>
              <p:cNvPr id="15" name="Picture 14" descr="chimpNCC.pdf">
                <a:extLst>
                  <a:ext uri="{FF2B5EF4-FFF2-40B4-BE49-F238E27FC236}">
                    <a16:creationId xmlns:a16="http://schemas.microsoft.com/office/drawing/2014/main" id="{29EC0389-09F4-6D4B-9A8B-6563CC5DA15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45954" t="23688" r="46379" b="58636"/>
              <a:stretch/>
            </p:blipFill>
            <p:spPr>
              <a:xfrm>
                <a:off x="6607158" y="1044410"/>
                <a:ext cx="620806" cy="531062"/>
              </a:xfrm>
              <a:prstGeom prst="rect">
                <a:avLst/>
              </a:prstGeom>
            </p:spPr>
          </p:pic>
          <p:grpSp>
            <p:nvGrpSpPr>
              <p:cNvPr id="44" name="Group 43">
                <a:extLst>
                  <a:ext uri="{FF2B5EF4-FFF2-40B4-BE49-F238E27FC236}">
                    <a16:creationId xmlns:a16="http://schemas.microsoft.com/office/drawing/2014/main" id="{25DDA288-7E89-CE4C-95A4-34703D5635BD}"/>
                  </a:ext>
                </a:extLst>
              </p:cNvPr>
              <p:cNvGrpSpPr/>
              <p:nvPr/>
            </p:nvGrpSpPr>
            <p:grpSpPr>
              <a:xfrm>
                <a:off x="4282056" y="1666056"/>
                <a:ext cx="3500420" cy="1582152"/>
                <a:chOff x="4282056" y="1666056"/>
                <a:chExt cx="3500420" cy="1582152"/>
              </a:xfrm>
            </p:grpSpPr>
            <p:pic>
              <p:nvPicPr>
                <p:cNvPr id="9" name="Picture 8" descr="3XhET3_pHsp68-lacZ-tdTom_E11_3XhET3_pHsp68-lacZ-tdTom_E11.5_rnd1_Emb10-1.jpg">
                  <a:extLst>
                    <a:ext uri="{FF2B5EF4-FFF2-40B4-BE49-F238E27FC236}">
                      <a16:creationId xmlns:a16="http://schemas.microsoft.com/office/drawing/2014/main" id="{7D7389C0-2A1A-2A46-87CF-BA9A428955E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282056" y="1666056"/>
                  <a:ext cx="1645920" cy="1234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187CD3D-19A9-9642-9F20-8EFCFEC0D0A7}"/>
                    </a:ext>
                  </a:extLst>
                </p:cNvPr>
                <p:cNvPicPr>
                  <a:picLocks noChangeAspect="1"/>
                </p:cNvPicPr>
                <p:nvPr/>
              </p:nvPicPr>
              <p:blipFill>
                <a:blip r:embed="rId18" cstate="screen">
                  <a:extLst>
                    <a:ext uri="{BEBA8EAE-BF5A-486C-A8C5-ECC9F3942E4B}">
                      <a14:imgProps xmlns:a14="http://schemas.microsoft.com/office/drawing/2010/main">
                        <a14:imgLayer r:embed="rId19">
                          <a14:imgEffect>
                            <a14:brightnessContrast bright="10000"/>
                          </a14:imgEffect>
                        </a14:imgLayer>
                      </a14:imgProps>
                    </a:ext>
                    <a:ext uri="{28A0092B-C50C-407E-A947-70E740481C1C}">
                      <a14:useLocalDpi xmlns:a14="http://schemas.microsoft.com/office/drawing/2010/main"/>
                    </a:ext>
                  </a:extLst>
                </a:blip>
                <a:stretch>
                  <a:fillRect/>
                </a:stretch>
              </p:blipFill>
              <p:spPr>
                <a:xfrm>
                  <a:off x="6136556" y="1666056"/>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a:extLst>
                    <a:ext uri="{FF2B5EF4-FFF2-40B4-BE49-F238E27FC236}">
                      <a16:creationId xmlns:a16="http://schemas.microsoft.com/office/drawing/2014/main" id="{607E1369-905E-2C48-9212-FFD511DAC3C7}"/>
                    </a:ext>
                  </a:extLst>
                </p:cNvPr>
                <p:cNvSpPr txBox="1"/>
                <p:nvPr/>
              </p:nvSpPr>
              <p:spPr>
                <a:xfrm>
                  <a:off x="5757689" y="2940431"/>
                  <a:ext cx="513282" cy="307777"/>
                </a:xfrm>
                <a:prstGeom prst="rect">
                  <a:avLst/>
                </a:prstGeom>
                <a:noFill/>
              </p:spPr>
              <p:txBody>
                <a:bodyPr wrap="none" rtlCol="0">
                  <a:spAutoFit/>
                </a:bodyPr>
                <a:lstStyle/>
                <a:p>
                  <a:r>
                    <a:rPr lang="en-US" sz="1400" dirty="0"/>
                    <a:t>ET3</a:t>
                  </a:r>
                </a:p>
              </p:txBody>
            </p:sp>
          </p:grpSp>
        </p:grpSp>
      </p:grpSp>
      <p:grpSp>
        <p:nvGrpSpPr>
          <p:cNvPr id="49" name="Group 48">
            <a:extLst>
              <a:ext uri="{FF2B5EF4-FFF2-40B4-BE49-F238E27FC236}">
                <a16:creationId xmlns:a16="http://schemas.microsoft.com/office/drawing/2014/main" id="{468C9364-C577-674B-BB94-596489A74D77}"/>
              </a:ext>
            </a:extLst>
          </p:cNvPr>
          <p:cNvGrpSpPr/>
          <p:nvPr/>
        </p:nvGrpSpPr>
        <p:grpSpPr>
          <a:xfrm>
            <a:off x="146817" y="972796"/>
            <a:ext cx="3503057" cy="2291719"/>
            <a:chOff x="146817" y="972796"/>
            <a:chExt cx="3503057" cy="2291719"/>
          </a:xfrm>
        </p:grpSpPr>
        <p:pic>
          <p:nvPicPr>
            <p:cNvPr id="11" name="Picture 10" descr="chimpNCC.pdf">
              <a:extLst>
                <a:ext uri="{FF2B5EF4-FFF2-40B4-BE49-F238E27FC236}">
                  <a16:creationId xmlns:a16="http://schemas.microsoft.com/office/drawing/2014/main" id="{92914420-6B5D-ED43-9562-45A5EFD78D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45954" t="56323" r="46379" b="24645"/>
            <a:stretch/>
          </p:blipFill>
          <p:spPr>
            <a:xfrm flipH="1">
              <a:off x="838200" y="1026966"/>
              <a:ext cx="543250" cy="500361"/>
            </a:xfrm>
            <a:prstGeom prst="rect">
              <a:avLst/>
            </a:prstGeom>
          </p:spPr>
        </p:pic>
        <p:pic>
          <p:nvPicPr>
            <p:cNvPr id="14" name="Picture 13" descr="chimpNCC.pdf">
              <a:extLst>
                <a:ext uri="{FF2B5EF4-FFF2-40B4-BE49-F238E27FC236}">
                  <a16:creationId xmlns:a16="http://schemas.microsoft.com/office/drawing/2014/main" id="{D4570761-D244-B544-9536-F596C6D6386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45954" t="23688" r="46379" b="58636"/>
            <a:stretch/>
          </p:blipFill>
          <p:spPr>
            <a:xfrm>
              <a:off x="2513023" y="972796"/>
              <a:ext cx="620806" cy="531062"/>
            </a:xfrm>
            <a:prstGeom prst="rect">
              <a:avLst/>
            </a:prstGeom>
          </p:spPr>
        </p:pic>
        <p:grpSp>
          <p:nvGrpSpPr>
            <p:cNvPr id="43" name="Group 42">
              <a:extLst>
                <a:ext uri="{FF2B5EF4-FFF2-40B4-BE49-F238E27FC236}">
                  <a16:creationId xmlns:a16="http://schemas.microsoft.com/office/drawing/2014/main" id="{BDC14003-CD07-5741-B148-D955AB347583}"/>
                </a:ext>
              </a:extLst>
            </p:cNvPr>
            <p:cNvGrpSpPr/>
            <p:nvPr/>
          </p:nvGrpSpPr>
          <p:grpSpPr>
            <a:xfrm>
              <a:off x="146817" y="1639894"/>
              <a:ext cx="3503057" cy="1624621"/>
              <a:chOff x="146817" y="1639894"/>
              <a:chExt cx="3503057" cy="1624621"/>
            </a:xfrm>
          </p:grpSpPr>
          <p:pic>
            <p:nvPicPr>
              <p:cNvPr id="4" name="Picture 3" descr="3XhBMPER-pHsp68-lacZ-tdTomato_rnd2_3XhBMPER-pHsp68-lacZ-tdTomato_rnd2_E11.5_Emb28-1.jpg">
                <a:extLst>
                  <a:ext uri="{FF2B5EF4-FFF2-40B4-BE49-F238E27FC236}">
                    <a16:creationId xmlns:a16="http://schemas.microsoft.com/office/drawing/2014/main" id="{694F8BA1-E467-E14F-8101-1181D794688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6817" y="1643355"/>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3XcBMPER-pHsp68-lacZ-tdTomato_3XcBMPER-pHsp68-lacZ-tdTomato_E11.5_Emb9-1.jpg">
                <a:extLst>
                  <a:ext uri="{FF2B5EF4-FFF2-40B4-BE49-F238E27FC236}">
                    <a16:creationId xmlns:a16="http://schemas.microsoft.com/office/drawing/2014/main" id="{6A78B28E-B2CD-7945-B5CF-9B9CE7CBDE7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003954" y="1639894"/>
                <a:ext cx="1645920"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TextBox 41">
                <a:extLst>
                  <a:ext uri="{FF2B5EF4-FFF2-40B4-BE49-F238E27FC236}">
                    <a16:creationId xmlns:a16="http://schemas.microsoft.com/office/drawing/2014/main" id="{23B719B3-6674-6545-BA5D-82726EE358A8}"/>
                  </a:ext>
                </a:extLst>
              </p:cNvPr>
              <p:cNvSpPr txBox="1"/>
              <p:nvPr/>
            </p:nvSpPr>
            <p:spPr>
              <a:xfrm>
                <a:off x="1472092" y="2956738"/>
                <a:ext cx="824265" cy="307777"/>
              </a:xfrm>
              <a:prstGeom prst="rect">
                <a:avLst/>
              </a:prstGeom>
              <a:noFill/>
            </p:spPr>
            <p:txBody>
              <a:bodyPr wrap="none" rtlCol="0">
                <a:spAutoFit/>
              </a:bodyPr>
              <a:lstStyle/>
              <a:p>
                <a:r>
                  <a:rPr lang="en-US" sz="1400" dirty="0"/>
                  <a:t>BMPER</a:t>
                </a:r>
              </a:p>
            </p:txBody>
          </p:sp>
        </p:grpSp>
      </p:grpSp>
      <p:grpSp>
        <p:nvGrpSpPr>
          <p:cNvPr id="7" name="Group 6">
            <a:extLst>
              <a:ext uri="{FF2B5EF4-FFF2-40B4-BE49-F238E27FC236}">
                <a16:creationId xmlns:a16="http://schemas.microsoft.com/office/drawing/2014/main" id="{D5EACE01-3329-6440-BF99-E09623EC1DE0}"/>
              </a:ext>
            </a:extLst>
          </p:cNvPr>
          <p:cNvGrpSpPr/>
          <p:nvPr/>
        </p:nvGrpSpPr>
        <p:grpSpPr>
          <a:xfrm>
            <a:off x="146817" y="5253754"/>
            <a:ext cx="3548259" cy="1591677"/>
            <a:chOff x="146817" y="5253754"/>
            <a:chExt cx="3548259" cy="1591677"/>
          </a:xfrm>
        </p:grpSpPr>
        <p:pic>
          <p:nvPicPr>
            <p:cNvPr id="66" name="Picture 65" descr="3XhET8_pHsp68-lacZ-tdTom_E11-5_rnd1_Emb17-1.jpg">
              <a:extLst>
                <a:ext uri="{FF2B5EF4-FFF2-40B4-BE49-F238E27FC236}">
                  <a16:creationId xmlns:a16="http://schemas.microsoft.com/office/drawing/2014/main" id="{32D73EB5-C43C-1344-8A2F-D49503A4430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6817" y="5253754"/>
              <a:ext cx="1736753" cy="1219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 name="Picture 66" descr="3XcET8_pHsp68-lacZ-tdTom_11-5_rnd1_Emb16-1.jpg">
              <a:extLst>
                <a:ext uri="{FF2B5EF4-FFF2-40B4-BE49-F238E27FC236}">
                  <a16:creationId xmlns:a16="http://schemas.microsoft.com/office/drawing/2014/main" id="{C67DE0C6-CEE1-7148-9C66-BAA2202CDDC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049154" y="5253754"/>
              <a:ext cx="1645922" cy="1234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8" name="TextBox 67">
              <a:extLst>
                <a:ext uri="{FF2B5EF4-FFF2-40B4-BE49-F238E27FC236}">
                  <a16:creationId xmlns:a16="http://schemas.microsoft.com/office/drawing/2014/main" id="{ECD61A31-4EEF-9B4B-A2EA-6E17B8D0237C}"/>
                </a:ext>
              </a:extLst>
            </p:cNvPr>
            <p:cNvSpPr txBox="1"/>
            <p:nvPr/>
          </p:nvSpPr>
          <p:spPr>
            <a:xfrm>
              <a:off x="1657057" y="6537654"/>
              <a:ext cx="513282" cy="307777"/>
            </a:xfrm>
            <a:prstGeom prst="rect">
              <a:avLst/>
            </a:prstGeom>
            <a:noFill/>
          </p:spPr>
          <p:txBody>
            <a:bodyPr wrap="none" rtlCol="0">
              <a:spAutoFit/>
            </a:bodyPr>
            <a:lstStyle/>
            <a:p>
              <a:r>
                <a:rPr lang="en-US" sz="1400" dirty="0"/>
                <a:t>ET8</a:t>
              </a:r>
            </a:p>
          </p:txBody>
        </p:sp>
      </p:grpSp>
      <p:grpSp>
        <p:nvGrpSpPr>
          <p:cNvPr id="8" name="Group 7">
            <a:extLst>
              <a:ext uri="{FF2B5EF4-FFF2-40B4-BE49-F238E27FC236}">
                <a16:creationId xmlns:a16="http://schemas.microsoft.com/office/drawing/2014/main" id="{9AEEB6C2-9D94-964C-8D83-4E99034A86F4}"/>
              </a:ext>
            </a:extLst>
          </p:cNvPr>
          <p:cNvGrpSpPr/>
          <p:nvPr/>
        </p:nvGrpSpPr>
        <p:grpSpPr>
          <a:xfrm>
            <a:off x="117131" y="1580928"/>
            <a:ext cx="9955772" cy="4963676"/>
            <a:chOff x="117131" y="1580928"/>
            <a:chExt cx="9955772" cy="4963676"/>
          </a:xfrm>
        </p:grpSpPr>
        <p:sp>
          <p:nvSpPr>
            <p:cNvPr id="3" name="Rectangle 2">
              <a:extLst>
                <a:ext uri="{FF2B5EF4-FFF2-40B4-BE49-F238E27FC236}">
                  <a16:creationId xmlns:a16="http://schemas.microsoft.com/office/drawing/2014/main" id="{0C65C5D3-594A-474C-87E8-E8592149F515}"/>
                </a:ext>
              </a:extLst>
            </p:cNvPr>
            <p:cNvSpPr/>
            <p:nvPr/>
          </p:nvSpPr>
          <p:spPr>
            <a:xfrm>
              <a:off x="1943066" y="1582801"/>
              <a:ext cx="1750912" cy="133212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57FD8B5-9997-A040-98AB-54167FF0D4D4}"/>
                </a:ext>
              </a:extLst>
            </p:cNvPr>
            <p:cNvSpPr/>
            <p:nvPr/>
          </p:nvSpPr>
          <p:spPr>
            <a:xfrm>
              <a:off x="4176640" y="1599558"/>
              <a:ext cx="1750912" cy="133212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2F8ABA1-DEE3-B442-A22D-EA420C5059CC}"/>
                </a:ext>
              </a:extLst>
            </p:cNvPr>
            <p:cNvSpPr/>
            <p:nvPr/>
          </p:nvSpPr>
          <p:spPr>
            <a:xfrm>
              <a:off x="8299439" y="1580928"/>
              <a:ext cx="1750912" cy="133212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6085F0A-0D66-C744-AB56-E4C9661E927E}"/>
                </a:ext>
              </a:extLst>
            </p:cNvPr>
            <p:cNvSpPr/>
            <p:nvPr/>
          </p:nvSpPr>
          <p:spPr>
            <a:xfrm>
              <a:off x="117131" y="3291439"/>
              <a:ext cx="1750912" cy="133212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32D0406-F5EF-864C-8E17-3570C4F2BAF8}"/>
                </a:ext>
              </a:extLst>
            </p:cNvPr>
            <p:cNvSpPr/>
            <p:nvPr/>
          </p:nvSpPr>
          <p:spPr>
            <a:xfrm>
              <a:off x="4195261" y="3269609"/>
              <a:ext cx="1750912" cy="133212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52D3217-0407-494D-A5C4-53A619275145}"/>
                </a:ext>
              </a:extLst>
            </p:cNvPr>
            <p:cNvSpPr/>
            <p:nvPr/>
          </p:nvSpPr>
          <p:spPr>
            <a:xfrm>
              <a:off x="8321991" y="3251643"/>
              <a:ext cx="1750912" cy="133212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8DAED9E-E202-EE47-B6A6-4006BD0317A2}"/>
                </a:ext>
              </a:extLst>
            </p:cNvPr>
            <p:cNvSpPr/>
            <p:nvPr/>
          </p:nvSpPr>
          <p:spPr>
            <a:xfrm>
              <a:off x="4241188" y="5070299"/>
              <a:ext cx="1750912" cy="133212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3834BDCD-F028-1449-A7FA-C66335904C57}"/>
                </a:ext>
              </a:extLst>
            </p:cNvPr>
            <p:cNvSpPr/>
            <p:nvPr/>
          </p:nvSpPr>
          <p:spPr>
            <a:xfrm>
              <a:off x="8306816" y="5053663"/>
              <a:ext cx="1750912" cy="133212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1B4C24B-FB7F-3E4F-90EF-1953E797A627}"/>
                </a:ext>
              </a:extLst>
            </p:cNvPr>
            <p:cNvSpPr/>
            <p:nvPr/>
          </p:nvSpPr>
          <p:spPr>
            <a:xfrm>
              <a:off x="130956" y="5212478"/>
              <a:ext cx="1750912" cy="133212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374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5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4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47"/>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48"/>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52"/>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1000"/>
                                  </p:stCondLst>
                                  <p:childTnLst>
                                    <p:set>
                                      <p:cBhvr>
                                        <p:cTn id="27" dur="1" fill="hold">
                                          <p:stCondLst>
                                            <p:cond delay="0"/>
                                          </p:stCondLst>
                                        </p:cTn>
                                        <p:tgtEl>
                                          <p:spTgt spid="53"/>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1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0608B3-2EBC-FD48-B348-77153A2BD1D6}"/>
              </a:ext>
            </a:extLst>
          </p:cNvPr>
          <p:cNvPicPr>
            <a:picLocks noChangeAspect="1"/>
          </p:cNvPicPr>
          <p:nvPr/>
        </p:nvPicPr>
        <p:blipFill>
          <a:blip r:embed="rId2"/>
          <a:stretch>
            <a:fillRect/>
          </a:stretch>
        </p:blipFill>
        <p:spPr>
          <a:xfrm>
            <a:off x="0" y="872183"/>
            <a:ext cx="6098054" cy="3918492"/>
          </a:xfrm>
          <a:prstGeom prst="rect">
            <a:avLst/>
          </a:prstGeom>
        </p:spPr>
      </p:pic>
      <p:pic>
        <p:nvPicPr>
          <p:cNvPr id="7" name="Picture 6">
            <a:extLst>
              <a:ext uri="{FF2B5EF4-FFF2-40B4-BE49-F238E27FC236}">
                <a16:creationId xmlns:a16="http://schemas.microsoft.com/office/drawing/2014/main" id="{7285D8D4-ECBE-F64C-99D5-0F15F2574248}"/>
              </a:ext>
            </a:extLst>
          </p:cNvPr>
          <p:cNvPicPr>
            <a:picLocks noChangeAspect="1"/>
          </p:cNvPicPr>
          <p:nvPr/>
        </p:nvPicPr>
        <p:blipFill>
          <a:blip r:embed="rId3"/>
          <a:stretch>
            <a:fillRect/>
          </a:stretch>
        </p:blipFill>
        <p:spPr>
          <a:xfrm>
            <a:off x="6096000" y="872183"/>
            <a:ext cx="6098062" cy="338344"/>
          </a:xfrm>
          <a:prstGeom prst="rect">
            <a:avLst/>
          </a:prstGeom>
        </p:spPr>
      </p:pic>
      <p:pic>
        <p:nvPicPr>
          <p:cNvPr id="8" name="Picture 7">
            <a:extLst>
              <a:ext uri="{FF2B5EF4-FFF2-40B4-BE49-F238E27FC236}">
                <a16:creationId xmlns:a16="http://schemas.microsoft.com/office/drawing/2014/main" id="{62EF2F28-0FD2-8142-8417-2E527B58DDAA}"/>
              </a:ext>
            </a:extLst>
          </p:cNvPr>
          <p:cNvPicPr>
            <a:picLocks noChangeAspect="1"/>
          </p:cNvPicPr>
          <p:nvPr/>
        </p:nvPicPr>
        <p:blipFill>
          <a:blip r:embed="rId4"/>
          <a:stretch>
            <a:fillRect/>
          </a:stretch>
        </p:blipFill>
        <p:spPr>
          <a:xfrm>
            <a:off x="6096004" y="1210527"/>
            <a:ext cx="6098054" cy="2974277"/>
          </a:xfrm>
          <a:prstGeom prst="rect">
            <a:avLst/>
          </a:prstGeom>
        </p:spPr>
      </p:pic>
      <p:sp>
        <p:nvSpPr>
          <p:cNvPr id="10" name="Up Arrow 9">
            <a:extLst>
              <a:ext uri="{FF2B5EF4-FFF2-40B4-BE49-F238E27FC236}">
                <a16:creationId xmlns:a16="http://schemas.microsoft.com/office/drawing/2014/main" id="{F0862690-92A0-9147-B0A9-F633DE8D67D2}"/>
              </a:ext>
            </a:extLst>
          </p:cNvPr>
          <p:cNvSpPr/>
          <p:nvPr/>
        </p:nvSpPr>
        <p:spPr>
          <a:xfrm>
            <a:off x="7707086" y="4226265"/>
            <a:ext cx="617516" cy="593766"/>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5" name="TextBox 14">
            <a:extLst>
              <a:ext uri="{FF2B5EF4-FFF2-40B4-BE49-F238E27FC236}">
                <a16:creationId xmlns:a16="http://schemas.microsoft.com/office/drawing/2014/main" id="{786056BD-B615-7645-9D27-14A0592D2134}"/>
              </a:ext>
            </a:extLst>
          </p:cNvPr>
          <p:cNvSpPr txBox="1"/>
          <p:nvPr/>
        </p:nvSpPr>
        <p:spPr>
          <a:xfrm>
            <a:off x="448235" y="5265951"/>
            <a:ext cx="11295529" cy="646331"/>
          </a:xfrm>
          <a:prstGeom prst="rect">
            <a:avLst/>
          </a:prstGeom>
          <a:noFill/>
        </p:spPr>
        <p:txBody>
          <a:bodyPr wrap="square" rtlCol="0">
            <a:spAutoFit/>
          </a:bodyPr>
          <a:lstStyle/>
          <a:p>
            <a:pPr algn="ctr"/>
            <a:r>
              <a:rPr lang="en-US" b="1" dirty="0">
                <a:solidFill>
                  <a:srgbClr val="FF0000"/>
                </a:solidFill>
              </a:rPr>
              <a:t>59 constructs </a:t>
            </a:r>
            <a:r>
              <a:rPr lang="en-US" dirty="0"/>
              <a:t>have been tested, totaling </a:t>
            </a:r>
            <a:r>
              <a:rPr lang="en-US" b="1" dirty="0">
                <a:solidFill>
                  <a:srgbClr val="FF0000"/>
                </a:solidFill>
              </a:rPr>
              <a:t>100 injections </a:t>
            </a:r>
            <a:endParaRPr lang="en-US" dirty="0">
              <a:solidFill>
                <a:srgbClr val="FF0000"/>
              </a:solidFill>
            </a:endParaRPr>
          </a:p>
          <a:p>
            <a:pPr algn="ctr"/>
            <a:r>
              <a:rPr lang="en-US" dirty="0"/>
              <a:t>Out of </a:t>
            </a:r>
            <a:r>
              <a:rPr lang="en-US" b="1" dirty="0">
                <a:solidFill>
                  <a:srgbClr val="FF0000"/>
                </a:solidFill>
              </a:rPr>
              <a:t>17</a:t>
            </a:r>
            <a:r>
              <a:rPr lang="en-US" dirty="0"/>
              <a:t> constructs where human and chimp orthologs have been tested, </a:t>
            </a:r>
            <a:r>
              <a:rPr lang="en-US" b="1" dirty="0">
                <a:solidFill>
                  <a:srgbClr val="FF0000"/>
                </a:solidFill>
              </a:rPr>
              <a:t>14</a:t>
            </a:r>
            <a:r>
              <a:rPr lang="en-US" dirty="0"/>
              <a:t> demonstrate the predicted bias</a:t>
            </a:r>
          </a:p>
        </p:txBody>
      </p:sp>
      <p:sp>
        <p:nvSpPr>
          <p:cNvPr id="16" name="Rectangle 15">
            <a:extLst>
              <a:ext uri="{FF2B5EF4-FFF2-40B4-BE49-F238E27FC236}">
                <a16:creationId xmlns:a16="http://schemas.microsoft.com/office/drawing/2014/main" id="{4F6025C8-A7B2-7F4D-865C-E16C8CC38F1E}"/>
              </a:ext>
            </a:extLst>
          </p:cNvPr>
          <p:cNvSpPr/>
          <p:nvPr/>
        </p:nvSpPr>
        <p:spPr>
          <a:xfrm>
            <a:off x="448235" y="5236595"/>
            <a:ext cx="11295529" cy="12205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436E78A-33DB-FF40-AAD6-B63653FC5D4A}"/>
              </a:ext>
            </a:extLst>
          </p:cNvPr>
          <p:cNvSpPr>
            <a:spLocks noGrp="1"/>
          </p:cNvSpPr>
          <p:nvPr>
            <p:ph type="title"/>
          </p:nvPr>
        </p:nvSpPr>
        <p:spPr>
          <a:xfrm>
            <a:off x="838200" y="136525"/>
            <a:ext cx="10515600" cy="495487"/>
          </a:xfrm>
        </p:spPr>
        <p:txBody>
          <a:bodyPr>
            <a:noAutofit/>
          </a:bodyPr>
          <a:lstStyle/>
          <a:p>
            <a:r>
              <a:rPr lang="en-US" sz="3600" b="0" dirty="0"/>
              <a:t>Reaching U01 Milestones</a:t>
            </a:r>
          </a:p>
        </p:txBody>
      </p:sp>
      <p:sp>
        <p:nvSpPr>
          <p:cNvPr id="18" name="TextBox 17">
            <a:extLst>
              <a:ext uri="{FF2B5EF4-FFF2-40B4-BE49-F238E27FC236}">
                <a16:creationId xmlns:a16="http://schemas.microsoft.com/office/drawing/2014/main" id="{5C435545-F42D-924D-8F70-49ED88F6AF1A}"/>
              </a:ext>
            </a:extLst>
          </p:cNvPr>
          <p:cNvSpPr txBox="1"/>
          <p:nvPr/>
        </p:nvSpPr>
        <p:spPr>
          <a:xfrm>
            <a:off x="5473073" y="5872354"/>
            <a:ext cx="1245854" cy="584775"/>
          </a:xfrm>
          <a:prstGeom prst="rect">
            <a:avLst/>
          </a:prstGeom>
          <a:noFill/>
        </p:spPr>
        <p:txBody>
          <a:bodyPr wrap="none" rtlCol="0">
            <a:spAutoFit/>
          </a:bodyPr>
          <a:lstStyle/>
          <a:p>
            <a:r>
              <a:rPr lang="en-US" sz="3200" b="1" dirty="0">
                <a:solidFill>
                  <a:srgbClr val="FF0000"/>
                </a:solidFill>
              </a:rPr>
              <a:t>=82%</a:t>
            </a:r>
          </a:p>
        </p:txBody>
      </p:sp>
      <p:sp>
        <p:nvSpPr>
          <p:cNvPr id="19" name="TextBox 18">
            <a:extLst>
              <a:ext uri="{FF2B5EF4-FFF2-40B4-BE49-F238E27FC236}">
                <a16:creationId xmlns:a16="http://schemas.microsoft.com/office/drawing/2014/main" id="{B4AE66F8-D2CF-2640-AE20-252DFC379CA6}"/>
              </a:ext>
            </a:extLst>
          </p:cNvPr>
          <p:cNvSpPr txBox="1"/>
          <p:nvPr/>
        </p:nvSpPr>
        <p:spPr>
          <a:xfrm>
            <a:off x="8346881" y="4335816"/>
            <a:ext cx="3173506" cy="461665"/>
          </a:xfrm>
          <a:prstGeom prst="rect">
            <a:avLst/>
          </a:prstGeom>
          <a:noFill/>
        </p:spPr>
        <p:txBody>
          <a:bodyPr wrap="square" rtlCol="0">
            <a:spAutoFit/>
          </a:bodyPr>
          <a:lstStyle/>
          <a:p>
            <a:r>
              <a:rPr lang="en-US" sz="1200" dirty="0"/>
              <a:t>All injections proposed in original milestones have been completed</a:t>
            </a:r>
          </a:p>
        </p:txBody>
      </p:sp>
    </p:spTree>
    <p:extLst>
      <p:ext uri="{BB962C8B-B14F-4D97-AF65-F5344CB8AC3E}">
        <p14:creationId xmlns:p14="http://schemas.microsoft.com/office/powerpoint/2010/main" val="27490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1000"/>
                                        <p:tgtEl>
                                          <p:spTgt spid="16"/>
                                        </p:tgtEl>
                                      </p:cBhvr>
                                    </p:animEffect>
                                  </p:childTnLst>
                                </p:cTn>
                              </p:par>
                            </p:childTnLst>
                          </p:cTn>
                        </p:par>
                        <p:par>
                          <p:cTn id="12" fill="hold">
                            <p:stCondLst>
                              <p:cond delay="1000"/>
                            </p:stCondLst>
                            <p:childTnLst>
                              <p:par>
                                <p:cTn id="13" presetID="9" presetClass="entr" presetSubtype="0" fill="hold" grpId="0"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1000"/>
                                        <p:tgtEl>
                                          <p:spTgt spid="15"/>
                                        </p:tgtEl>
                                      </p:cBhvr>
                                    </p:animEffect>
                                  </p:childTnLst>
                                </p:cTn>
                              </p:par>
                            </p:childTnLst>
                          </p:cTn>
                        </p:par>
                        <p:par>
                          <p:cTn id="16" fill="hold">
                            <p:stCondLst>
                              <p:cond delay="2500"/>
                            </p:stCondLst>
                            <p:childTnLst>
                              <p:par>
                                <p:cTn id="17" presetID="9" presetClass="entr" presetSubtype="0" fill="hold" grpId="0" nodeType="afterEffect">
                                  <p:stCondLst>
                                    <p:cond delay="50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1000"/>
                                        <p:tgtEl>
                                          <p:spTgt spid="18"/>
                                        </p:tgtEl>
                                      </p:cBhvr>
                                    </p:animEffect>
                                  </p:childTnLst>
                                </p:cTn>
                              </p:par>
                            </p:childTnLst>
                          </p:cTn>
                        </p:par>
                        <p:par>
                          <p:cTn id="20" fill="hold">
                            <p:stCondLst>
                              <p:cond delay="4000"/>
                            </p:stCondLst>
                            <p:childTnLst>
                              <p:par>
                                <p:cTn id="21" presetID="1"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animBg="1"/>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4" name="Group 3"/>
          <p:cNvGrpSpPr/>
          <p:nvPr/>
        </p:nvGrpSpPr>
        <p:grpSpPr>
          <a:xfrm rot="20394671">
            <a:off x="-340678" y="1235952"/>
            <a:ext cx="3535602" cy="2706562"/>
            <a:chOff x="3634863" y="4581503"/>
            <a:chExt cx="2789857" cy="2032597"/>
          </a:xfrm>
        </p:grpSpPr>
        <p:pic>
          <p:nvPicPr>
            <p:cNvPr id="20" name="Picture 19" descr="Bob Pic.jpg"/>
            <p:cNvPicPr>
              <a:picLocks noChangeAspect="1"/>
            </p:cNvPicPr>
            <p:nvPr/>
          </p:nvPicPr>
          <p:blipFill rotWithShape="1">
            <a:blip r:embed="rId3" cstate="screen">
              <a:grayscl/>
              <a:extLst>
                <a:ext uri="{BEBA8EAE-BF5A-486C-A8C5-ECC9F3942E4B}">
                  <a14:imgProps xmlns:a14="http://schemas.microsoft.com/office/drawing/2010/main">
                    <a14:imgLayer r:embed="rId4">
                      <a14:imgEffect>
                        <a14:sharpenSoften amount="25000"/>
                      </a14:imgEffect>
                      <a14:imgEffect>
                        <a14:colorTemperature colorTemp="7587"/>
                      </a14:imgEffect>
                      <a14:imgEffect>
                        <a14:saturation sat="378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4507538" y="4581503"/>
              <a:ext cx="1139711" cy="133529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5" name="Rectangle 30"/>
            <p:cNvSpPr>
              <a:spLocks noChangeArrowheads="1"/>
            </p:cNvSpPr>
            <p:nvPr/>
          </p:nvSpPr>
          <p:spPr bwMode="auto">
            <a:xfrm>
              <a:off x="3634863" y="6082486"/>
              <a:ext cx="2789857" cy="531614"/>
            </a:xfrm>
            <a:prstGeom prst="rect">
              <a:avLst/>
            </a:prstGeom>
            <a:noFill/>
            <a:ln>
              <a:noFill/>
            </a:ln>
            <a:effectLst/>
          </p:spPr>
          <p:txBody>
            <a:bodyPr wrap="square">
              <a:spAutoFit/>
            </a:bodyPr>
            <a:lstStyle/>
            <a:p>
              <a:pPr algn="ctr"/>
              <a:r>
                <a:rPr lang="en-US" sz="2000" b="1" dirty="0"/>
                <a:t>Bob </a:t>
              </a:r>
              <a:r>
                <a:rPr lang="en-US" sz="2000" b="1" dirty="0" err="1"/>
                <a:t>Aho</a:t>
              </a:r>
              <a:endParaRPr lang="en-US" sz="2000" b="1" dirty="0"/>
            </a:p>
            <a:p>
              <a:pPr algn="ctr"/>
              <a:r>
                <a:rPr lang="en-US" sz="2000" b="1" dirty="0"/>
                <a:t>(UCSF)</a:t>
              </a:r>
            </a:p>
          </p:txBody>
        </p:sp>
      </p:grpSp>
      <p:pic>
        <p:nvPicPr>
          <p:cNvPr id="21" name="Picture 20"/>
          <p:cNvPicPr>
            <a:picLocks noChangeAspect="1"/>
          </p:cNvPicPr>
          <p:nvPr/>
        </p:nvPicPr>
        <p:blipFill rotWithShape="1">
          <a:blip r:embed="rId5" cstate="screen">
            <a:grayscl/>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rot="1347866">
            <a:off x="4734267" y="460723"/>
            <a:ext cx="1589084" cy="15071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descr="Tomasz Swigut.tif"/>
          <p:cNvPicPr>
            <a:picLocks noChangeAspect="1"/>
          </p:cNvPicPr>
          <p:nvPr/>
        </p:nvPicPr>
        <p:blipFill rotWithShape="1">
          <a:blip r:embed="rId7" cstate="screen">
            <a:grayscl/>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a:stretch/>
        </p:blipFill>
        <p:spPr>
          <a:xfrm rot="20835426">
            <a:off x="9358403" y="1536261"/>
            <a:ext cx="1702412" cy="19104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2" name="Rectangle 21"/>
          <p:cNvSpPr/>
          <p:nvPr/>
        </p:nvSpPr>
        <p:spPr>
          <a:xfrm>
            <a:off x="3081153" y="-43548"/>
            <a:ext cx="5621988" cy="769441"/>
          </a:xfrm>
          <a:prstGeom prst="rect">
            <a:avLst/>
          </a:prstGeom>
        </p:spPr>
        <p:txBody>
          <a:bodyPr wrap="none">
            <a:spAutoFit/>
          </a:bodyPr>
          <a:lstStyle/>
          <a:p>
            <a:r>
              <a:rPr lang="en-US" sz="4400" b="1" i="1" dirty="0"/>
              <a:t>Our Team Members:</a:t>
            </a:r>
            <a:endParaRPr lang="en-US" sz="4400" b="1" dirty="0"/>
          </a:p>
        </p:txBody>
      </p:sp>
      <p:sp>
        <p:nvSpPr>
          <p:cNvPr id="19" name="Rectangle 30"/>
          <p:cNvSpPr>
            <a:spLocks noChangeArrowheads="1"/>
          </p:cNvSpPr>
          <p:nvPr/>
        </p:nvSpPr>
        <p:spPr bwMode="auto">
          <a:xfrm rot="20748865">
            <a:off x="8537373" y="725410"/>
            <a:ext cx="2446103" cy="830997"/>
          </a:xfrm>
          <a:prstGeom prst="rect">
            <a:avLst/>
          </a:prstGeom>
          <a:noFill/>
          <a:ln>
            <a:noFill/>
          </a:ln>
          <a:effectLst/>
        </p:spPr>
        <p:txBody>
          <a:bodyPr wrap="square">
            <a:spAutoFit/>
          </a:bodyPr>
          <a:lstStyle/>
          <a:p>
            <a:pPr algn="ctr"/>
            <a:r>
              <a:rPr lang="en-US" sz="2400" b="1" dirty="0" err="1"/>
              <a:t>Tomek</a:t>
            </a:r>
            <a:r>
              <a:rPr lang="en-US" sz="2400" b="1" dirty="0"/>
              <a:t> </a:t>
            </a:r>
            <a:r>
              <a:rPr lang="en-US" sz="2400" b="1" dirty="0" err="1"/>
              <a:t>Swigut</a:t>
            </a:r>
            <a:endParaRPr lang="en-US" sz="2400" b="1" dirty="0"/>
          </a:p>
          <a:p>
            <a:pPr algn="ctr"/>
            <a:r>
              <a:rPr lang="en-US" sz="2400" b="1" dirty="0"/>
              <a:t>(Stanford)</a:t>
            </a:r>
          </a:p>
        </p:txBody>
      </p:sp>
      <p:sp>
        <p:nvSpPr>
          <p:cNvPr id="13" name="Rectangle 30"/>
          <p:cNvSpPr>
            <a:spLocks noChangeArrowheads="1"/>
          </p:cNvSpPr>
          <p:nvPr/>
        </p:nvSpPr>
        <p:spPr bwMode="auto">
          <a:xfrm rot="21077712">
            <a:off x="2083873" y="806137"/>
            <a:ext cx="2789857" cy="830997"/>
          </a:xfrm>
          <a:prstGeom prst="rect">
            <a:avLst/>
          </a:prstGeom>
          <a:noFill/>
          <a:ln>
            <a:noFill/>
          </a:ln>
          <a:effectLst/>
        </p:spPr>
        <p:txBody>
          <a:bodyPr wrap="square">
            <a:spAutoFit/>
          </a:bodyPr>
          <a:lstStyle/>
          <a:p>
            <a:pPr algn="ctr"/>
            <a:r>
              <a:rPr lang="en-US" sz="2400" b="1" dirty="0" err="1"/>
              <a:t>Licia</a:t>
            </a:r>
            <a:r>
              <a:rPr lang="en-US" sz="2400" b="1" dirty="0"/>
              <a:t> </a:t>
            </a:r>
            <a:r>
              <a:rPr lang="en-US" sz="2400" b="1" dirty="0" err="1"/>
              <a:t>Selleri</a:t>
            </a:r>
            <a:endParaRPr lang="en-US" sz="2400" b="1" dirty="0"/>
          </a:p>
          <a:p>
            <a:pPr algn="ctr"/>
            <a:r>
              <a:rPr lang="en-US" sz="2400" b="1" dirty="0"/>
              <a:t>(UCSF)</a:t>
            </a:r>
          </a:p>
        </p:txBody>
      </p:sp>
      <p:grpSp>
        <p:nvGrpSpPr>
          <p:cNvPr id="28" name="Group 27"/>
          <p:cNvGrpSpPr/>
          <p:nvPr/>
        </p:nvGrpSpPr>
        <p:grpSpPr>
          <a:xfrm>
            <a:off x="5223890" y="3557077"/>
            <a:ext cx="5594058" cy="3052283"/>
            <a:chOff x="5659915" y="4055094"/>
            <a:chExt cx="4439555" cy="2479567"/>
          </a:xfrm>
        </p:grpSpPr>
        <p:pic>
          <p:nvPicPr>
            <p:cNvPr id="15" name="Picture 14" descr="image001.jpg"/>
            <p:cNvPicPr>
              <a:picLocks noChangeAspect="1"/>
            </p:cNvPicPr>
            <p:nvPr/>
          </p:nvPicPr>
          <p:blipFill rotWithShape="1">
            <a:blip r:embed="rId9" cstate="screen">
              <a:graysc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a:xfrm>
              <a:off x="5975258" y="4055094"/>
              <a:ext cx="1648357" cy="182116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6" name="Rectangle 30"/>
            <p:cNvSpPr>
              <a:spLocks noChangeArrowheads="1"/>
            </p:cNvSpPr>
            <p:nvPr/>
          </p:nvSpPr>
          <p:spPr bwMode="auto">
            <a:xfrm rot="534804">
              <a:off x="5659915" y="5959599"/>
              <a:ext cx="2286330" cy="575062"/>
            </a:xfrm>
            <a:prstGeom prst="rect">
              <a:avLst/>
            </a:prstGeom>
            <a:noFill/>
            <a:ln>
              <a:noFill/>
            </a:ln>
            <a:effectLst/>
          </p:spPr>
          <p:txBody>
            <a:bodyPr wrap="square">
              <a:spAutoFit/>
            </a:bodyPr>
            <a:lstStyle/>
            <a:p>
              <a:pPr algn="ctr"/>
              <a:r>
                <a:rPr lang="en-US" sz="2000" b="1" dirty="0"/>
                <a:t>Hannah Long</a:t>
              </a:r>
            </a:p>
            <a:p>
              <a:pPr algn="ctr"/>
              <a:r>
                <a:rPr lang="en-US" sz="2000" b="1" dirty="0"/>
                <a:t>(Stanford)</a:t>
              </a:r>
            </a:p>
          </p:txBody>
        </p:sp>
        <p:sp>
          <p:nvSpPr>
            <p:cNvPr id="23" name="Rectangle 30"/>
            <p:cNvSpPr>
              <a:spLocks noChangeArrowheads="1"/>
            </p:cNvSpPr>
            <p:nvPr/>
          </p:nvSpPr>
          <p:spPr bwMode="auto">
            <a:xfrm rot="173592">
              <a:off x="7813140" y="5795471"/>
              <a:ext cx="2286330" cy="575062"/>
            </a:xfrm>
            <a:prstGeom prst="rect">
              <a:avLst/>
            </a:prstGeom>
            <a:noFill/>
            <a:ln>
              <a:noFill/>
            </a:ln>
            <a:effectLst/>
          </p:spPr>
          <p:txBody>
            <a:bodyPr wrap="square">
              <a:spAutoFit/>
            </a:bodyPr>
            <a:lstStyle/>
            <a:p>
              <a:pPr algn="ctr"/>
              <a:r>
                <a:rPr lang="en-US" sz="2000" b="1" dirty="0" err="1"/>
                <a:t>Jaaved</a:t>
              </a:r>
              <a:r>
                <a:rPr lang="en-US" sz="2000" b="1" dirty="0"/>
                <a:t> Mohammed</a:t>
              </a:r>
            </a:p>
            <a:p>
              <a:pPr algn="ctr"/>
              <a:r>
                <a:rPr lang="en-US" sz="2000" b="1" dirty="0"/>
                <a:t>(Stanford)</a:t>
              </a:r>
            </a:p>
          </p:txBody>
        </p:sp>
      </p:grpSp>
      <p:grpSp>
        <p:nvGrpSpPr>
          <p:cNvPr id="29" name="Group 28"/>
          <p:cNvGrpSpPr/>
          <p:nvPr/>
        </p:nvGrpSpPr>
        <p:grpSpPr>
          <a:xfrm>
            <a:off x="3176921" y="3966147"/>
            <a:ext cx="2286330" cy="2852684"/>
            <a:chOff x="3347952" y="3973170"/>
            <a:chExt cx="2286330" cy="2852684"/>
          </a:xfrm>
        </p:grpSpPr>
        <p:pic>
          <p:nvPicPr>
            <p:cNvPr id="3" name="Picture 2" descr="Ian Pic.jpeg"/>
            <p:cNvPicPr>
              <a:picLocks noChangeAspect="1"/>
            </p:cNvPicPr>
            <p:nvPr/>
          </p:nvPicPr>
          <p:blipFill>
            <a:blip r:embed="rId11">
              <a:grayscl/>
              <a:extLst>
                <a:ext uri="{28A0092B-C50C-407E-A947-70E740481C1C}">
                  <a14:useLocalDpi xmlns:a14="http://schemas.microsoft.com/office/drawing/2010/main"/>
                </a:ext>
              </a:extLst>
            </a:blip>
            <a:stretch>
              <a:fillRect/>
            </a:stretch>
          </p:blipFill>
          <p:spPr>
            <a:xfrm rot="32163">
              <a:off x="3749729" y="3973170"/>
              <a:ext cx="1721241" cy="21115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7" name="Rectangle 30"/>
            <p:cNvSpPr>
              <a:spLocks noChangeArrowheads="1"/>
            </p:cNvSpPr>
            <p:nvPr/>
          </p:nvSpPr>
          <p:spPr bwMode="auto">
            <a:xfrm rot="20997">
              <a:off x="3347952" y="6117968"/>
              <a:ext cx="2286330" cy="707886"/>
            </a:xfrm>
            <a:prstGeom prst="rect">
              <a:avLst/>
            </a:prstGeom>
            <a:noFill/>
            <a:ln>
              <a:noFill/>
            </a:ln>
            <a:effectLst/>
          </p:spPr>
          <p:txBody>
            <a:bodyPr wrap="square">
              <a:spAutoFit/>
            </a:bodyPr>
            <a:lstStyle/>
            <a:p>
              <a:pPr algn="ctr"/>
              <a:r>
                <a:rPr lang="en-US" sz="2000" b="1" dirty="0"/>
                <a:t>Ian Welsh</a:t>
              </a:r>
            </a:p>
            <a:p>
              <a:pPr algn="ctr"/>
              <a:r>
                <a:rPr lang="en-US" sz="2000" b="1" dirty="0"/>
                <a:t>(UCSF)</a:t>
              </a:r>
            </a:p>
          </p:txBody>
        </p:sp>
      </p:grpSp>
      <p:grpSp>
        <p:nvGrpSpPr>
          <p:cNvPr id="27" name="Group 26"/>
          <p:cNvGrpSpPr/>
          <p:nvPr/>
        </p:nvGrpSpPr>
        <p:grpSpPr>
          <a:xfrm>
            <a:off x="-103607" y="4046922"/>
            <a:ext cx="4281328" cy="2892294"/>
            <a:chOff x="1172754" y="4507722"/>
            <a:chExt cx="2789857" cy="2171141"/>
          </a:xfrm>
        </p:grpSpPr>
        <p:pic>
          <p:nvPicPr>
            <p:cNvPr id="7" name="Picture 6" descr="Karissa.JPG"/>
            <p:cNvPicPr>
              <a:picLocks noChangeAspect="1"/>
            </p:cNvPicPr>
            <p:nvPr/>
          </p:nvPicPr>
          <p:blipFill>
            <a:blip r:embed="rId12" cstate="screen">
              <a:grayscl/>
              <a:extLst>
                <a:ext uri="{28A0092B-C50C-407E-A947-70E740481C1C}">
                  <a14:useLocalDpi xmlns:a14="http://schemas.microsoft.com/office/drawing/2010/main"/>
                </a:ext>
              </a:extLst>
            </a:blip>
            <a:stretch>
              <a:fillRect/>
            </a:stretch>
          </p:blipFill>
          <p:spPr>
            <a:xfrm>
              <a:off x="2119553" y="4507722"/>
              <a:ext cx="900199" cy="15856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30"/>
            <p:cNvSpPr>
              <a:spLocks noChangeArrowheads="1"/>
            </p:cNvSpPr>
            <p:nvPr/>
          </p:nvSpPr>
          <p:spPr bwMode="auto">
            <a:xfrm>
              <a:off x="1172754" y="6112821"/>
              <a:ext cx="2789857" cy="566042"/>
            </a:xfrm>
            <a:prstGeom prst="rect">
              <a:avLst/>
            </a:prstGeom>
            <a:noFill/>
            <a:ln>
              <a:noFill/>
            </a:ln>
            <a:effectLst/>
          </p:spPr>
          <p:txBody>
            <a:bodyPr wrap="square">
              <a:spAutoFit/>
            </a:bodyPr>
            <a:lstStyle/>
            <a:p>
              <a:pPr algn="ctr"/>
              <a:r>
                <a:rPr lang="en-US" sz="2000" b="1" dirty="0" err="1"/>
                <a:t>Karissa</a:t>
              </a:r>
              <a:r>
                <a:rPr lang="en-US" sz="2000" b="1" dirty="0"/>
                <a:t> Hansen</a:t>
              </a:r>
            </a:p>
            <a:p>
              <a:pPr algn="ctr"/>
              <a:r>
                <a:rPr lang="en-US" sz="2000" b="1" dirty="0"/>
                <a:t>(UCSF)</a:t>
              </a:r>
            </a:p>
          </p:txBody>
        </p:sp>
      </p:grpSp>
      <p:pic>
        <p:nvPicPr>
          <p:cNvPr id="30" name="Picture 29" descr="Joanna photo head.psd"/>
          <p:cNvPicPr>
            <a:picLocks noChangeAspect="1"/>
          </p:cNvPicPr>
          <p:nvPr/>
        </p:nvPicPr>
        <p:blipFill rotWithShape="1">
          <a:blip r:embed="rId13" cstate="screen">
            <a:grayscl/>
            <a:extLst>
              <a:ext uri="{BEBA8EAE-BF5A-486C-A8C5-ECC9F3942E4B}">
                <a14:imgProps xmlns:a14="http://schemas.microsoft.com/office/drawing/2010/main">
                  <a14:imgLayer r:embed="rId14">
                    <a14:imgEffect>
                      <a14:colorTemperature colorTemp="11200"/>
                    </a14:imgEffect>
                    <a14:imgEffect>
                      <a14:saturation sat="400000"/>
                    </a14:imgEffect>
                    <a14:imgEffect>
                      <a14:brightnessContrast bright="20000"/>
                    </a14:imgEffect>
                  </a14:imgLayer>
                </a14:imgProps>
              </a:ext>
              <a:ext uri="{28A0092B-C50C-407E-A947-70E740481C1C}">
                <a14:useLocalDpi xmlns:a14="http://schemas.microsoft.com/office/drawing/2010/main"/>
              </a:ext>
            </a:extLst>
          </a:blip>
          <a:srcRect/>
          <a:stretch/>
        </p:blipFill>
        <p:spPr>
          <a:xfrm rot="525141">
            <a:off x="6326471" y="1821306"/>
            <a:ext cx="1708918" cy="195854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1" name="Rectangle 30"/>
          <p:cNvSpPr>
            <a:spLocks noChangeArrowheads="1"/>
          </p:cNvSpPr>
          <p:nvPr/>
        </p:nvSpPr>
        <p:spPr bwMode="auto">
          <a:xfrm rot="961600">
            <a:off x="6318317" y="1067560"/>
            <a:ext cx="2789857" cy="830997"/>
          </a:xfrm>
          <a:prstGeom prst="rect">
            <a:avLst/>
          </a:prstGeom>
          <a:noFill/>
          <a:ln>
            <a:noFill/>
          </a:ln>
          <a:effectLst/>
        </p:spPr>
        <p:txBody>
          <a:bodyPr wrap="square">
            <a:spAutoFit/>
          </a:bodyPr>
          <a:lstStyle/>
          <a:p>
            <a:pPr algn="ctr"/>
            <a:r>
              <a:rPr lang="en-US" sz="2400" b="1" dirty="0"/>
              <a:t>Joanna Wysocka</a:t>
            </a:r>
          </a:p>
          <a:p>
            <a:pPr algn="ctr"/>
            <a:r>
              <a:rPr lang="en-US" sz="2400" b="1" dirty="0"/>
              <a:t>(Stanford)</a:t>
            </a:r>
          </a:p>
        </p:txBody>
      </p:sp>
      <p:pic>
        <p:nvPicPr>
          <p:cNvPr id="32" name="Picture 31">
            <a:extLst>
              <a:ext uri="{FF2B5EF4-FFF2-40B4-BE49-F238E27FC236}">
                <a16:creationId xmlns:a16="http://schemas.microsoft.com/office/drawing/2014/main" id="{BD7C24C6-05DA-BB4F-B450-352AE1B35D3A}"/>
              </a:ext>
            </a:extLst>
          </p:cNvPr>
          <p:cNvPicPr>
            <a:picLocks noChangeAspect="1"/>
          </p:cNvPicPr>
          <p:nvPr/>
        </p:nvPicPr>
        <p:blipFill rotWithShape="1">
          <a:blip r:embed="rId15" cstate="screen">
            <a:grayscl/>
            <a:extLst>
              <a:ext uri="{28A0092B-C50C-407E-A947-70E740481C1C}">
                <a14:useLocalDpi xmlns:a14="http://schemas.microsoft.com/office/drawing/2010/main"/>
              </a:ext>
            </a:extLst>
          </a:blip>
          <a:srcRect/>
          <a:stretch/>
        </p:blipFill>
        <p:spPr>
          <a:xfrm rot="21116320">
            <a:off x="3088971" y="1806610"/>
            <a:ext cx="1841290" cy="237907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Picture 1"/>
          <p:cNvPicPr>
            <a:picLocks noChangeAspect="1"/>
          </p:cNvPicPr>
          <p:nvPr/>
        </p:nvPicPr>
        <p:blipFill rotWithShape="1">
          <a:blip r:embed="rId16" cstate="screen">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rcRect/>
          <a:stretch/>
        </p:blipFill>
        <p:spPr>
          <a:xfrm>
            <a:off x="8441929" y="3215486"/>
            <a:ext cx="1663908" cy="23161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05528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404" y="427447"/>
            <a:ext cx="11351942" cy="1446550"/>
          </a:xfrm>
          <a:prstGeom prst="rect">
            <a:avLst/>
          </a:prstGeom>
        </p:spPr>
        <p:txBody>
          <a:bodyPr wrap="square">
            <a:spAutoFit/>
          </a:bodyPr>
          <a:lstStyle/>
          <a:p>
            <a:pPr algn="ctr"/>
            <a:r>
              <a:rPr lang="en-US" sz="4400" dirty="0">
                <a:solidFill>
                  <a:srgbClr val="FF0000"/>
                </a:solidFill>
                <a:cs typeface="Arial Rounded MT Bold"/>
              </a:rPr>
              <a:t>Original milestones for both aims of our </a:t>
            </a:r>
            <a:r>
              <a:rPr lang="en-US" sz="4400" dirty="0" err="1">
                <a:solidFill>
                  <a:srgbClr val="FF0000"/>
                </a:solidFill>
                <a:cs typeface="Arial Rounded MT Bold"/>
              </a:rPr>
              <a:t>FaceBase</a:t>
            </a:r>
            <a:r>
              <a:rPr lang="en-US" sz="4400" dirty="0">
                <a:solidFill>
                  <a:srgbClr val="FF0000"/>
                </a:solidFill>
                <a:cs typeface="Arial Rounded MT Bold"/>
              </a:rPr>
              <a:t> project have been met!</a:t>
            </a:r>
            <a:endParaRPr lang="en-US" sz="4400" dirty="0">
              <a:solidFill>
                <a:srgbClr val="FF0000"/>
              </a:solidFill>
            </a:endParaRPr>
          </a:p>
        </p:txBody>
      </p:sp>
      <p:sp>
        <p:nvSpPr>
          <p:cNvPr id="5" name="Rectangle 4"/>
          <p:cNvSpPr/>
          <p:nvPr/>
        </p:nvSpPr>
        <p:spPr>
          <a:xfrm>
            <a:off x="1863910" y="2210574"/>
            <a:ext cx="8672336" cy="4647426"/>
          </a:xfrm>
          <a:prstGeom prst="rect">
            <a:avLst/>
          </a:prstGeom>
        </p:spPr>
        <p:txBody>
          <a:bodyPr wrap="square">
            <a:spAutoFit/>
          </a:bodyPr>
          <a:lstStyle/>
          <a:p>
            <a:r>
              <a:rPr lang="en-US" sz="2400" dirty="0"/>
              <a:t>AIM 1: </a:t>
            </a:r>
          </a:p>
          <a:p>
            <a:endParaRPr lang="en-US" sz="2400" dirty="0"/>
          </a:p>
          <a:p>
            <a:r>
              <a:rPr lang="en-US" sz="2400" dirty="0"/>
              <a:t>To characterize epigenetic landscapes and </a:t>
            </a:r>
            <a:r>
              <a:rPr lang="en-US" sz="2400" dirty="0" err="1"/>
              <a:t>transcriptomes</a:t>
            </a:r>
            <a:r>
              <a:rPr lang="en-US" sz="2400" dirty="0"/>
              <a:t> of human and chimpanzee Cranial Neural Crest Cells (CNCCs) and to identify conserved and species-speciﬁc </a:t>
            </a:r>
            <a:r>
              <a:rPr lang="en-US" sz="2400" dirty="0" err="1"/>
              <a:t>cis</a:t>
            </a:r>
            <a:r>
              <a:rPr lang="en-US" sz="2400" dirty="0"/>
              <a:t>-regulatory elements</a:t>
            </a:r>
          </a:p>
          <a:p>
            <a:endParaRPr lang="en-US" sz="2400" dirty="0"/>
          </a:p>
          <a:p>
            <a:endParaRPr lang="en-US" sz="2400" dirty="0"/>
          </a:p>
          <a:p>
            <a:r>
              <a:rPr lang="en-US" sz="2400" dirty="0"/>
              <a:t>AIM 2: </a:t>
            </a:r>
          </a:p>
          <a:p>
            <a:endParaRPr lang="en-US" sz="2400" dirty="0"/>
          </a:p>
          <a:p>
            <a:r>
              <a:rPr lang="en-US" sz="2400" dirty="0"/>
              <a:t>To analyze activity of candidate craniofacial enhancers </a:t>
            </a:r>
            <a:r>
              <a:rPr lang="en-US" sz="2400" i="1" dirty="0"/>
              <a:t>in vivo</a:t>
            </a:r>
            <a:endParaRPr lang="en-US" sz="2400" dirty="0"/>
          </a:p>
          <a:p>
            <a:endParaRPr lang="en-US" sz="3200" dirty="0"/>
          </a:p>
        </p:txBody>
      </p:sp>
    </p:spTree>
    <p:extLst>
      <p:ext uri="{BB962C8B-B14F-4D97-AF65-F5344CB8AC3E}">
        <p14:creationId xmlns:p14="http://schemas.microsoft.com/office/powerpoint/2010/main" val="857879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584EA8-2503-9841-B864-81E9B9013D79}"/>
              </a:ext>
            </a:extLst>
          </p:cNvPr>
          <p:cNvSpPr>
            <a:spLocks noGrp="1"/>
          </p:cNvSpPr>
          <p:nvPr>
            <p:ph type="title"/>
          </p:nvPr>
        </p:nvSpPr>
        <p:spPr>
          <a:xfrm>
            <a:off x="493776" y="355902"/>
            <a:ext cx="10888082" cy="495487"/>
          </a:xfrm>
        </p:spPr>
        <p:txBody>
          <a:bodyPr>
            <a:noAutofit/>
          </a:bodyPr>
          <a:lstStyle/>
          <a:p>
            <a:r>
              <a:rPr lang="en-US" sz="4000" b="0" dirty="0"/>
              <a:t>What can these datasets be useful for?</a:t>
            </a:r>
          </a:p>
        </p:txBody>
      </p:sp>
      <p:sp>
        <p:nvSpPr>
          <p:cNvPr id="7" name="TextBox 6"/>
          <p:cNvSpPr txBox="1"/>
          <p:nvPr/>
        </p:nvSpPr>
        <p:spPr>
          <a:xfrm>
            <a:off x="1691408" y="2176272"/>
            <a:ext cx="9189951" cy="3016210"/>
          </a:xfrm>
          <a:prstGeom prst="rect">
            <a:avLst/>
          </a:prstGeom>
          <a:noFill/>
        </p:spPr>
        <p:txBody>
          <a:bodyPr wrap="square" rtlCol="0">
            <a:spAutoFit/>
          </a:bodyPr>
          <a:lstStyle/>
          <a:p>
            <a:pPr marL="342900" indent="-342900">
              <a:spcAft>
                <a:spcPts val="1200"/>
              </a:spcAft>
              <a:buFont typeface="Arial" charset="0"/>
              <a:buChar char="•"/>
            </a:pPr>
            <a:r>
              <a:rPr lang="en-US" sz="3200" dirty="0"/>
              <a:t>Studying regulation of key craniofacial genes</a:t>
            </a:r>
          </a:p>
          <a:p>
            <a:pPr marL="342900" indent="-342900">
              <a:spcAft>
                <a:spcPts val="1200"/>
              </a:spcAft>
              <a:buFont typeface="Arial" charset="0"/>
              <a:buChar char="•"/>
            </a:pPr>
            <a:r>
              <a:rPr lang="en-US" sz="3200" dirty="0"/>
              <a:t>Insights into human regulatory evolution</a:t>
            </a:r>
          </a:p>
          <a:p>
            <a:pPr marL="342900" indent="-342900">
              <a:spcAft>
                <a:spcPts val="1200"/>
              </a:spcAft>
              <a:buFont typeface="Arial" charset="0"/>
              <a:buChar char="•"/>
            </a:pPr>
            <a:r>
              <a:rPr lang="en-US" sz="3200" dirty="0"/>
              <a:t>Interpretation of craniofacial GWAS</a:t>
            </a:r>
          </a:p>
          <a:p>
            <a:pPr marL="342900" indent="-342900">
              <a:spcAft>
                <a:spcPts val="1200"/>
              </a:spcAft>
              <a:buFont typeface="Arial" charset="0"/>
              <a:buChar char="•"/>
            </a:pPr>
            <a:r>
              <a:rPr lang="en-US" sz="3200" dirty="0"/>
              <a:t>Understanding non-coding regions involved in human craniofacial malformations </a:t>
            </a:r>
          </a:p>
        </p:txBody>
      </p:sp>
    </p:spTree>
    <p:extLst>
      <p:ext uri="{BB962C8B-B14F-4D97-AF65-F5344CB8AC3E}">
        <p14:creationId xmlns:p14="http://schemas.microsoft.com/office/powerpoint/2010/main" val="54751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584EA8-2503-9841-B864-81E9B9013D79}"/>
              </a:ext>
            </a:extLst>
          </p:cNvPr>
          <p:cNvSpPr>
            <a:spLocks noGrp="1"/>
          </p:cNvSpPr>
          <p:nvPr>
            <p:ph type="title"/>
          </p:nvPr>
        </p:nvSpPr>
        <p:spPr>
          <a:xfrm>
            <a:off x="493776" y="355902"/>
            <a:ext cx="10888082" cy="495487"/>
          </a:xfrm>
        </p:spPr>
        <p:txBody>
          <a:bodyPr>
            <a:noAutofit/>
          </a:bodyPr>
          <a:lstStyle/>
          <a:p>
            <a:r>
              <a:rPr lang="en-US" sz="4000" b="0" dirty="0"/>
              <a:t>What can these datasets be useful for?</a:t>
            </a:r>
          </a:p>
        </p:txBody>
      </p:sp>
      <p:sp>
        <p:nvSpPr>
          <p:cNvPr id="7" name="TextBox 6"/>
          <p:cNvSpPr txBox="1"/>
          <p:nvPr/>
        </p:nvSpPr>
        <p:spPr>
          <a:xfrm>
            <a:off x="1691408" y="2176272"/>
            <a:ext cx="9189951" cy="3016210"/>
          </a:xfrm>
          <a:prstGeom prst="rect">
            <a:avLst/>
          </a:prstGeom>
          <a:noFill/>
        </p:spPr>
        <p:txBody>
          <a:bodyPr wrap="square" rtlCol="0">
            <a:spAutoFit/>
          </a:bodyPr>
          <a:lstStyle/>
          <a:p>
            <a:pPr marL="342900" indent="-342900">
              <a:spcAft>
                <a:spcPts val="1200"/>
              </a:spcAft>
              <a:buFont typeface="Arial" charset="0"/>
              <a:buChar char="•"/>
            </a:pPr>
            <a:r>
              <a:rPr lang="en-US" sz="3200" dirty="0"/>
              <a:t>Studying regulation of key craniofacial genes</a:t>
            </a:r>
          </a:p>
          <a:p>
            <a:pPr marL="342900" indent="-342900">
              <a:spcAft>
                <a:spcPts val="1200"/>
              </a:spcAft>
              <a:buFont typeface="Arial" charset="0"/>
              <a:buChar char="•"/>
            </a:pPr>
            <a:r>
              <a:rPr lang="en-US" sz="3200" dirty="0"/>
              <a:t>Insights into human regulatory evolution</a:t>
            </a:r>
          </a:p>
          <a:p>
            <a:pPr marL="342900" indent="-342900">
              <a:spcAft>
                <a:spcPts val="1200"/>
              </a:spcAft>
              <a:buFont typeface="Arial" charset="0"/>
              <a:buChar char="•"/>
            </a:pPr>
            <a:r>
              <a:rPr lang="en-US" sz="3200" dirty="0"/>
              <a:t>Interpretation of craniofacial GWAS</a:t>
            </a:r>
          </a:p>
          <a:p>
            <a:pPr marL="342900" indent="-342900">
              <a:spcAft>
                <a:spcPts val="1200"/>
              </a:spcAft>
              <a:buFont typeface="Arial" charset="0"/>
              <a:buChar char="•"/>
            </a:pPr>
            <a:r>
              <a:rPr lang="en-US" sz="3200" dirty="0"/>
              <a:t>Understanding non-coding regions involved in human craniofacial malformations </a:t>
            </a:r>
          </a:p>
        </p:txBody>
      </p:sp>
      <p:sp>
        <p:nvSpPr>
          <p:cNvPr id="5" name="Rectangle 4"/>
          <p:cNvSpPr/>
          <p:nvPr/>
        </p:nvSpPr>
        <p:spPr>
          <a:xfrm>
            <a:off x="1243584" y="3493008"/>
            <a:ext cx="8776049" cy="640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473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752601" y="1295401"/>
            <a:ext cx="6324599" cy="5320511"/>
          </a:xfrm>
          <a:prstGeom prst="roundRect">
            <a:avLst>
              <a:gd name="adj" fmla="val 628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GWAS SNP heatmaps.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6317" y="1308538"/>
            <a:ext cx="5638800" cy="5307373"/>
          </a:xfrm>
          <a:prstGeom prst="rect">
            <a:avLst/>
          </a:prstGeom>
        </p:spPr>
      </p:pic>
      <p:sp>
        <p:nvSpPr>
          <p:cNvPr id="8" name="Title 1"/>
          <p:cNvSpPr>
            <a:spLocks noGrp="1"/>
          </p:cNvSpPr>
          <p:nvPr>
            <p:ph type="title"/>
          </p:nvPr>
        </p:nvSpPr>
        <p:spPr>
          <a:xfrm>
            <a:off x="114299" y="158970"/>
            <a:ext cx="11054443" cy="1143000"/>
          </a:xfrm>
        </p:spPr>
        <p:txBody>
          <a:bodyPr>
            <a:noAutofit/>
          </a:bodyPr>
          <a:lstStyle/>
          <a:p>
            <a:r>
              <a:rPr lang="en-US" sz="3600" b="0" dirty="0">
                <a:cs typeface="Arial Rounded MT Bold"/>
              </a:rPr>
              <a:t>GWAS uncovered/replicated 15 loci associated with different aspects of facial variation in Europeans</a:t>
            </a:r>
          </a:p>
        </p:txBody>
      </p:sp>
      <p:sp>
        <p:nvSpPr>
          <p:cNvPr id="9" name="Rectangle 8"/>
          <p:cNvSpPr/>
          <p:nvPr/>
        </p:nvSpPr>
        <p:spPr>
          <a:xfrm>
            <a:off x="8265853" y="5169361"/>
            <a:ext cx="3447033" cy="1446550"/>
          </a:xfrm>
          <a:prstGeom prst="rect">
            <a:avLst/>
          </a:prstGeom>
        </p:spPr>
        <p:txBody>
          <a:bodyPr wrap="square">
            <a:spAutoFit/>
          </a:bodyPr>
          <a:lstStyle/>
          <a:p>
            <a:endParaRPr lang="en-US" dirty="0">
              <a:cs typeface="Arial Rounded MT Bold"/>
            </a:endParaRPr>
          </a:p>
          <a:p>
            <a:r>
              <a:rPr lang="en-US" dirty="0">
                <a:cs typeface="Arial Rounded MT Bold"/>
              </a:rPr>
              <a:t>Peter </a:t>
            </a:r>
            <a:r>
              <a:rPr lang="en-US" dirty="0" err="1">
                <a:cs typeface="Arial Rounded MT Bold"/>
              </a:rPr>
              <a:t>Claes</a:t>
            </a:r>
            <a:r>
              <a:rPr lang="en-US" dirty="0">
                <a:cs typeface="Arial Rounded MT Bold"/>
              </a:rPr>
              <a:t> (U. Leuven)</a:t>
            </a:r>
          </a:p>
          <a:p>
            <a:r>
              <a:rPr lang="en-US" dirty="0">
                <a:cs typeface="Arial Rounded MT Bold"/>
              </a:rPr>
              <a:t>Mark  Shriver (Penn State)</a:t>
            </a:r>
          </a:p>
          <a:p>
            <a:r>
              <a:rPr lang="en-US" dirty="0">
                <a:cs typeface="Arial Rounded MT Bold"/>
              </a:rPr>
              <a:t>Seth Weinberg (U. Pittsburgh)</a:t>
            </a:r>
          </a:p>
          <a:p>
            <a:endParaRPr lang="en-US" sz="1600" dirty="0">
              <a:cs typeface="Arial Rounded MT Bold"/>
            </a:endParaRPr>
          </a:p>
        </p:txBody>
      </p:sp>
      <p:sp>
        <p:nvSpPr>
          <p:cNvPr id="11" name="Rectangle 10"/>
          <p:cNvSpPr/>
          <p:nvPr/>
        </p:nvSpPr>
        <p:spPr>
          <a:xfrm>
            <a:off x="8265853" y="4573136"/>
            <a:ext cx="3775393" cy="369332"/>
          </a:xfrm>
          <a:prstGeom prst="rect">
            <a:avLst/>
          </a:prstGeom>
        </p:spPr>
        <p:txBody>
          <a:bodyPr wrap="none">
            <a:spAutoFit/>
          </a:bodyPr>
          <a:lstStyle/>
          <a:p>
            <a:r>
              <a:rPr lang="en-US" dirty="0" err="1">
                <a:cs typeface="Arial Rounded MT Bold"/>
              </a:rPr>
              <a:t>Claes</a:t>
            </a:r>
            <a:r>
              <a:rPr lang="en-US" dirty="0">
                <a:cs typeface="Arial Rounded MT Bold"/>
              </a:rPr>
              <a:t> et al., </a:t>
            </a:r>
            <a:r>
              <a:rPr lang="en-US" i="1" dirty="0">
                <a:cs typeface="Arial Rounded MT Bold"/>
              </a:rPr>
              <a:t>Nature Genetics, 2018</a:t>
            </a:r>
            <a:endParaRPr lang="en-US" dirty="0">
              <a:cs typeface="Arial Rounded MT Bold"/>
            </a:endParaRPr>
          </a:p>
        </p:txBody>
      </p:sp>
    </p:spTree>
    <p:extLst>
      <p:ext uri="{BB962C8B-B14F-4D97-AF65-F5344CB8AC3E}">
        <p14:creationId xmlns:p14="http://schemas.microsoft.com/office/powerpoint/2010/main" val="1132893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905001" y="2523068"/>
            <a:ext cx="8610599" cy="3572937"/>
          </a:xfrm>
          <a:prstGeom prst="roundRect">
            <a:avLst>
              <a:gd name="adj" fmla="val 628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b="18455"/>
          <a:stretch/>
        </p:blipFill>
        <p:spPr>
          <a:xfrm>
            <a:off x="1879599" y="2989640"/>
            <a:ext cx="8610600" cy="3030161"/>
          </a:xfrm>
          <a:prstGeom prst="rect">
            <a:avLst/>
          </a:prstGeom>
        </p:spPr>
      </p:pic>
      <p:sp>
        <p:nvSpPr>
          <p:cNvPr id="5" name="Rectangle 4"/>
          <p:cNvSpPr/>
          <p:nvPr/>
        </p:nvSpPr>
        <p:spPr>
          <a:xfrm>
            <a:off x="969264" y="224162"/>
            <a:ext cx="10062432" cy="1877437"/>
          </a:xfrm>
          <a:prstGeom prst="rect">
            <a:avLst/>
          </a:prstGeom>
        </p:spPr>
        <p:txBody>
          <a:bodyPr wrap="square">
            <a:spAutoFit/>
          </a:bodyPr>
          <a:lstStyle/>
          <a:p>
            <a:pPr algn="ctr"/>
            <a:r>
              <a:rPr lang="en-US" sz="4000" dirty="0"/>
              <a:t>GWAS regions are preferentially marked by active chromatin marks in CNCCs</a:t>
            </a:r>
          </a:p>
          <a:p>
            <a:pPr algn="ctr"/>
            <a:endParaRPr lang="en-US" sz="800" dirty="0"/>
          </a:p>
          <a:p>
            <a:pPr algn="ctr"/>
            <a:r>
              <a:rPr lang="en-US" sz="2800" i="1" dirty="0"/>
              <a:t>(suggesting developmental origin of captured facial variation)</a:t>
            </a:r>
          </a:p>
        </p:txBody>
      </p:sp>
      <p:sp>
        <p:nvSpPr>
          <p:cNvPr id="2" name="Left Bracket 1"/>
          <p:cNvSpPr/>
          <p:nvPr/>
        </p:nvSpPr>
        <p:spPr>
          <a:xfrm rot="5400000">
            <a:off x="5130799" y="297115"/>
            <a:ext cx="76200" cy="533400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eft Bracket 7"/>
          <p:cNvSpPr/>
          <p:nvPr/>
        </p:nvSpPr>
        <p:spPr>
          <a:xfrm rot="5400000">
            <a:off x="9118660" y="1777940"/>
            <a:ext cx="50680" cy="228600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a:off x="7895962" y="2555556"/>
            <a:ext cx="2391039" cy="369332"/>
          </a:xfrm>
          <a:prstGeom prst="rect">
            <a:avLst/>
          </a:prstGeom>
        </p:spPr>
        <p:txBody>
          <a:bodyPr wrap="none">
            <a:spAutoFit/>
          </a:bodyPr>
          <a:lstStyle/>
          <a:p>
            <a:r>
              <a:rPr lang="en-US" i="1" dirty="0">
                <a:cs typeface="Arial Rounded MT Bold"/>
              </a:rPr>
              <a:t>in vitro </a:t>
            </a:r>
            <a:r>
              <a:rPr lang="en-US" dirty="0">
                <a:cs typeface="Arial Rounded MT Bold"/>
              </a:rPr>
              <a:t>derived </a:t>
            </a:r>
            <a:r>
              <a:rPr lang="en-US" dirty="0" err="1">
                <a:cs typeface="Arial Rounded MT Bold"/>
              </a:rPr>
              <a:t>hCNCCs</a:t>
            </a:r>
            <a:endParaRPr lang="en-US" dirty="0">
              <a:cs typeface="Arial Rounded MT Bold"/>
            </a:endParaRPr>
          </a:p>
        </p:txBody>
      </p:sp>
      <p:sp>
        <p:nvSpPr>
          <p:cNvPr id="11" name="Rectangle 10"/>
          <p:cNvSpPr/>
          <p:nvPr/>
        </p:nvSpPr>
        <p:spPr>
          <a:xfrm>
            <a:off x="2638918" y="2555556"/>
            <a:ext cx="5057282" cy="369332"/>
          </a:xfrm>
          <a:prstGeom prst="rect">
            <a:avLst/>
          </a:prstGeom>
        </p:spPr>
        <p:txBody>
          <a:bodyPr wrap="none">
            <a:spAutoFit/>
          </a:bodyPr>
          <a:lstStyle/>
          <a:p>
            <a:r>
              <a:rPr lang="en-US" dirty="0">
                <a:cs typeface="Arial Rounded MT Bold"/>
              </a:rPr>
              <a:t>other embryonic, </a:t>
            </a:r>
            <a:r>
              <a:rPr lang="en-US">
                <a:cs typeface="Arial Rounded MT Bold"/>
              </a:rPr>
              <a:t>adult or</a:t>
            </a:r>
            <a:r>
              <a:rPr lang="en-US" i="1">
                <a:cs typeface="Arial Rounded MT Bold"/>
              </a:rPr>
              <a:t> </a:t>
            </a:r>
            <a:r>
              <a:rPr lang="en-US" i="1" dirty="0">
                <a:cs typeface="Arial Rounded MT Bold"/>
              </a:rPr>
              <a:t>in </a:t>
            </a:r>
            <a:r>
              <a:rPr lang="en-US" i="1">
                <a:cs typeface="Arial Rounded MT Bold"/>
              </a:rPr>
              <a:t>vitro </a:t>
            </a:r>
            <a:r>
              <a:rPr lang="en-US">
                <a:cs typeface="Arial Rounded MT Bold"/>
              </a:rPr>
              <a:t>derived cell types </a:t>
            </a:r>
            <a:endParaRPr lang="en-US" dirty="0">
              <a:cs typeface="Arial Rounded MT Bold"/>
            </a:endParaRPr>
          </a:p>
        </p:txBody>
      </p:sp>
      <p:sp>
        <p:nvSpPr>
          <p:cNvPr id="12" name="Rectangle 11"/>
          <p:cNvSpPr/>
          <p:nvPr/>
        </p:nvSpPr>
        <p:spPr>
          <a:xfrm>
            <a:off x="7256303" y="6314286"/>
            <a:ext cx="3775393" cy="369332"/>
          </a:xfrm>
          <a:prstGeom prst="rect">
            <a:avLst/>
          </a:prstGeom>
        </p:spPr>
        <p:txBody>
          <a:bodyPr wrap="none">
            <a:spAutoFit/>
          </a:bodyPr>
          <a:lstStyle/>
          <a:p>
            <a:r>
              <a:rPr lang="en-US" dirty="0" err="1">
                <a:cs typeface="Arial Rounded MT Bold"/>
              </a:rPr>
              <a:t>Claes</a:t>
            </a:r>
            <a:r>
              <a:rPr lang="en-US" dirty="0">
                <a:cs typeface="Arial Rounded MT Bold"/>
              </a:rPr>
              <a:t> et al., </a:t>
            </a:r>
            <a:r>
              <a:rPr lang="en-US" i="1" dirty="0">
                <a:cs typeface="Arial Rounded MT Bold"/>
              </a:rPr>
              <a:t>Nature Genetics, 2018</a:t>
            </a:r>
            <a:endParaRPr lang="en-US" dirty="0">
              <a:cs typeface="Arial Rounded MT Bold"/>
            </a:endParaRPr>
          </a:p>
        </p:txBody>
      </p:sp>
    </p:spTree>
    <p:extLst>
      <p:ext uri="{BB962C8B-B14F-4D97-AF65-F5344CB8AC3E}">
        <p14:creationId xmlns:p14="http://schemas.microsoft.com/office/powerpoint/2010/main" val="953510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4652" y="152402"/>
            <a:ext cx="10826496" cy="1323439"/>
          </a:xfrm>
          <a:prstGeom prst="rect">
            <a:avLst/>
          </a:prstGeom>
        </p:spPr>
        <p:txBody>
          <a:bodyPr wrap="square">
            <a:spAutoFit/>
          </a:bodyPr>
          <a:lstStyle/>
          <a:p>
            <a:pPr algn="ctr"/>
            <a:r>
              <a:rPr lang="en-US" sz="4000" dirty="0"/>
              <a:t>Lead SNPs identified in facial variation GWAS are enriched in vicinity </a:t>
            </a:r>
            <a:r>
              <a:rPr lang="en-US" sz="4000"/>
              <a:t>of CNCC </a:t>
            </a:r>
            <a:r>
              <a:rPr lang="en-US" sz="4000" dirty="0"/>
              <a:t>enhancers</a:t>
            </a:r>
          </a:p>
        </p:txBody>
      </p:sp>
      <p:grpSp>
        <p:nvGrpSpPr>
          <p:cNvPr id="18" name="Group 17"/>
          <p:cNvGrpSpPr/>
          <p:nvPr/>
        </p:nvGrpSpPr>
        <p:grpSpPr>
          <a:xfrm>
            <a:off x="2286000" y="1981202"/>
            <a:ext cx="7543800" cy="4724399"/>
            <a:chOff x="1371600" y="1981201"/>
            <a:chExt cx="7543800" cy="4724399"/>
          </a:xfrm>
        </p:grpSpPr>
        <p:sp>
          <p:nvSpPr>
            <p:cNvPr id="6" name="Rounded Rectangle 5"/>
            <p:cNvSpPr/>
            <p:nvPr/>
          </p:nvSpPr>
          <p:spPr>
            <a:xfrm>
              <a:off x="1371600" y="1981201"/>
              <a:ext cx="7543800" cy="4724399"/>
            </a:xfrm>
            <a:prstGeom prst="roundRect">
              <a:avLst>
                <a:gd name="adj" fmla="val 628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0457"/>
            <a:stretch/>
          </p:blipFill>
          <p:spPr>
            <a:xfrm>
              <a:off x="1752600" y="2057401"/>
              <a:ext cx="5486400" cy="4571999"/>
            </a:xfrm>
            <a:prstGeom prst="rect">
              <a:avLst/>
            </a:prstGeom>
          </p:spPr>
        </p:pic>
        <p:sp>
          <p:nvSpPr>
            <p:cNvPr id="3" name="TextBox 2"/>
            <p:cNvSpPr txBox="1"/>
            <p:nvPr/>
          </p:nvSpPr>
          <p:spPr>
            <a:xfrm>
              <a:off x="2667000" y="2057400"/>
              <a:ext cx="1177200" cy="369332"/>
            </a:xfrm>
            <a:prstGeom prst="rect">
              <a:avLst/>
            </a:prstGeom>
            <a:noFill/>
          </p:spPr>
          <p:txBody>
            <a:bodyPr wrap="none" rtlCol="0">
              <a:spAutoFit/>
            </a:bodyPr>
            <a:lstStyle/>
            <a:p>
              <a:r>
                <a:rPr lang="en-US" dirty="0"/>
                <a:t>promoters</a:t>
              </a:r>
            </a:p>
          </p:txBody>
        </p:sp>
        <p:sp>
          <p:nvSpPr>
            <p:cNvPr id="7" name="TextBox 6"/>
            <p:cNvSpPr txBox="1"/>
            <p:nvPr/>
          </p:nvSpPr>
          <p:spPr>
            <a:xfrm>
              <a:off x="4800600" y="2057400"/>
              <a:ext cx="1159292" cy="369332"/>
            </a:xfrm>
            <a:prstGeom prst="rect">
              <a:avLst/>
            </a:prstGeom>
            <a:noFill/>
          </p:spPr>
          <p:txBody>
            <a:bodyPr wrap="none" rtlCol="0">
              <a:spAutoFit/>
            </a:bodyPr>
            <a:lstStyle/>
            <a:p>
              <a:r>
                <a:rPr lang="en-US" dirty="0"/>
                <a:t>enhancers</a:t>
              </a:r>
            </a:p>
          </p:txBody>
        </p:sp>
        <p:sp>
          <p:nvSpPr>
            <p:cNvPr id="8" name="TextBox 7"/>
            <p:cNvSpPr txBox="1"/>
            <p:nvPr/>
          </p:nvSpPr>
          <p:spPr>
            <a:xfrm>
              <a:off x="3283008" y="5345668"/>
              <a:ext cx="2685351" cy="369332"/>
            </a:xfrm>
            <a:prstGeom prst="rect">
              <a:avLst/>
            </a:prstGeom>
            <a:noFill/>
          </p:spPr>
          <p:txBody>
            <a:bodyPr wrap="none" rtlCol="0">
              <a:spAutoFit/>
            </a:bodyPr>
            <a:lstStyle/>
            <a:p>
              <a:r>
                <a:rPr lang="en-US" dirty="0"/>
                <a:t>inactive regulatory regions</a:t>
              </a:r>
            </a:p>
          </p:txBody>
        </p:sp>
        <p:sp>
          <p:nvSpPr>
            <p:cNvPr id="5" name="Left Bracket 4"/>
            <p:cNvSpPr/>
            <p:nvPr/>
          </p:nvSpPr>
          <p:spPr>
            <a:xfrm rot="5400000">
              <a:off x="3183466" y="1981200"/>
              <a:ext cx="152400" cy="1066800"/>
            </a:xfrm>
            <a:prstGeom prst="leftBracket">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ket 8"/>
            <p:cNvSpPr/>
            <p:nvPr/>
          </p:nvSpPr>
          <p:spPr>
            <a:xfrm rot="5400000">
              <a:off x="5334000" y="1969532"/>
              <a:ext cx="152400" cy="1066800"/>
            </a:xfrm>
            <a:prstGeom prst="leftBracket">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a:off x="6417733" y="2743200"/>
              <a:ext cx="821267" cy="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17733" y="3581400"/>
              <a:ext cx="821267" cy="0"/>
            </a:xfrm>
            <a:prstGeom prst="straightConnector1">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17733" y="4343400"/>
              <a:ext cx="821267" cy="0"/>
            </a:xfrm>
            <a:prstGeom prst="straightConnector1">
              <a:avLst/>
            </a:prstGeom>
            <a:ln w="28575" cmpd="sng">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55933" y="2514600"/>
              <a:ext cx="1549936" cy="369332"/>
            </a:xfrm>
            <a:prstGeom prst="rect">
              <a:avLst/>
            </a:prstGeom>
            <a:noFill/>
          </p:spPr>
          <p:txBody>
            <a:bodyPr wrap="none" rtlCol="0">
              <a:spAutoFit/>
            </a:bodyPr>
            <a:lstStyle/>
            <a:p>
              <a:r>
                <a:rPr lang="en-US" dirty="0"/>
                <a:t>strongly active</a:t>
              </a:r>
            </a:p>
          </p:txBody>
        </p:sp>
        <p:sp>
          <p:nvSpPr>
            <p:cNvPr id="16" name="TextBox 15"/>
            <p:cNvSpPr txBox="1"/>
            <p:nvPr/>
          </p:nvSpPr>
          <p:spPr>
            <a:xfrm>
              <a:off x="7239000" y="3366532"/>
              <a:ext cx="1445565" cy="369332"/>
            </a:xfrm>
            <a:prstGeom prst="rect">
              <a:avLst/>
            </a:prstGeom>
            <a:noFill/>
          </p:spPr>
          <p:txBody>
            <a:bodyPr wrap="none" rtlCol="0">
              <a:spAutoFit/>
            </a:bodyPr>
            <a:lstStyle/>
            <a:p>
              <a:r>
                <a:rPr lang="en-US" dirty="0"/>
                <a:t>weakly active</a:t>
              </a:r>
            </a:p>
          </p:txBody>
        </p:sp>
        <p:sp>
          <p:nvSpPr>
            <p:cNvPr id="17" name="TextBox 16"/>
            <p:cNvSpPr txBox="1"/>
            <p:nvPr/>
          </p:nvSpPr>
          <p:spPr>
            <a:xfrm>
              <a:off x="7255933" y="4158734"/>
              <a:ext cx="1571464" cy="369332"/>
            </a:xfrm>
            <a:prstGeom prst="rect">
              <a:avLst/>
            </a:prstGeom>
            <a:noFill/>
          </p:spPr>
          <p:txBody>
            <a:bodyPr wrap="none" rtlCol="0">
              <a:spAutoFit/>
            </a:bodyPr>
            <a:lstStyle/>
            <a:p>
              <a:r>
                <a:rPr lang="en-US" dirty="0"/>
                <a:t>poised/primed</a:t>
              </a:r>
            </a:p>
          </p:txBody>
        </p:sp>
      </p:grpSp>
    </p:spTree>
    <p:extLst>
      <p:ext uri="{BB962C8B-B14F-4D97-AF65-F5344CB8AC3E}">
        <p14:creationId xmlns:p14="http://schemas.microsoft.com/office/powerpoint/2010/main" val="1133495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CB6F2-F827-AD43-B59B-D3D6E6508E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228" y="1325563"/>
            <a:ext cx="1300075" cy="629850"/>
          </a:xfrm>
          <a:prstGeom prst="rect">
            <a:avLst/>
          </a:prstGeom>
        </p:spPr>
      </p:pic>
      <p:sp>
        <p:nvSpPr>
          <p:cNvPr id="4" name="TextBox 3">
            <a:extLst>
              <a:ext uri="{FF2B5EF4-FFF2-40B4-BE49-F238E27FC236}">
                <a16:creationId xmlns:a16="http://schemas.microsoft.com/office/drawing/2014/main" id="{8E14E134-FA5B-B040-A3A2-B38EAA16622E}"/>
              </a:ext>
            </a:extLst>
          </p:cNvPr>
          <p:cNvSpPr txBox="1"/>
          <p:nvPr/>
        </p:nvSpPr>
        <p:spPr>
          <a:xfrm>
            <a:off x="602188" y="2108510"/>
            <a:ext cx="2723823" cy="1815882"/>
          </a:xfrm>
          <a:prstGeom prst="rect">
            <a:avLst/>
          </a:prstGeom>
          <a:noFill/>
        </p:spPr>
        <p:txBody>
          <a:bodyPr wrap="none" rtlCol="0">
            <a:spAutoFit/>
          </a:bodyPr>
          <a:lstStyle/>
          <a:p>
            <a:r>
              <a:rPr lang="en-US" sz="2800" dirty="0" err="1">
                <a:latin typeface="Helvetica" pitchFamily="2" charset="0"/>
              </a:rPr>
              <a:t>Licia</a:t>
            </a:r>
            <a:r>
              <a:rPr lang="en-US" sz="2800" dirty="0">
                <a:latin typeface="Helvetica" pitchFamily="2" charset="0"/>
              </a:rPr>
              <a:t> </a:t>
            </a:r>
            <a:r>
              <a:rPr lang="en-US" sz="2800" dirty="0" err="1">
                <a:latin typeface="Helvetica" pitchFamily="2" charset="0"/>
              </a:rPr>
              <a:t>Selleri</a:t>
            </a:r>
            <a:endParaRPr lang="en-US" sz="2800" dirty="0">
              <a:latin typeface="Helvetica" pitchFamily="2" charset="0"/>
            </a:endParaRPr>
          </a:p>
          <a:p>
            <a:r>
              <a:rPr lang="en-US" sz="2800" dirty="0">
                <a:latin typeface="Helvetica" pitchFamily="2" charset="0"/>
              </a:rPr>
              <a:t>Karissa Hansen</a:t>
            </a:r>
          </a:p>
          <a:p>
            <a:r>
              <a:rPr lang="en-US" sz="2800" dirty="0">
                <a:latin typeface="Helvetica" pitchFamily="2" charset="0"/>
              </a:rPr>
              <a:t>Ian Welsh</a:t>
            </a:r>
          </a:p>
          <a:p>
            <a:r>
              <a:rPr lang="en-US" sz="2800" dirty="0">
                <a:latin typeface="Helvetica" pitchFamily="2" charset="0"/>
              </a:rPr>
              <a:t>Bob </a:t>
            </a:r>
            <a:r>
              <a:rPr lang="en-US" sz="2800" dirty="0" err="1">
                <a:latin typeface="Helvetica" pitchFamily="2" charset="0"/>
              </a:rPr>
              <a:t>Aho</a:t>
            </a:r>
            <a:endParaRPr lang="en-US" sz="2800" dirty="0">
              <a:latin typeface="Helvetica" pitchFamily="2" charset="0"/>
            </a:endParaRPr>
          </a:p>
        </p:txBody>
      </p:sp>
      <p:sp>
        <p:nvSpPr>
          <p:cNvPr id="6" name="Title 1"/>
          <p:cNvSpPr txBox="1">
            <a:spLocks/>
          </p:cNvSpPr>
          <p:nvPr/>
        </p:nvSpPr>
        <p:spPr>
          <a:xfrm>
            <a:off x="602188" y="-106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Thank you!</a:t>
            </a:r>
            <a:endParaRPr lang="en-US" dirty="0"/>
          </a:p>
        </p:txBody>
      </p:sp>
      <p:pic>
        <p:nvPicPr>
          <p:cNvPr id="8" name="Picture 7">
            <a:extLst>
              <a:ext uri="{FF2B5EF4-FFF2-40B4-BE49-F238E27FC236}">
                <a16:creationId xmlns:a16="http://schemas.microsoft.com/office/drawing/2014/main" id="{325C5AE2-DD23-C44A-B9EA-516364081D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6011" y="997930"/>
            <a:ext cx="1992438" cy="1266259"/>
          </a:xfrm>
          <a:prstGeom prst="rect">
            <a:avLst/>
          </a:prstGeom>
        </p:spPr>
      </p:pic>
      <p:sp>
        <p:nvSpPr>
          <p:cNvPr id="9" name="TextBox 8">
            <a:extLst>
              <a:ext uri="{FF2B5EF4-FFF2-40B4-BE49-F238E27FC236}">
                <a16:creationId xmlns:a16="http://schemas.microsoft.com/office/drawing/2014/main" id="{8E14E134-FA5B-B040-A3A2-B38EAA16622E}"/>
              </a:ext>
            </a:extLst>
          </p:cNvPr>
          <p:cNvSpPr txBox="1"/>
          <p:nvPr/>
        </p:nvSpPr>
        <p:spPr>
          <a:xfrm>
            <a:off x="3645555" y="2108510"/>
            <a:ext cx="3345788" cy="1815882"/>
          </a:xfrm>
          <a:prstGeom prst="rect">
            <a:avLst/>
          </a:prstGeom>
          <a:noFill/>
        </p:spPr>
        <p:txBody>
          <a:bodyPr wrap="none" rtlCol="0">
            <a:spAutoFit/>
          </a:bodyPr>
          <a:lstStyle/>
          <a:p>
            <a:r>
              <a:rPr lang="en-US" sz="2800" dirty="0" err="1">
                <a:latin typeface="Helvetica" pitchFamily="2" charset="0"/>
              </a:rPr>
              <a:t>Tomek</a:t>
            </a:r>
            <a:r>
              <a:rPr lang="en-US" sz="2800" dirty="0">
                <a:latin typeface="Helvetica" pitchFamily="2" charset="0"/>
              </a:rPr>
              <a:t> </a:t>
            </a:r>
            <a:r>
              <a:rPr lang="en-US" sz="2800" dirty="0" err="1">
                <a:latin typeface="Helvetica" pitchFamily="2" charset="0"/>
              </a:rPr>
              <a:t>Swigut</a:t>
            </a:r>
            <a:endParaRPr lang="en-US" sz="2800" dirty="0">
              <a:latin typeface="Helvetica" pitchFamily="2" charset="0"/>
            </a:endParaRPr>
          </a:p>
          <a:p>
            <a:r>
              <a:rPr lang="en-US" sz="2800" dirty="0">
                <a:latin typeface="Helvetica" pitchFamily="2" charset="0"/>
              </a:rPr>
              <a:t>Hannah Long</a:t>
            </a:r>
          </a:p>
          <a:p>
            <a:r>
              <a:rPr lang="en-US" sz="2800" dirty="0" err="1">
                <a:latin typeface="Helvetica" pitchFamily="2" charset="0"/>
              </a:rPr>
              <a:t>Jaaved</a:t>
            </a:r>
            <a:r>
              <a:rPr lang="en-US" sz="2800" dirty="0">
                <a:latin typeface="Helvetica" pitchFamily="2" charset="0"/>
              </a:rPr>
              <a:t> Mohammed</a:t>
            </a:r>
          </a:p>
          <a:p>
            <a:r>
              <a:rPr lang="en-US" sz="2800" dirty="0">
                <a:latin typeface="Helvetica" pitchFamily="2" charset="0"/>
              </a:rPr>
              <a:t>Sara Prescott</a:t>
            </a:r>
          </a:p>
        </p:txBody>
      </p:sp>
      <p:sp>
        <p:nvSpPr>
          <p:cNvPr id="11" name="Rectangle 10"/>
          <p:cNvSpPr/>
          <p:nvPr/>
        </p:nvSpPr>
        <p:spPr>
          <a:xfrm>
            <a:off x="7411265" y="1229851"/>
            <a:ext cx="2425664" cy="523220"/>
          </a:xfrm>
          <a:prstGeom prst="rect">
            <a:avLst/>
          </a:prstGeom>
        </p:spPr>
        <p:txBody>
          <a:bodyPr wrap="none">
            <a:spAutoFit/>
          </a:bodyPr>
          <a:lstStyle/>
          <a:p>
            <a:r>
              <a:rPr lang="en-US" sz="2800">
                <a:latin typeface="Helvetica" pitchFamily="2" charset="0"/>
              </a:rPr>
              <a:t>Collaborators:</a:t>
            </a:r>
            <a:endParaRPr lang="en-US" sz="2800" dirty="0">
              <a:latin typeface="Helvetica" pitchFamily="2" charset="0"/>
            </a:endParaRPr>
          </a:p>
        </p:txBody>
      </p:sp>
      <p:sp>
        <p:nvSpPr>
          <p:cNvPr id="12" name="TextBox 11">
            <a:extLst>
              <a:ext uri="{FF2B5EF4-FFF2-40B4-BE49-F238E27FC236}">
                <a16:creationId xmlns:a16="http://schemas.microsoft.com/office/drawing/2014/main" id="{8E14E134-FA5B-B040-A3A2-B38EAA16622E}"/>
              </a:ext>
            </a:extLst>
          </p:cNvPr>
          <p:cNvSpPr txBox="1"/>
          <p:nvPr/>
        </p:nvSpPr>
        <p:spPr>
          <a:xfrm>
            <a:off x="7411265" y="1893066"/>
            <a:ext cx="2786340" cy="2677656"/>
          </a:xfrm>
          <a:prstGeom prst="rect">
            <a:avLst/>
          </a:prstGeom>
          <a:noFill/>
        </p:spPr>
        <p:txBody>
          <a:bodyPr wrap="none" rtlCol="0">
            <a:spAutoFit/>
          </a:bodyPr>
          <a:lstStyle/>
          <a:p>
            <a:r>
              <a:rPr lang="en-US" sz="2400" b="1" dirty="0">
                <a:latin typeface="Helvetica" pitchFamily="2" charset="0"/>
              </a:rPr>
              <a:t>LBNL:</a:t>
            </a:r>
          </a:p>
          <a:p>
            <a:r>
              <a:rPr lang="en-US" sz="2400" dirty="0">
                <a:latin typeface="Helvetica" pitchFamily="2" charset="0"/>
              </a:rPr>
              <a:t>Axel </a:t>
            </a:r>
            <a:r>
              <a:rPr lang="en-US" sz="2400" dirty="0" err="1">
                <a:latin typeface="Helvetica" pitchFamily="2" charset="0"/>
              </a:rPr>
              <a:t>Visel</a:t>
            </a:r>
            <a:endParaRPr lang="en-US" sz="2400" dirty="0">
              <a:latin typeface="Helvetica" pitchFamily="2" charset="0"/>
            </a:endParaRPr>
          </a:p>
          <a:p>
            <a:r>
              <a:rPr lang="en-US" sz="2400" dirty="0">
                <a:latin typeface="Helvetica" pitchFamily="2" charset="0"/>
              </a:rPr>
              <a:t>Marco </a:t>
            </a:r>
            <a:r>
              <a:rPr lang="en-US" sz="2400" dirty="0" err="1">
                <a:latin typeface="Helvetica" pitchFamily="2" charset="0"/>
              </a:rPr>
              <a:t>Osterwalder</a:t>
            </a:r>
            <a:endParaRPr lang="en-US" sz="2400" dirty="0">
              <a:latin typeface="Helvetica" pitchFamily="2" charset="0"/>
            </a:endParaRPr>
          </a:p>
          <a:p>
            <a:r>
              <a:rPr lang="en-US" sz="2400" dirty="0">
                <a:latin typeface="Helvetica" pitchFamily="2" charset="0"/>
              </a:rPr>
              <a:t>Diane Dickel</a:t>
            </a:r>
          </a:p>
          <a:p>
            <a:endParaRPr lang="en-US" sz="2400" dirty="0">
              <a:latin typeface="Helvetica" pitchFamily="2" charset="0"/>
            </a:endParaRPr>
          </a:p>
          <a:p>
            <a:endParaRPr lang="en-US" sz="2400" dirty="0">
              <a:latin typeface="Helvetica" pitchFamily="2" charset="0"/>
            </a:endParaRPr>
          </a:p>
          <a:p>
            <a:endParaRPr lang="en-US" sz="2400" dirty="0">
              <a:latin typeface="Helvetica" pitchFamily="2" charset="0"/>
            </a:endParaRPr>
          </a:p>
        </p:txBody>
      </p:sp>
      <p:sp>
        <p:nvSpPr>
          <p:cNvPr id="13" name="Rectangle 12"/>
          <p:cNvSpPr/>
          <p:nvPr/>
        </p:nvSpPr>
        <p:spPr>
          <a:xfrm>
            <a:off x="7411265" y="3231894"/>
            <a:ext cx="4389701" cy="3354765"/>
          </a:xfrm>
          <a:prstGeom prst="rect">
            <a:avLst/>
          </a:prstGeom>
        </p:spPr>
        <p:txBody>
          <a:bodyPr wrap="square">
            <a:spAutoFit/>
          </a:bodyPr>
          <a:lstStyle/>
          <a:p>
            <a:endParaRPr lang="en-US" sz="2400" dirty="0">
              <a:cs typeface="Arial Rounded MT Bold"/>
            </a:endParaRPr>
          </a:p>
          <a:p>
            <a:r>
              <a:rPr lang="en-US" sz="2400" dirty="0">
                <a:cs typeface="Arial Rounded MT Bold"/>
              </a:rPr>
              <a:t>Peter </a:t>
            </a:r>
            <a:r>
              <a:rPr lang="en-US" sz="2400" dirty="0" err="1">
                <a:cs typeface="Arial Rounded MT Bold"/>
              </a:rPr>
              <a:t>Claes</a:t>
            </a:r>
            <a:r>
              <a:rPr lang="en-US" sz="2400" dirty="0">
                <a:cs typeface="Arial Rounded MT Bold"/>
              </a:rPr>
              <a:t> (U. Leuven)</a:t>
            </a:r>
          </a:p>
          <a:p>
            <a:r>
              <a:rPr lang="en-US" sz="2400" dirty="0">
                <a:cs typeface="Arial Rounded MT Bold"/>
              </a:rPr>
              <a:t>Mark  Shriver (Penn State)</a:t>
            </a:r>
          </a:p>
          <a:p>
            <a:r>
              <a:rPr lang="en-US" sz="2400" dirty="0">
                <a:cs typeface="Arial Rounded MT Bold"/>
              </a:rPr>
              <a:t>Seth Weinberg (U. Pittsburgh)</a:t>
            </a:r>
          </a:p>
          <a:p>
            <a:endParaRPr lang="en-US" sz="2400" dirty="0">
              <a:cs typeface="Arial Rounded MT Bold"/>
            </a:endParaRPr>
          </a:p>
          <a:p>
            <a:r>
              <a:rPr lang="en-US" sz="2400" dirty="0">
                <a:cs typeface="Arial Rounded MT Bold"/>
              </a:rPr>
              <a:t>Tim </a:t>
            </a:r>
            <a:r>
              <a:rPr lang="en-US" sz="2400" dirty="0" err="1">
                <a:cs typeface="Arial Rounded MT Bold"/>
              </a:rPr>
              <a:t>Mohun</a:t>
            </a:r>
            <a:r>
              <a:rPr lang="en-US" sz="2400" dirty="0">
                <a:cs typeface="Arial Rounded MT Bold"/>
              </a:rPr>
              <a:t> (Crick Institute)</a:t>
            </a:r>
          </a:p>
          <a:p>
            <a:endParaRPr lang="en-US" sz="2400" dirty="0">
              <a:cs typeface="Arial Rounded MT Bold"/>
            </a:endParaRPr>
          </a:p>
          <a:p>
            <a:endParaRPr lang="en-US" sz="2400" dirty="0">
              <a:cs typeface="Arial Rounded MT Bold"/>
            </a:endParaRPr>
          </a:p>
          <a:p>
            <a:endParaRPr lang="en-US" sz="2000" dirty="0">
              <a:cs typeface="Arial Rounded MT Bold"/>
            </a:endParaRPr>
          </a:p>
        </p:txBody>
      </p:sp>
      <p:pic>
        <p:nvPicPr>
          <p:cNvPr id="14" name="Picture 13" descr="Screen Shot 2016-04-01 at 8.07.10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674" y="3952395"/>
            <a:ext cx="2178431" cy="584560"/>
          </a:xfrm>
          <a:prstGeom prst="rect">
            <a:avLst/>
          </a:prstGeom>
        </p:spPr>
      </p:pic>
      <p:sp>
        <p:nvSpPr>
          <p:cNvPr id="16" name="Rectangle 15"/>
          <p:cNvSpPr/>
          <p:nvPr/>
        </p:nvSpPr>
        <p:spPr>
          <a:xfrm>
            <a:off x="591674" y="4532732"/>
            <a:ext cx="6107762" cy="2677656"/>
          </a:xfrm>
          <a:prstGeom prst="rect">
            <a:avLst/>
          </a:prstGeom>
        </p:spPr>
        <p:txBody>
          <a:bodyPr wrap="none">
            <a:spAutoFit/>
          </a:bodyPr>
          <a:lstStyle/>
          <a:p>
            <a:r>
              <a:rPr lang="en-US" sz="2400" dirty="0">
                <a:latin typeface="Helvetica" pitchFamily="2" charset="0"/>
              </a:rPr>
              <a:t>Our colleagues from Hub and other Spokes</a:t>
            </a:r>
          </a:p>
          <a:p>
            <a:r>
              <a:rPr lang="en-US" sz="2400" dirty="0">
                <a:latin typeface="Helvetica" pitchFamily="2" charset="0"/>
              </a:rPr>
              <a:t>Cristina Williams</a:t>
            </a:r>
          </a:p>
          <a:p>
            <a:r>
              <a:rPr lang="en-US" sz="2400" dirty="0">
                <a:latin typeface="Helvetica" pitchFamily="2" charset="0"/>
              </a:rPr>
              <a:t>NIDCR staff</a:t>
            </a:r>
          </a:p>
          <a:p>
            <a:r>
              <a:rPr lang="en-US" sz="2400" dirty="0">
                <a:latin typeface="Helvetica" pitchFamily="2" charset="0"/>
              </a:rPr>
              <a:t>Steve </a:t>
            </a:r>
            <a:r>
              <a:rPr lang="en-US" sz="2400" dirty="0" err="1">
                <a:latin typeface="Helvetica" pitchFamily="2" charset="0"/>
              </a:rPr>
              <a:t>Scholnick</a:t>
            </a:r>
            <a:endParaRPr lang="en-US" sz="2400" dirty="0">
              <a:latin typeface="Helvetica" pitchFamily="2" charset="0"/>
            </a:endParaRPr>
          </a:p>
          <a:p>
            <a:r>
              <a:rPr lang="en-US" sz="2400" dirty="0">
                <a:latin typeface="Helvetica" pitchFamily="2" charset="0"/>
              </a:rPr>
              <a:t>Emir </a:t>
            </a:r>
            <a:r>
              <a:rPr lang="en-US" sz="2400" dirty="0" err="1">
                <a:latin typeface="Helvetica" pitchFamily="2" charset="0"/>
              </a:rPr>
              <a:t>Khatipov</a:t>
            </a:r>
            <a:endParaRPr lang="en-US" sz="2400" dirty="0">
              <a:latin typeface="Helvetica" pitchFamily="2" charset="0"/>
            </a:endParaRPr>
          </a:p>
          <a:p>
            <a:r>
              <a:rPr lang="en-US" sz="2400" dirty="0">
                <a:latin typeface="Helvetica" pitchFamily="2" charset="0"/>
              </a:rPr>
              <a:t>Kathryn Stein</a:t>
            </a:r>
          </a:p>
          <a:p>
            <a:endParaRPr lang="en-US" sz="2400" dirty="0">
              <a:latin typeface="Helvetica" pitchFamily="2" charset="0"/>
            </a:endParaRPr>
          </a:p>
        </p:txBody>
      </p:sp>
    </p:spTree>
    <p:extLst>
      <p:ext uri="{BB962C8B-B14F-4D97-AF65-F5344CB8AC3E}">
        <p14:creationId xmlns:p14="http://schemas.microsoft.com/office/powerpoint/2010/main" val="427039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7238" y="233552"/>
            <a:ext cx="2437527" cy="707886"/>
          </a:xfrm>
          <a:prstGeom prst="rect">
            <a:avLst/>
          </a:prstGeom>
        </p:spPr>
        <p:txBody>
          <a:bodyPr wrap="none">
            <a:spAutoFit/>
          </a:bodyPr>
          <a:lstStyle/>
          <a:p>
            <a:pPr algn="ctr"/>
            <a:r>
              <a:rPr lang="en-US" sz="4000" dirty="0">
                <a:cs typeface="Arial Rounded MT Bold"/>
              </a:rPr>
              <a:t>Our Aims:</a:t>
            </a:r>
            <a:endParaRPr lang="en-US" sz="4000" dirty="0"/>
          </a:p>
        </p:txBody>
      </p:sp>
      <p:sp>
        <p:nvSpPr>
          <p:cNvPr id="5" name="Rectangle 4"/>
          <p:cNvSpPr/>
          <p:nvPr/>
        </p:nvSpPr>
        <p:spPr>
          <a:xfrm>
            <a:off x="1881809" y="1434489"/>
            <a:ext cx="8672336" cy="4647426"/>
          </a:xfrm>
          <a:prstGeom prst="rect">
            <a:avLst/>
          </a:prstGeom>
        </p:spPr>
        <p:txBody>
          <a:bodyPr wrap="square">
            <a:spAutoFit/>
          </a:bodyPr>
          <a:lstStyle/>
          <a:p>
            <a:r>
              <a:rPr lang="en-US" sz="2400" dirty="0"/>
              <a:t>AIM 1: </a:t>
            </a:r>
          </a:p>
          <a:p>
            <a:endParaRPr lang="en-US" sz="2400" dirty="0"/>
          </a:p>
          <a:p>
            <a:r>
              <a:rPr lang="en-US" sz="2400" dirty="0"/>
              <a:t>To characterize epigenetic landscapes and </a:t>
            </a:r>
            <a:r>
              <a:rPr lang="en-US" sz="2400" dirty="0" err="1"/>
              <a:t>transcriptomes</a:t>
            </a:r>
            <a:r>
              <a:rPr lang="en-US" sz="2400" dirty="0"/>
              <a:t> of human and chimpanzee Cranial Neural Crest Cells (CNCCs) and to identify conserved and species-speciﬁc </a:t>
            </a:r>
            <a:r>
              <a:rPr lang="en-US" sz="2400" dirty="0" err="1"/>
              <a:t>cis</a:t>
            </a:r>
            <a:r>
              <a:rPr lang="en-US" sz="2400" dirty="0"/>
              <a:t>-regulatory elements</a:t>
            </a:r>
          </a:p>
          <a:p>
            <a:endParaRPr lang="en-US" sz="2400" dirty="0"/>
          </a:p>
          <a:p>
            <a:endParaRPr lang="en-US" sz="2400" dirty="0"/>
          </a:p>
          <a:p>
            <a:r>
              <a:rPr lang="en-US" sz="2400" dirty="0"/>
              <a:t>AIM 2: </a:t>
            </a:r>
          </a:p>
          <a:p>
            <a:endParaRPr lang="en-US" sz="2400" dirty="0"/>
          </a:p>
          <a:p>
            <a:r>
              <a:rPr lang="en-US" sz="2400" dirty="0"/>
              <a:t>To analyze activity of candidate craniofacial enhancers </a:t>
            </a:r>
            <a:r>
              <a:rPr lang="en-US" sz="2400" i="1" dirty="0"/>
              <a:t>in vivo</a:t>
            </a:r>
            <a:endParaRPr lang="en-US" sz="2400" dirty="0"/>
          </a:p>
          <a:p>
            <a:endParaRPr lang="en-US" sz="3200" dirty="0"/>
          </a:p>
        </p:txBody>
      </p:sp>
    </p:spTree>
    <p:extLst>
      <p:ext uri="{BB962C8B-B14F-4D97-AF65-F5344CB8AC3E}">
        <p14:creationId xmlns:p14="http://schemas.microsoft.com/office/powerpoint/2010/main" val="470211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10237638" y="6090783"/>
            <a:ext cx="1921360" cy="738664"/>
          </a:xfrm>
          <a:prstGeom prst="rect">
            <a:avLst/>
          </a:prstGeom>
          <a:noFill/>
        </p:spPr>
        <p:txBody>
          <a:bodyPr wrap="none" rtlCol="0">
            <a:spAutoFit/>
          </a:bodyPr>
          <a:lstStyle/>
          <a:p>
            <a:pPr algn="r"/>
            <a:r>
              <a:rPr lang="en-US" sz="1400" i="1" dirty="0" err="1"/>
              <a:t>Bajpai</a:t>
            </a:r>
            <a:r>
              <a:rPr lang="en-US" sz="1400" i="1" dirty="0"/>
              <a:t> et al 2010</a:t>
            </a:r>
          </a:p>
          <a:p>
            <a:pPr algn="r"/>
            <a:r>
              <a:rPr lang="en-US" sz="1400" i="1" dirty="0"/>
              <a:t>Rada-Iglesias et al 2011</a:t>
            </a:r>
          </a:p>
          <a:p>
            <a:pPr algn="r"/>
            <a:r>
              <a:rPr lang="en-US" sz="1400" i="1" dirty="0"/>
              <a:t>Prescott et al 2015</a:t>
            </a:r>
          </a:p>
        </p:txBody>
      </p:sp>
      <p:pic>
        <p:nvPicPr>
          <p:cNvPr id="12" name="Picture 11">
            <a:extLst>
              <a:ext uri="{FF2B5EF4-FFF2-40B4-BE49-F238E27FC236}">
                <a16:creationId xmlns:a16="http://schemas.microsoft.com/office/drawing/2014/main" id="{376DB2F5-41FD-E54A-9923-D19B7DEFCF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0907" y="1343024"/>
            <a:ext cx="7390183" cy="4942785"/>
          </a:xfrm>
          <a:prstGeom prst="rect">
            <a:avLst/>
          </a:prstGeom>
        </p:spPr>
      </p:pic>
      <p:sp>
        <p:nvSpPr>
          <p:cNvPr id="5" name="Title 4">
            <a:extLst>
              <a:ext uri="{FF2B5EF4-FFF2-40B4-BE49-F238E27FC236}">
                <a16:creationId xmlns:a16="http://schemas.microsoft.com/office/drawing/2014/main" id="{9E16CD97-0CE8-9441-AA33-025C07A9A317}"/>
              </a:ext>
            </a:extLst>
          </p:cNvPr>
          <p:cNvSpPr>
            <a:spLocks noGrp="1"/>
          </p:cNvSpPr>
          <p:nvPr>
            <p:ph type="title"/>
          </p:nvPr>
        </p:nvSpPr>
        <p:spPr>
          <a:xfrm>
            <a:off x="838198" y="17461"/>
            <a:ext cx="10515600" cy="1325563"/>
          </a:xfrm>
        </p:spPr>
        <p:txBody>
          <a:bodyPr>
            <a:normAutofit fontScale="90000"/>
          </a:bodyPr>
          <a:lstStyle/>
          <a:p>
            <a:pPr algn="ctr"/>
            <a:r>
              <a:rPr lang="en-US" dirty="0">
                <a:cs typeface="Arial Rounded MT Bold"/>
              </a:rPr>
              <a:t>Human Cranial Neural Crest Cells (CNCC)</a:t>
            </a:r>
            <a:br>
              <a:rPr lang="en-US" dirty="0">
                <a:cs typeface="Arial Rounded MT Bold"/>
              </a:rPr>
            </a:br>
            <a:r>
              <a:rPr lang="en-US" dirty="0">
                <a:cs typeface="Arial Rounded MT Bold"/>
              </a:rPr>
              <a:t>can be derived in vitro from </a:t>
            </a:r>
            <a:r>
              <a:rPr lang="en-US" dirty="0" err="1">
                <a:cs typeface="Arial Rounded MT Bold"/>
              </a:rPr>
              <a:t>hESC</a:t>
            </a:r>
            <a:r>
              <a:rPr lang="en-US" dirty="0">
                <a:cs typeface="Arial Rounded MT Bold"/>
              </a:rPr>
              <a:t> or iPSC</a:t>
            </a:r>
            <a:endParaRPr lang="en-US" dirty="0"/>
          </a:p>
        </p:txBody>
      </p:sp>
    </p:spTree>
    <p:extLst>
      <p:ext uri="{BB962C8B-B14F-4D97-AF65-F5344CB8AC3E}">
        <p14:creationId xmlns:p14="http://schemas.microsoft.com/office/powerpoint/2010/main" val="1170411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le 1"/>
          <p:cNvSpPr>
            <a:spLocks noGrp="1"/>
          </p:cNvSpPr>
          <p:nvPr>
            <p:ph type="title"/>
          </p:nvPr>
        </p:nvSpPr>
        <p:spPr>
          <a:xfrm>
            <a:off x="457200" y="218541"/>
            <a:ext cx="10318981" cy="1143000"/>
          </a:xfrm>
        </p:spPr>
        <p:txBody>
          <a:bodyPr>
            <a:noAutofit/>
          </a:bodyPr>
          <a:lstStyle/>
          <a:p>
            <a:r>
              <a:rPr lang="en-US" sz="3600" b="0" dirty="0" err="1">
                <a:cs typeface="Arial Rounded MT Bold"/>
              </a:rPr>
              <a:t>Epigenomic</a:t>
            </a:r>
            <a:r>
              <a:rPr lang="en-US" sz="3600" b="0" dirty="0">
                <a:cs typeface="Arial Rounded MT Bold"/>
              </a:rPr>
              <a:t> strategy for systematic annotation of  human cranial neural crest regulatory elements</a:t>
            </a:r>
          </a:p>
        </p:txBody>
      </p:sp>
      <p:grpSp>
        <p:nvGrpSpPr>
          <p:cNvPr id="5" name="Group 4"/>
          <p:cNvGrpSpPr/>
          <p:nvPr/>
        </p:nvGrpSpPr>
        <p:grpSpPr>
          <a:xfrm>
            <a:off x="1766576" y="1927211"/>
            <a:ext cx="8421898" cy="4411050"/>
            <a:chOff x="2004320" y="1543163"/>
            <a:chExt cx="8421898" cy="4411050"/>
          </a:xfrm>
        </p:grpSpPr>
        <p:sp>
          <p:nvSpPr>
            <p:cNvPr id="141" name="Rounded Rectangle 140"/>
            <p:cNvSpPr/>
            <p:nvPr/>
          </p:nvSpPr>
          <p:spPr>
            <a:xfrm>
              <a:off x="2004320" y="1543163"/>
              <a:ext cx="8171726" cy="4411050"/>
            </a:xfrm>
            <a:prstGeom prst="roundRect">
              <a:avLst>
                <a:gd name="adj" fmla="val 975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a:t>
              </a:r>
            </a:p>
          </p:txBody>
        </p:sp>
        <p:cxnSp>
          <p:nvCxnSpPr>
            <p:cNvPr id="2" name="Straight Arrow Connector 1"/>
            <p:cNvCxnSpPr>
              <a:cxnSpLocks noChangeShapeType="1"/>
            </p:cNvCxnSpPr>
            <p:nvPr/>
          </p:nvCxnSpPr>
          <p:spPr bwMode="auto">
            <a:xfrm>
              <a:off x="4969443" y="3842747"/>
              <a:ext cx="1" cy="389188"/>
            </a:xfrm>
            <a:prstGeom prst="straightConnector1">
              <a:avLst/>
            </a:prstGeom>
            <a:noFill/>
            <a:ln w="19050">
              <a:solidFill>
                <a:schemeClr val="tx1"/>
              </a:solidFill>
              <a:round/>
              <a:headEnd/>
              <a:tailEnd type="arrow" w="med" len="med"/>
            </a:ln>
            <a:effectLst>
              <a:outerShdw dist="20000" dir="5400000" rotWithShape="0">
                <a:srgbClr val="808080">
                  <a:alpha val="37999"/>
                </a:srgbClr>
              </a:outerShdw>
            </a:effectLst>
          </p:spPr>
        </p:cxnSp>
        <p:sp>
          <p:nvSpPr>
            <p:cNvPr id="100" name="Right Arrow 99"/>
            <p:cNvSpPr>
              <a:spLocks noChangeArrowheads="1"/>
            </p:cNvSpPr>
            <p:nvPr/>
          </p:nvSpPr>
          <p:spPr bwMode="auto">
            <a:xfrm>
              <a:off x="7036906" y="5103313"/>
              <a:ext cx="2493963" cy="406400"/>
            </a:xfrm>
            <a:prstGeom prst="rightArrow">
              <a:avLst>
                <a:gd name="adj1" fmla="val 50000"/>
                <a:gd name="adj2" fmla="val 50001"/>
              </a:avLst>
            </a:prstGeom>
            <a:solidFill>
              <a:srgbClr val="A0DE3D"/>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2000" dirty="0">
                <a:solidFill>
                  <a:schemeClr val="lt1"/>
                </a:solidFill>
              </a:endParaRPr>
            </a:p>
          </p:txBody>
        </p:sp>
        <p:cxnSp>
          <p:nvCxnSpPr>
            <p:cNvPr id="102" name="Straight Connector 101"/>
            <p:cNvCxnSpPr>
              <a:cxnSpLocks noChangeShapeType="1"/>
            </p:cNvCxnSpPr>
            <p:nvPr/>
          </p:nvCxnSpPr>
          <p:spPr bwMode="auto">
            <a:xfrm>
              <a:off x="2374416" y="5312864"/>
              <a:ext cx="7473952" cy="1587"/>
            </a:xfrm>
            <a:prstGeom prst="line">
              <a:avLst/>
            </a:prstGeom>
            <a:noFill/>
            <a:ln w="25400">
              <a:solidFill>
                <a:schemeClr val="tx1"/>
              </a:solidFill>
              <a:round/>
              <a:headEnd/>
              <a:tailEnd/>
            </a:ln>
            <a:effectLst>
              <a:outerShdw dist="20000" dir="5400000" rotWithShape="0">
                <a:srgbClr val="808080">
                  <a:alpha val="37999"/>
                </a:srgbClr>
              </a:outerShdw>
            </a:effectLst>
          </p:spPr>
        </p:cxnSp>
        <p:sp>
          <p:nvSpPr>
            <p:cNvPr id="109" name="Freeform 108"/>
            <p:cNvSpPr>
              <a:spLocks noChangeArrowheads="1"/>
            </p:cNvSpPr>
            <p:nvPr/>
          </p:nvSpPr>
          <p:spPr bwMode="auto">
            <a:xfrm>
              <a:off x="6616218" y="4844551"/>
              <a:ext cx="334963" cy="455613"/>
            </a:xfrm>
            <a:custGeom>
              <a:avLst/>
              <a:gdLst>
                <a:gd name="T0" fmla="*/ 0 w 1047750"/>
                <a:gd name="T1" fmla="*/ 454139 h 569370"/>
                <a:gd name="T2" fmla="*/ 14210 w 1047750"/>
                <a:gd name="T3" fmla="*/ 449060 h 569370"/>
                <a:gd name="T4" fmla="*/ 32481 w 1047750"/>
                <a:gd name="T5" fmla="*/ 438903 h 569370"/>
                <a:gd name="T6" fmla="*/ 44661 w 1047750"/>
                <a:gd name="T7" fmla="*/ 418589 h 569370"/>
                <a:gd name="T8" fmla="*/ 52781 w 1047750"/>
                <a:gd name="T9" fmla="*/ 408432 h 569370"/>
                <a:gd name="T10" fmla="*/ 79171 w 1047750"/>
                <a:gd name="T11" fmla="*/ 347490 h 569370"/>
                <a:gd name="T12" fmla="*/ 85262 w 1047750"/>
                <a:gd name="T13" fmla="*/ 327175 h 569370"/>
                <a:gd name="T14" fmla="*/ 93382 w 1047750"/>
                <a:gd name="T15" fmla="*/ 306861 h 569370"/>
                <a:gd name="T16" fmla="*/ 105562 w 1047750"/>
                <a:gd name="T17" fmla="*/ 250997 h 569370"/>
                <a:gd name="T18" fmla="*/ 111652 w 1047750"/>
                <a:gd name="T19" fmla="*/ 230683 h 569370"/>
                <a:gd name="T20" fmla="*/ 123832 w 1047750"/>
                <a:gd name="T21" fmla="*/ 144348 h 569370"/>
                <a:gd name="T22" fmla="*/ 127892 w 1047750"/>
                <a:gd name="T23" fmla="*/ 129112 h 569370"/>
                <a:gd name="T24" fmla="*/ 133982 w 1047750"/>
                <a:gd name="T25" fmla="*/ 93563 h 569370"/>
                <a:gd name="T26" fmla="*/ 140073 w 1047750"/>
                <a:gd name="T27" fmla="*/ 83406 h 569370"/>
                <a:gd name="T28" fmla="*/ 148193 w 1047750"/>
                <a:gd name="T29" fmla="*/ 52934 h 569370"/>
                <a:gd name="T30" fmla="*/ 158343 w 1047750"/>
                <a:gd name="T31" fmla="*/ 27542 h 569370"/>
                <a:gd name="T32" fmla="*/ 160373 w 1047750"/>
                <a:gd name="T33" fmla="*/ 12306 h 569370"/>
                <a:gd name="T34" fmla="*/ 209094 w 1047750"/>
                <a:gd name="T35" fmla="*/ 27542 h 569370"/>
                <a:gd name="T36" fmla="*/ 217214 w 1047750"/>
                <a:gd name="T37" fmla="*/ 58013 h 569370"/>
                <a:gd name="T38" fmla="*/ 225334 w 1047750"/>
                <a:gd name="T39" fmla="*/ 93563 h 569370"/>
                <a:gd name="T40" fmla="*/ 231424 w 1047750"/>
                <a:gd name="T41" fmla="*/ 139270 h 569370"/>
                <a:gd name="T42" fmla="*/ 233454 w 1047750"/>
                <a:gd name="T43" fmla="*/ 164662 h 569370"/>
                <a:gd name="T44" fmla="*/ 235484 w 1047750"/>
                <a:gd name="T45" fmla="*/ 184976 h 569370"/>
                <a:gd name="T46" fmla="*/ 239544 w 1047750"/>
                <a:gd name="T47" fmla="*/ 215448 h 569370"/>
                <a:gd name="T48" fmla="*/ 245634 w 1047750"/>
                <a:gd name="T49" fmla="*/ 225605 h 569370"/>
                <a:gd name="T50" fmla="*/ 247664 w 1047750"/>
                <a:gd name="T51" fmla="*/ 245919 h 569370"/>
                <a:gd name="T52" fmla="*/ 251725 w 1047750"/>
                <a:gd name="T53" fmla="*/ 261154 h 569370"/>
                <a:gd name="T54" fmla="*/ 259845 w 1047750"/>
                <a:gd name="T55" fmla="*/ 301783 h 569370"/>
                <a:gd name="T56" fmla="*/ 263905 w 1047750"/>
                <a:gd name="T57" fmla="*/ 322097 h 569370"/>
                <a:gd name="T58" fmla="*/ 267965 w 1047750"/>
                <a:gd name="T59" fmla="*/ 337333 h 569370"/>
                <a:gd name="T60" fmla="*/ 269995 w 1047750"/>
                <a:gd name="T61" fmla="*/ 352568 h 569370"/>
                <a:gd name="T62" fmla="*/ 276085 w 1047750"/>
                <a:gd name="T63" fmla="*/ 362725 h 569370"/>
                <a:gd name="T64" fmla="*/ 280145 w 1047750"/>
                <a:gd name="T65" fmla="*/ 377961 h 569370"/>
                <a:gd name="T66" fmla="*/ 286235 w 1047750"/>
                <a:gd name="T67" fmla="*/ 388118 h 569370"/>
                <a:gd name="T68" fmla="*/ 298415 w 1047750"/>
                <a:gd name="T69" fmla="*/ 413511 h 569370"/>
                <a:gd name="T70" fmla="*/ 300445 w 1047750"/>
                <a:gd name="T71" fmla="*/ 428746 h 569370"/>
                <a:gd name="T72" fmla="*/ 318716 w 1047750"/>
                <a:gd name="T73" fmla="*/ 454139 h 569370"/>
                <a:gd name="T74" fmla="*/ 334956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008000"/>
            </a:solidFill>
            <a:ln w="25400">
              <a:noFill/>
              <a:miter lim="800000"/>
              <a:headEnd/>
              <a:tailEnd/>
            </a:ln>
            <a:effectLst>
              <a:outerShdw dist="20000" dir="5400000" rotWithShape="0">
                <a:srgbClr val="808080">
                  <a:alpha val="37999"/>
                </a:srgbClr>
              </a:outerShdw>
            </a:effectLst>
          </p:spPr>
          <p:txBody>
            <a:bodyPr anchor="ctr"/>
            <a:lstStyle/>
            <a:p>
              <a:pPr algn="ctr">
                <a:defRPr/>
              </a:pPr>
              <a:endParaRPr lang="en-US" sz="2000" dirty="0"/>
            </a:p>
          </p:txBody>
        </p:sp>
        <p:sp>
          <p:nvSpPr>
            <p:cNvPr id="110" name="Freeform 109"/>
            <p:cNvSpPr>
              <a:spLocks noChangeArrowheads="1"/>
            </p:cNvSpPr>
            <p:nvPr/>
          </p:nvSpPr>
          <p:spPr bwMode="auto">
            <a:xfrm>
              <a:off x="7018380" y="4588963"/>
              <a:ext cx="334963" cy="704850"/>
            </a:xfrm>
            <a:custGeom>
              <a:avLst/>
              <a:gdLst>
                <a:gd name="T0" fmla="*/ 0 w 1047750"/>
                <a:gd name="T1" fmla="*/ 702572 h 569370"/>
                <a:gd name="T2" fmla="*/ 14210 w 1047750"/>
                <a:gd name="T3" fmla="*/ 694716 h 569370"/>
                <a:gd name="T4" fmla="*/ 32481 w 1047750"/>
                <a:gd name="T5" fmla="*/ 679002 h 569370"/>
                <a:gd name="T6" fmla="*/ 44661 w 1047750"/>
                <a:gd name="T7" fmla="*/ 647575 h 569370"/>
                <a:gd name="T8" fmla="*/ 52781 w 1047750"/>
                <a:gd name="T9" fmla="*/ 631862 h 569370"/>
                <a:gd name="T10" fmla="*/ 79171 w 1047750"/>
                <a:gd name="T11" fmla="*/ 537581 h 569370"/>
                <a:gd name="T12" fmla="*/ 85262 w 1047750"/>
                <a:gd name="T13" fmla="*/ 506154 h 569370"/>
                <a:gd name="T14" fmla="*/ 93382 w 1047750"/>
                <a:gd name="T15" fmla="*/ 474728 h 569370"/>
                <a:gd name="T16" fmla="*/ 105562 w 1047750"/>
                <a:gd name="T17" fmla="*/ 388304 h 569370"/>
                <a:gd name="T18" fmla="*/ 111652 w 1047750"/>
                <a:gd name="T19" fmla="*/ 356877 h 569370"/>
                <a:gd name="T20" fmla="*/ 123832 w 1047750"/>
                <a:gd name="T21" fmla="*/ 223313 h 569370"/>
                <a:gd name="T22" fmla="*/ 127892 w 1047750"/>
                <a:gd name="T23" fmla="*/ 199742 h 569370"/>
                <a:gd name="T24" fmla="*/ 133982 w 1047750"/>
                <a:gd name="T25" fmla="*/ 144745 h 569370"/>
                <a:gd name="T26" fmla="*/ 140073 w 1047750"/>
                <a:gd name="T27" fmla="*/ 129032 h 569370"/>
                <a:gd name="T28" fmla="*/ 148193 w 1047750"/>
                <a:gd name="T29" fmla="*/ 81892 h 569370"/>
                <a:gd name="T30" fmla="*/ 158343 w 1047750"/>
                <a:gd name="T31" fmla="*/ 42608 h 569370"/>
                <a:gd name="T32" fmla="*/ 160373 w 1047750"/>
                <a:gd name="T33" fmla="*/ 19038 h 569370"/>
                <a:gd name="T34" fmla="*/ 209094 w 1047750"/>
                <a:gd name="T35" fmla="*/ 42608 h 569370"/>
                <a:gd name="T36" fmla="*/ 217214 w 1047750"/>
                <a:gd name="T37" fmla="*/ 89748 h 569370"/>
                <a:gd name="T38" fmla="*/ 225334 w 1047750"/>
                <a:gd name="T39" fmla="*/ 144745 h 569370"/>
                <a:gd name="T40" fmla="*/ 231424 w 1047750"/>
                <a:gd name="T41" fmla="*/ 215456 h 569370"/>
                <a:gd name="T42" fmla="*/ 233454 w 1047750"/>
                <a:gd name="T43" fmla="*/ 254739 h 569370"/>
                <a:gd name="T44" fmla="*/ 235484 w 1047750"/>
                <a:gd name="T45" fmla="*/ 286166 h 569370"/>
                <a:gd name="T46" fmla="*/ 239544 w 1047750"/>
                <a:gd name="T47" fmla="*/ 333307 h 569370"/>
                <a:gd name="T48" fmla="*/ 245634 w 1047750"/>
                <a:gd name="T49" fmla="*/ 349020 h 569370"/>
                <a:gd name="T50" fmla="*/ 247664 w 1047750"/>
                <a:gd name="T51" fmla="*/ 380447 h 569370"/>
                <a:gd name="T52" fmla="*/ 251725 w 1047750"/>
                <a:gd name="T53" fmla="*/ 404017 h 569370"/>
                <a:gd name="T54" fmla="*/ 259845 w 1047750"/>
                <a:gd name="T55" fmla="*/ 466871 h 569370"/>
                <a:gd name="T56" fmla="*/ 263905 w 1047750"/>
                <a:gd name="T57" fmla="*/ 498298 h 569370"/>
                <a:gd name="T58" fmla="*/ 267965 w 1047750"/>
                <a:gd name="T59" fmla="*/ 521868 h 569370"/>
                <a:gd name="T60" fmla="*/ 269995 w 1047750"/>
                <a:gd name="T61" fmla="*/ 545438 h 569370"/>
                <a:gd name="T62" fmla="*/ 276085 w 1047750"/>
                <a:gd name="T63" fmla="*/ 561151 h 569370"/>
                <a:gd name="T64" fmla="*/ 280145 w 1047750"/>
                <a:gd name="T65" fmla="*/ 584722 h 569370"/>
                <a:gd name="T66" fmla="*/ 286235 w 1047750"/>
                <a:gd name="T67" fmla="*/ 600435 h 569370"/>
                <a:gd name="T68" fmla="*/ 298415 w 1047750"/>
                <a:gd name="T69" fmla="*/ 639719 h 569370"/>
                <a:gd name="T70" fmla="*/ 300445 w 1047750"/>
                <a:gd name="T71" fmla="*/ 663289 h 569370"/>
                <a:gd name="T72" fmla="*/ 318716 w 1047750"/>
                <a:gd name="T73" fmla="*/ 702572 h 569370"/>
                <a:gd name="T74" fmla="*/ 334956 w 1047750"/>
                <a:gd name="T75" fmla="*/ 702572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008000"/>
            </a:solidFill>
            <a:ln w="25400">
              <a:noFill/>
              <a:miter lim="800000"/>
              <a:headEnd/>
              <a:tailEnd/>
            </a:ln>
            <a:effectLst>
              <a:outerShdw dist="20000" dir="5400000" rotWithShape="0">
                <a:srgbClr val="808080">
                  <a:alpha val="37999"/>
                </a:srgbClr>
              </a:outerShdw>
            </a:effectLst>
          </p:spPr>
          <p:txBody>
            <a:bodyPr anchor="ctr"/>
            <a:lstStyle/>
            <a:p>
              <a:pPr algn="ctr">
                <a:defRPr/>
              </a:pPr>
              <a:endParaRPr lang="en-US" sz="2000" dirty="0"/>
            </a:p>
          </p:txBody>
        </p:sp>
        <p:sp>
          <p:nvSpPr>
            <p:cNvPr id="158" name="Freeform 157"/>
            <p:cNvSpPr>
              <a:spLocks noChangeArrowheads="1"/>
            </p:cNvSpPr>
            <p:nvPr/>
          </p:nvSpPr>
          <p:spPr bwMode="auto">
            <a:xfrm>
              <a:off x="6766139" y="4857001"/>
              <a:ext cx="242887" cy="455613"/>
            </a:xfrm>
            <a:custGeom>
              <a:avLst/>
              <a:gdLst>
                <a:gd name="T0" fmla="*/ 0 w 1047750"/>
                <a:gd name="T1" fmla="*/ 454139 h 569370"/>
                <a:gd name="T2" fmla="*/ 10304 w 1047750"/>
                <a:gd name="T3" fmla="*/ 449060 h 569370"/>
                <a:gd name="T4" fmla="*/ 23552 w 1047750"/>
                <a:gd name="T5" fmla="*/ 438903 h 569370"/>
                <a:gd name="T6" fmla="*/ 32385 w 1047750"/>
                <a:gd name="T7" fmla="*/ 418589 h 569370"/>
                <a:gd name="T8" fmla="*/ 38273 w 1047750"/>
                <a:gd name="T9" fmla="*/ 408432 h 569370"/>
                <a:gd name="T10" fmla="*/ 57409 w 1047750"/>
                <a:gd name="T11" fmla="*/ 347490 h 569370"/>
                <a:gd name="T12" fmla="*/ 61825 w 1047750"/>
                <a:gd name="T13" fmla="*/ 327175 h 569370"/>
                <a:gd name="T14" fmla="*/ 67713 w 1047750"/>
                <a:gd name="T15" fmla="*/ 306861 h 569370"/>
                <a:gd name="T16" fmla="*/ 76545 w 1047750"/>
                <a:gd name="T17" fmla="*/ 250997 h 569370"/>
                <a:gd name="T18" fmla="*/ 80961 w 1047750"/>
                <a:gd name="T19" fmla="*/ 230683 h 569370"/>
                <a:gd name="T20" fmla="*/ 89793 w 1047750"/>
                <a:gd name="T21" fmla="*/ 144348 h 569370"/>
                <a:gd name="T22" fmla="*/ 92738 w 1047750"/>
                <a:gd name="T23" fmla="*/ 129112 h 569370"/>
                <a:gd name="T24" fmla="*/ 97154 w 1047750"/>
                <a:gd name="T25" fmla="*/ 93563 h 569370"/>
                <a:gd name="T26" fmla="*/ 101570 w 1047750"/>
                <a:gd name="T27" fmla="*/ 83406 h 569370"/>
                <a:gd name="T28" fmla="*/ 107458 w 1047750"/>
                <a:gd name="T29" fmla="*/ 52934 h 569370"/>
                <a:gd name="T30" fmla="*/ 114818 w 1047750"/>
                <a:gd name="T31" fmla="*/ 27542 h 569370"/>
                <a:gd name="T32" fmla="*/ 116290 w 1047750"/>
                <a:gd name="T33" fmla="*/ 12306 h 569370"/>
                <a:gd name="T34" fmla="*/ 151618 w 1047750"/>
                <a:gd name="T35" fmla="*/ 27542 h 569370"/>
                <a:gd name="T36" fmla="*/ 157507 w 1047750"/>
                <a:gd name="T37" fmla="*/ 58013 h 569370"/>
                <a:gd name="T38" fmla="*/ 163395 w 1047750"/>
                <a:gd name="T39" fmla="*/ 93563 h 569370"/>
                <a:gd name="T40" fmla="*/ 167811 w 1047750"/>
                <a:gd name="T41" fmla="*/ 139270 h 569370"/>
                <a:gd name="T42" fmla="*/ 169283 w 1047750"/>
                <a:gd name="T43" fmla="*/ 164662 h 569370"/>
                <a:gd name="T44" fmla="*/ 170755 w 1047750"/>
                <a:gd name="T45" fmla="*/ 184976 h 569370"/>
                <a:gd name="T46" fmla="*/ 173699 w 1047750"/>
                <a:gd name="T47" fmla="*/ 215448 h 569370"/>
                <a:gd name="T48" fmla="*/ 178115 w 1047750"/>
                <a:gd name="T49" fmla="*/ 225605 h 569370"/>
                <a:gd name="T50" fmla="*/ 179587 w 1047750"/>
                <a:gd name="T51" fmla="*/ 245919 h 569370"/>
                <a:gd name="T52" fmla="*/ 182531 w 1047750"/>
                <a:gd name="T53" fmla="*/ 261154 h 569370"/>
                <a:gd name="T54" fmla="*/ 188419 w 1047750"/>
                <a:gd name="T55" fmla="*/ 301783 h 569370"/>
                <a:gd name="T56" fmla="*/ 191363 w 1047750"/>
                <a:gd name="T57" fmla="*/ 322097 h 569370"/>
                <a:gd name="T58" fmla="*/ 194307 w 1047750"/>
                <a:gd name="T59" fmla="*/ 337333 h 569370"/>
                <a:gd name="T60" fmla="*/ 195779 w 1047750"/>
                <a:gd name="T61" fmla="*/ 352568 h 569370"/>
                <a:gd name="T62" fmla="*/ 200195 w 1047750"/>
                <a:gd name="T63" fmla="*/ 362725 h 569370"/>
                <a:gd name="T64" fmla="*/ 203139 w 1047750"/>
                <a:gd name="T65" fmla="*/ 377961 h 569370"/>
                <a:gd name="T66" fmla="*/ 207555 w 1047750"/>
                <a:gd name="T67" fmla="*/ 388118 h 569370"/>
                <a:gd name="T68" fmla="*/ 216388 w 1047750"/>
                <a:gd name="T69" fmla="*/ 413511 h 569370"/>
                <a:gd name="T70" fmla="*/ 217860 w 1047750"/>
                <a:gd name="T71" fmla="*/ 428746 h 569370"/>
                <a:gd name="T72" fmla="*/ 231108 w 1047750"/>
                <a:gd name="T73" fmla="*/ 454139 h 569370"/>
                <a:gd name="T74" fmla="*/ 242884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3366FF"/>
            </a:solidFill>
            <a:ln w="25400">
              <a:noFill/>
              <a:miter lim="800000"/>
              <a:headEnd/>
              <a:tailEnd/>
            </a:ln>
            <a:effectLst>
              <a:outerShdw dist="20000" dir="5400000" rotWithShape="0">
                <a:srgbClr val="808080">
                  <a:alpha val="37999"/>
                </a:srgbClr>
              </a:outerShdw>
            </a:effectLst>
          </p:spPr>
          <p:txBody>
            <a:bodyPr anchor="ctr"/>
            <a:lstStyle/>
            <a:p>
              <a:pPr algn="ctr">
                <a:defRPr/>
              </a:pPr>
              <a:endParaRPr lang="en-US" sz="2000" dirty="0"/>
            </a:p>
          </p:txBody>
        </p:sp>
        <p:sp>
          <p:nvSpPr>
            <p:cNvPr id="167" name="Freeform 166"/>
            <p:cNvSpPr>
              <a:spLocks noChangeArrowheads="1"/>
            </p:cNvSpPr>
            <p:nvPr/>
          </p:nvSpPr>
          <p:spPr bwMode="auto">
            <a:xfrm>
              <a:off x="7015614" y="4861764"/>
              <a:ext cx="242888" cy="455613"/>
            </a:xfrm>
            <a:custGeom>
              <a:avLst/>
              <a:gdLst>
                <a:gd name="T0" fmla="*/ 0 w 1047750"/>
                <a:gd name="T1" fmla="*/ 454139 h 569370"/>
                <a:gd name="T2" fmla="*/ 10304 w 1047750"/>
                <a:gd name="T3" fmla="*/ 449060 h 569370"/>
                <a:gd name="T4" fmla="*/ 23552 w 1047750"/>
                <a:gd name="T5" fmla="*/ 438903 h 569370"/>
                <a:gd name="T6" fmla="*/ 32384 w 1047750"/>
                <a:gd name="T7" fmla="*/ 418589 h 569370"/>
                <a:gd name="T8" fmla="*/ 38272 w 1047750"/>
                <a:gd name="T9" fmla="*/ 408432 h 569370"/>
                <a:gd name="T10" fmla="*/ 57409 w 1047750"/>
                <a:gd name="T11" fmla="*/ 347490 h 569370"/>
                <a:gd name="T12" fmla="*/ 61825 w 1047750"/>
                <a:gd name="T13" fmla="*/ 327175 h 569370"/>
                <a:gd name="T14" fmla="*/ 67713 w 1047750"/>
                <a:gd name="T15" fmla="*/ 306861 h 569370"/>
                <a:gd name="T16" fmla="*/ 76545 w 1047750"/>
                <a:gd name="T17" fmla="*/ 250997 h 569370"/>
                <a:gd name="T18" fmla="*/ 80961 w 1047750"/>
                <a:gd name="T19" fmla="*/ 230683 h 569370"/>
                <a:gd name="T20" fmla="*/ 89793 w 1047750"/>
                <a:gd name="T21" fmla="*/ 144348 h 569370"/>
                <a:gd name="T22" fmla="*/ 92737 w 1047750"/>
                <a:gd name="T23" fmla="*/ 129112 h 569370"/>
                <a:gd name="T24" fmla="*/ 97153 w 1047750"/>
                <a:gd name="T25" fmla="*/ 93563 h 569370"/>
                <a:gd name="T26" fmla="*/ 101569 w 1047750"/>
                <a:gd name="T27" fmla="*/ 83406 h 569370"/>
                <a:gd name="T28" fmla="*/ 107457 w 1047750"/>
                <a:gd name="T29" fmla="*/ 52934 h 569370"/>
                <a:gd name="T30" fmla="*/ 114817 w 1047750"/>
                <a:gd name="T31" fmla="*/ 27542 h 569370"/>
                <a:gd name="T32" fmla="*/ 116289 w 1047750"/>
                <a:gd name="T33" fmla="*/ 12306 h 569370"/>
                <a:gd name="T34" fmla="*/ 151618 w 1047750"/>
                <a:gd name="T35" fmla="*/ 27542 h 569370"/>
                <a:gd name="T36" fmla="*/ 157506 w 1047750"/>
                <a:gd name="T37" fmla="*/ 58013 h 569370"/>
                <a:gd name="T38" fmla="*/ 163394 w 1047750"/>
                <a:gd name="T39" fmla="*/ 93563 h 569370"/>
                <a:gd name="T40" fmla="*/ 167810 w 1047750"/>
                <a:gd name="T41" fmla="*/ 139270 h 569370"/>
                <a:gd name="T42" fmla="*/ 169282 w 1047750"/>
                <a:gd name="T43" fmla="*/ 164662 h 569370"/>
                <a:gd name="T44" fmla="*/ 170754 w 1047750"/>
                <a:gd name="T45" fmla="*/ 184976 h 569370"/>
                <a:gd name="T46" fmla="*/ 173698 w 1047750"/>
                <a:gd name="T47" fmla="*/ 215448 h 569370"/>
                <a:gd name="T48" fmla="*/ 178114 w 1047750"/>
                <a:gd name="T49" fmla="*/ 225605 h 569370"/>
                <a:gd name="T50" fmla="*/ 179586 w 1047750"/>
                <a:gd name="T51" fmla="*/ 245919 h 569370"/>
                <a:gd name="T52" fmla="*/ 182530 w 1047750"/>
                <a:gd name="T53" fmla="*/ 261154 h 569370"/>
                <a:gd name="T54" fmla="*/ 188418 w 1047750"/>
                <a:gd name="T55" fmla="*/ 301783 h 569370"/>
                <a:gd name="T56" fmla="*/ 191362 w 1047750"/>
                <a:gd name="T57" fmla="*/ 322097 h 569370"/>
                <a:gd name="T58" fmla="*/ 194306 w 1047750"/>
                <a:gd name="T59" fmla="*/ 337333 h 569370"/>
                <a:gd name="T60" fmla="*/ 195778 w 1047750"/>
                <a:gd name="T61" fmla="*/ 352568 h 569370"/>
                <a:gd name="T62" fmla="*/ 200194 w 1047750"/>
                <a:gd name="T63" fmla="*/ 362725 h 569370"/>
                <a:gd name="T64" fmla="*/ 203139 w 1047750"/>
                <a:gd name="T65" fmla="*/ 377961 h 569370"/>
                <a:gd name="T66" fmla="*/ 207555 w 1047750"/>
                <a:gd name="T67" fmla="*/ 388118 h 569370"/>
                <a:gd name="T68" fmla="*/ 216387 w 1047750"/>
                <a:gd name="T69" fmla="*/ 413511 h 569370"/>
                <a:gd name="T70" fmla="*/ 217859 w 1047750"/>
                <a:gd name="T71" fmla="*/ 428746 h 569370"/>
                <a:gd name="T72" fmla="*/ 231107 w 1047750"/>
                <a:gd name="T73" fmla="*/ 454139 h 569370"/>
                <a:gd name="T74" fmla="*/ 242883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3366FF"/>
            </a:solidFill>
            <a:ln w="25400">
              <a:noFill/>
              <a:miter lim="800000"/>
              <a:headEnd/>
              <a:tailEnd/>
            </a:ln>
            <a:effectLst>
              <a:outerShdw dist="20000" dir="5400000" rotWithShape="0">
                <a:srgbClr val="808080">
                  <a:alpha val="37999"/>
                </a:srgbClr>
              </a:outerShdw>
            </a:effectLst>
          </p:spPr>
          <p:txBody>
            <a:bodyPr anchor="ctr"/>
            <a:lstStyle/>
            <a:p>
              <a:pPr algn="ctr">
                <a:defRPr/>
              </a:pPr>
              <a:endParaRPr lang="en-US" sz="2000" dirty="0"/>
            </a:p>
          </p:txBody>
        </p:sp>
        <p:sp>
          <p:nvSpPr>
            <p:cNvPr id="97" name="TextBox 230"/>
            <p:cNvSpPr txBox="1">
              <a:spLocks noChangeArrowheads="1"/>
            </p:cNvSpPr>
            <p:nvPr/>
          </p:nvSpPr>
          <p:spPr bwMode="auto">
            <a:xfrm>
              <a:off x="2722079" y="5370013"/>
              <a:ext cx="13779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dirty="0">
                  <a:latin typeface="+mn-lt"/>
                  <a:cs typeface="Arial" charset="0"/>
                </a:rPr>
                <a:t>Enhancer signature</a:t>
              </a:r>
            </a:p>
          </p:txBody>
        </p:sp>
        <p:sp>
          <p:nvSpPr>
            <p:cNvPr id="98" name="TextBox 231"/>
            <p:cNvSpPr txBox="1">
              <a:spLocks noChangeArrowheads="1"/>
            </p:cNvSpPr>
            <p:nvPr/>
          </p:nvSpPr>
          <p:spPr bwMode="auto">
            <a:xfrm>
              <a:off x="6379679" y="5370013"/>
              <a:ext cx="13779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dirty="0">
                  <a:latin typeface="+mn-lt"/>
                  <a:cs typeface="Arial" charset="0"/>
                </a:rPr>
                <a:t>Promoter</a:t>
              </a:r>
            </a:p>
            <a:p>
              <a:pPr algn="ctr" eaLnBrk="1" hangingPunct="1"/>
              <a:r>
                <a:rPr lang="en-US" sz="1600" dirty="0">
                  <a:latin typeface="+mn-lt"/>
                  <a:cs typeface="Arial" charset="0"/>
                </a:rPr>
                <a:t>signature</a:t>
              </a:r>
            </a:p>
          </p:txBody>
        </p:sp>
        <p:sp>
          <p:nvSpPr>
            <p:cNvPr id="99" name="Text Box 247"/>
            <p:cNvSpPr txBox="1">
              <a:spLocks noChangeArrowheads="1"/>
            </p:cNvSpPr>
            <p:nvPr/>
          </p:nvSpPr>
          <p:spPr bwMode="auto">
            <a:xfrm>
              <a:off x="5709754" y="5274764"/>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latin typeface="Calibri" pitchFamily="34" charset="0"/>
              </a:endParaRPr>
            </a:p>
          </p:txBody>
        </p:sp>
        <p:sp>
          <p:nvSpPr>
            <p:cNvPr id="154" name="TextBox 231"/>
            <p:cNvSpPr txBox="1">
              <a:spLocks noChangeArrowheads="1"/>
            </p:cNvSpPr>
            <p:nvPr/>
          </p:nvSpPr>
          <p:spPr bwMode="auto">
            <a:xfrm>
              <a:off x="8621230" y="5368425"/>
              <a:ext cx="18049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latin typeface="+mn-lt"/>
                  <a:cs typeface="Arial" charset="0"/>
                </a:rPr>
                <a:t>Gene expression (RNA-</a:t>
              </a:r>
              <a:r>
                <a:rPr lang="en-US" sz="1600" i="1" dirty="0" err="1">
                  <a:latin typeface="+mn-lt"/>
                  <a:cs typeface="Arial" charset="0"/>
                </a:rPr>
                <a:t>seq</a:t>
              </a:r>
              <a:r>
                <a:rPr lang="en-US" sz="1600" i="1" dirty="0">
                  <a:latin typeface="+mn-lt"/>
                  <a:cs typeface="Arial" charset="0"/>
                </a:rPr>
                <a:t>)</a:t>
              </a:r>
            </a:p>
          </p:txBody>
        </p:sp>
        <p:grpSp>
          <p:nvGrpSpPr>
            <p:cNvPr id="6" name="Group 75"/>
            <p:cNvGrpSpPr>
              <a:grpSpLocks/>
            </p:cNvGrpSpPr>
            <p:nvPr/>
          </p:nvGrpSpPr>
          <p:grpSpPr bwMode="auto">
            <a:xfrm>
              <a:off x="5179291" y="3150474"/>
              <a:ext cx="1035050" cy="239713"/>
              <a:chOff x="1695450" y="1416049"/>
              <a:chExt cx="2353402" cy="527051"/>
            </a:xfrm>
          </p:grpSpPr>
          <p:grpSp>
            <p:nvGrpSpPr>
              <p:cNvPr id="7" name="Group 87"/>
              <p:cNvGrpSpPr>
                <a:grpSpLocks/>
              </p:cNvGrpSpPr>
              <p:nvPr/>
            </p:nvGrpSpPr>
            <p:grpSpPr bwMode="auto">
              <a:xfrm>
                <a:off x="3022603" y="1416049"/>
                <a:ext cx="508000" cy="527051"/>
                <a:chOff x="2921000" y="2273299"/>
                <a:chExt cx="508000" cy="527051"/>
              </a:xfrm>
            </p:grpSpPr>
            <p:sp>
              <p:nvSpPr>
                <p:cNvPr id="15" name="Direct Access Storage 73"/>
                <p:cNvSpPr>
                  <a:spLocks noChangeArrowheads="1"/>
                </p:cNvSpPr>
                <p:nvPr/>
              </p:nvSpPr>
              <p:spPr bwMode="auto">
                <a:xfrm>
                  <a:off x="2922148" y="2311694"/>
                  <a:ext cx="505331" cy="443279"/>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16" name="Block Arc 85"/>
                <p:cNvSpPr>
                  <a:spLocks noChangeArrowheads="1"/>
                </p:cNvSpPr>
                <p:nvPr/>
              </p:nvSpPr>
              <p:spPr bwMode="auto">
                <a:xfrm rot="-5400000">
                  <a:off x="2860754" y="24357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17" name="Block Arc 86"/>
                <p:cNvSpPr>
                  <a:spLocks noChangeArrowheads="1"/>
                </p:cNvSpPr>
                <p:nvPr/>
              </p:nvSpPr>
              <p:spPr bwMode="auto">
                <a:xfrm rot="-5400000">
                  <a:off x="2961820" y="24357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8" name="Straight Connector 7"/>
              <p:cNvCxnSpPr>
                <a:cxnSpLocks noChangeShapeType="1"/>
              </p:cNvCxnSpPr>
              <p:nvPr/>
            </p:nvCxnSpPr>
            <p:spPr bwMode="auto">
              <a:xfrm flipV="1">
                <a:off x="1695450" y="1677830"/>
                <a:ext cx="559476" cy="0"/>
              </a:xfrm>
              <a:prstGeom prst="line">
                <a:avLst/>
              </a:prstGeom>
              <a:noFill/>
              <a:ln w="38100">
                <a:solidFill>
                  <a:schemeClr val="tx1"/>
                </a:solidFill>
                <a:round/>
                <a:headEnd/>
                <a:tailEnd/>
              </a:ln>
              <a:effectLst>
                <a:outerShdw dist="20000" dir="5400000" rotWithShape="0">
                  <a:srgbClr val="808080">
                    <a:alpha val="37999"/>
                  </a:srgbClr>
                </a:outerShdw>
              </a:effectLst>
            </p:spPr>
          </p:cxnSp>
          <p:cxnSp>
            <p:nvCxnSpPr>
              <p:cNvPr id="9" name="Straight Connector 8"/>
              <p:cNvCxnSpPr>
                <a:cxnSpLocks noChangeShapeType="1"/>
              </p:cNvCxnSpPr>
              <p:nvPr/>
            </p:nvCxnSpPr>
            <p:spPr bwMode="auto">
              <a:xfrm>
                <a:off x="3460503" y="1677830"/>
                <a:ext cx="588349" cy="0"/>
              </a:xfrm>
              <a:prstGeom prst="line">
                <a:avLst/>
              </a:prstGeom>
              <a:noFill/>
              <a:ln w="38100">
                <a:solidFill>
                  <a:schemeClr val="tx1"/>
                </a:solidFill>
                <a:round/>
                <a:headEnd/>
                <a:tailEnd/>
              </a:ln>
              <a:effectLst>
                <a:outerShdw dist="20000" dir="5400000" rotWithShape="0">
                  <a:srgbClr val="808080">
                    <a:alpha val="37999"/>
                  </a:srgbClr>
                </a:outerShdw>
              </a:effectLst>
            </p:spPr>
          </p:cxnSp>
          <p:grpSp>
            <p:nvGrpSpPr>
              <p:cNvPr id="10" name="Group 86"/>
              <p:cNvGrpSpPr>
                <a:grpSpLocks/>
              </p:cNvGrpSpPr>
              <p:nvPr/>
            </p:nvGrpSpPr>
            <p:grpSpPr bwMode="auto">
              <a:xfrm>
                <a:off x="2254773" y="1416049"/>
                <a:ext cx="508000" cy="527051"/>
                <a:chOff x="3073400" y="2425699"/>
                <a:chExt cx="508000" cy="527051"/>
              </a:xfrm>
            </p:grpSpPr>
            <p:sp>
              <p:nvSpPr>
                <p:cNvPr id="12" name="Direct Access Storage 81"/>
                <p:cNvSpPr>
                  <a:spLocks noChangeArrowheads="1"/>
                </p:cNvSpPr>
                <p:nvPr/>
              </p:nvSpPr>
              <p:spPr bwMode="auto">
                <a:xfrm>
                  <a:off x="3073552" y="2464094"/>
                  <a:ext cx="508939" cy="443279"/>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13" name="Block Arc 82"/>
                <p:cNvSpPr>
                  <a:spLocks noChangeArrowheads="1"/>
                </p:cNvSpPr>
                <p:nvPr/>
              </p:nvSpPr>
              <p:spPr bwMode="auto">
                <a:xfrm rot="-5400000">
                  <a:off x="3012158" y="25881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14" name="Block Arc 83"/>
                <p:cNvSpPr>
                  <a:spLocks noChangeArrowheads="1"/>
                </p:cNvSpPr>
                <p:nvPr/>
              </p:nvSpPr>
              <p:spPr bwMode="auto">
                <a:xfrm rot="-5400000">
                  <a:off x="3115029" y="2586354"/>
                  <a:ext cx="527051" cy="205741"/>
                </a:xfrm>
                <a:custGeom>
                  <a:avLst/>
                  <a:gdLst>
                    <a:gd name="T0" fmla="*/ 25718 w 527051"/>
                    <a:gd name="T1" fmla="*/ 102872 h 205743"/>
                    <a:gd name="T2" fmla="*/ 501333 w 527051"/>
                    <a:gd name="T3" fmla="*/ 102872 h 205743"/>
                    <a:gd name="T4" fmla="*/ 263526 w 527051"/>
                    <a:gd name="T5" fmla="*/ 102872 h 205743"/>
                    <a:gd name="T6" fmla="*/ 1 60000 65536"/>
                    <a:gd name="T7" fmla="*/ 1 60000 65536"/>
                    <a:gd name="T8" fmla="*/ 1 60000 65536"/>
                    <a:gd name="T9" fmla="*/ 0 w 527051"/>
                    <a:gd name="T10" fmla="*/ 0 h 205743"/>
                    <a:gd name="T11" fmla="*/ 527051 w 527051"/>
                    <a:gd name="T12" fmla="*/ 102872 h 205743"/>
                  </a:gdLst>
                  <a:ahLst/>
                  <a:cxnLst>
                    <a:cxn ang="T6">
                      <a:pos x="T0" y="T1"/>
                    </a:cxn>
                    <a:cxn ang="T7">
                      <a:pos x="T2" y="T3"/>
                    </a:cxn>
                    <a:cxn ang="T8">
                      <a:pos x="T4" y="T5"/>
                    </a:cxn>
                  </a:cxnLst>
                  <a:rect l="T9" t="T10" r="T11" b="T12"/>
                  <a:pathLst>
                    <a:path w="527051" h="205743">
                      <a:moveTo>
                        <a:pt x="0" y="102872"/>
                      </a:moveTo>
                      <a:lnTo>
                        <a:pt x="0" y="102872"/>
                      </a:lnTo>
                      <a:cubicBezTo>
                        <a:pt x="0" y="46057"/>
                        <a:pt x="117984" y="0"/>
                        <a:pt x="263526" y="0"/>
                      </a:cubicBezTo>
                      <a:cubicBezTo>
                        <a:pt x="409067" y="0"/>
                        <a:pt x="527052" y="46057"/>
                        <a:pt x="527052" y="102872"/>
                      </a:cubicBezTo>
                      <a:lnTo>
                        <a:pt x="475615" y="102872"/>
                      </a:lnTo>
                      <a:cubicBezTo>
                        <a:pt x="475615" y="74464"/>
                        <a:pt x="380659" y="51436"/>
                        <a:pt x="263525" y="51436"/>
                      </a:cubicBezTo>
                      <a:cubicBezTo>
                        <a:pt x="146390" y="51436"/>
                        <a:pt x="51435" y="74464"/>
                        <a:pt x="51435" y="102872"/>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11" name="Straight Connector 10"/>
              <p:cNvCxnSpPr>
                <a:cxnSpLocks noChangeShapeType="1"/>
              </p:cNvCxnSpPr>
              <p:nvPr/>
            </p:nvCxnSpPr>
            <p:spPr bwMode="auto">
              <a:xfrm>
                <a:off x="2670018" y="1677830"/>
                <a:ext cx="346513" cy="0"/>
              </a:xfrm>
              <a:prstGeom prst="line">
                <a:avLst/>
              </a:prstGeom>
              <a:noFill/>
              <a:ln w="38100">
                <a:solidFill>
                  <a:schemeClr val="tx1"/>
                </a:solidFill>
                <a:round/>
                <a:headEnd/>
                <a:tailEnd/>
              </a:ln>
              <a:effectLst>
                <a:outerShdw dist="20000" dir="5400000" rotWithShape="0">
                  <a:srgbClr val="808080">
                    <a:alpha val="37999"/>
                  </a:srgbClr>
                </a:outerShdw>
              </a:effectLst>
            </p:spPr>
          </p:cxnSp>
        </p:grpSp>
        <p:sp>
          <p:nvSpPr>
            <p:cNvPr id="18" name="12-Point Star 87"/>
            <p:cNvSpPr>
              <a:spLocks noChangeArrowheads="1"/>
            </p:cNvSpPr>
            <p:nvPr/>
          </p:nvSpPr>
          <p:spPr bwMode="auto">
            <a:xfrm>
              <a:off x="5472979" y="2952037"/>
              <a:ext cx="127000" cy="123825"/>
            </a:xfrm>
            <a:custGeom>
              <a:avLst/>
              <a:gdLst>
                <a:gd name="T0" fmla="*/ 118493 w 127000"/>
                <a:gd name="T1" fmla="*/ 30956 h 123825"/>
                <a:gd name="T2" fmla="*/ 127000 w 127000"/>
                <a:gd name="T3" fmla="*/ 61913 h 123825"/>
                <a:gd name="T4" fmla="*/ 118493 w 127000"/>
                <a:gd name="T5" fmla="*/ 92869 h 123825"/>
                <a:gd name="T6" fmla="*/ 95250 w 127000"/>
                <a:gd name="T7" fmla="*/ 115530 h 123825"/>
                <a:gd name="T8" fmla="*/ 63500 w 127000"/>
                <a:gd name="T9" fmla="*/ 123825 h 123825"/>
                <a:gd name="T10" fmla="*/ 31750 w 127000"/>
                <a:gd name="T11" fmla="*/ 115530 h 123825"/>
                <a:gd name="T12" fmla="*/ 8507 w 127000"/>
                <a:gd name="T13" fmla="*/ 92869 h 123825"/>
                <a:gd name="T14" fmla="*/ 0 w 127000"/>
                <a:gd name="T15" fmla="*/ 61913 h 123825"/>
                <a:gd name="T16" fmla="*/ 8507 w 127000"/>
                <a:gd name="T17" fmla="*/ 30956 h 123825"/>
                <a:gd name="T18" fmla="*/ 31750 w 127000"/>
                <a:gd name="T19" fmla="*/ 8295 h 123825"/>
                <a:gd name="T20" fmla="*/ 63500 w 127000"/>
                <a:gd name="T21" fmla="*/ 0 h 123825"/>
                <a:gd name="T22" fmla="*/ 95250 w 127000"/>
                <a:gd name="T23" fmla="*/ 8295 h 123825"/>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29824 w 127000"/>
                <a:gd name="T37" fmla="*/ 29078 h 123825"/>
                <a:gd name="T38" fmla="*/ 97176 w 127000"/>
                <a:gd name="T39" fmla="*/ 94747 h 1238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000" h="123825">
                  <a:moveTo>
                    <a:pt x="0" y="61913"/>
                  </a:moveTo>
                  <a:lnTo>
                    <a:pt x="17498" y="49894"/>
                  </a:lnTo>
                  <a:lnTo>
                    <a:pt x="8507" y="30956"/>
                  </a:lnTo>
                  <a:lnTo>
                    <a:pt x="29824" y="29078"/>
                  </a:lnTo>
                  <a:lnTo>
                    <a:pt x="31750" y="8295"/>
                  </a:lnTo>
                  <a:lnTo>
                    <a:pt x="51174" y="17060"/>
                  </a:lnTo>
                  <a:lnTo>
                    <a:pt x="63500" y="0"/>
                  </a:lnTo>
                  <a:lnTo>
                    <a:pt x="75826" y="17060"/>
                  </a:lnTo>
                  <a:lnTo>
                    <a:pt x="95250" y="8295"/>
                  </a:lnTo>
                  <a:lnTo>
                    <a:pt x="97176" y="29078"/>
                  </a:lnTo>
                  <a:lnTo>
                    <a:pt x="118493" y="30956"/>
                  </a:lnTo>
                  <a:lnTo>
                    <a:pt x="109502" y="49894"/>
                  </a:lnTo>
                  <a:lnTo>
                    <a:pt x="127000" y="61913"/>
                  </a:lnTo>
                  <a:lnTo>
                    <a:pt x="109502" y="73931"/>
                  </a:lnTo>
                  <a:lnTo>
                    <a:pt x="118493" y="92869"/>
                  </a:lnTo>
                  <a:lnTo>
                    <a:pt x="97176" y="94747"/>
                  </a:lnTo>
                  <a:lnTo>
                    <a:pt x="95250" y="115530"/>
                  </a:lnTo>
                  <a:lnTo>
                    <a:pt x="75826" y="106765"/>
                  </a:lnTo>
                  <a:lnTo>
                    <a:pt x="63500" y="123825"/>
                  </a:lnTo>
                  <a:lnTo>
                    <a:pt x="51174" y="106765"/>
                  </a:lnTo>
                  <a:lnTo>
                    <a:pt x="31750" y="115530"/>
                  </a:lnTo>
                  <a:lnTo>
                    <a:pt x="29824" y="94747"/>
                  </a:lnTo>
                  <a:lnTo>
                    <a:pt x="8507" y="92869"/>
                  </a:lnTo>
                  <a:lnTo>
                    <a:pt x="17498" y="73931"/>
                  </a:lnTo>
                  <a:close/>
                </a:path>
              </a:pathLst>
            </a:custGeom>
            <a:solidFill>
              <a:srgbClr val="55FFF6"/>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cxnSp>
          <p:nvCxnSpPr>
            <p:cNvPr id="19" name="Straight Connector 18"/>
            <p:cNvCxnSpPr>
              <a:cxnSpLocks noChangeShapeType="1"/>
            </p:cNvCxnSpPr>
            <p:nvPr/>
          </p:nvCxnSpPr>
          <p:spPr bwMode="auto">
            <a:xfrm rot="16200000" flipH="1">
              <a:off x="5487267" y="3121898"/>
              <a:ext cx="92075" cy="0"/>
            </a:xfrm>
            <a:prstGeom prst="line">
              <a:avLst/>
            </a:prstGeom>
            <a:noFill/>
            <a:ln w="6350">
              <a:solidFill>
                <a:schemeClr val="tx1"/>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rot="16200000" flipH="1">
              <a:off x="5820642" y="3120311"/>
              <a:ext cx="92075" cy="0"/>
            </a:xfrm>
            <a:prstGeom prst="line">
              <a:avLst/>
            </a:prstGeom>
            <a:noFill/>
            <a:ln w="6350">
              <a:solidFill>
                <a:schemeClr val="tx1"/>
              </a:solidFill>
              <a:round/>
              <a:headEnd/>
              <a:tailEnd/>
            </a:ln>
            <a:effectLst>
              <a:outerShdw dist="20000" dir="5400000" rotWithShape="0">
                <a:srgbClr val="808080">
                  <a:alpha val="37999"/>
                </a:srgbClr>
              </a:outerShdw>
            </a:effectLst>
          </p:spPr>
        </p:cxnSp>
        <p:grpSp>
          <p:nvGrpSpPr>
            <p:cNvPr id="21" name="Group 90"/>
            <p:cNvGrpSpPr>
              <a:grpSpLocks/>
            </p:cNvGrpSpPr>
            <p:nvPr/>
          </p:nvGrpSpPr>
          <p:grpSpPr bwMode="auto">
            <a:xfrm rot="1476697">
              <a:off x="5553942" y="2737724"/>
              <a:ext cx="92075" cy="227013"/>
              <a:chOff x="2192867" y="448737"/>
              <a:chExt cx="122765" cy="298540"/>
            </a:xfrm>
          </p:grpSpPr>
          <p:cxnSp>
            <p:nvCxnSpPr>
              <p:cNvPr id="22" name="Straight Connector 21"/>
              <p:cNvCxnSpPr>
                <a:cxnSpLocks noChangeShapeType="1"/>
              </p:cNvCxnSpPr>
              <p:nvPr/>
            </p:nvCxnSpPr>
            <p:spPr bwMode="auto">
              <a:xfrm rot="5400000">
                <a:off x="2158322" y="532372"/>
                <a:ext cx="177453" cy="0"/>
              </a:xfrm>
              <a:prstGeom prst="line">
                <a:avLst/>
              </a:prstGeom>
              <a:noFill/>
              <a:ln w="15875">
                <a:solidFill>
                  <a:srgbClr val="7F7F7F"/>
                </a:solidFill>
                <a:round/>
                <a:headEnd/>
                <a:tailEnd/>
              </a:ln>
              <a:effectLst>
                <a:outerShdw dist="20000" dir="5400000" rotWithShape="0">
                  <a:srgbClr val="808080">
                    <a:alpha val="37999"/>
                  </a:srgbClr>
                </a:outerShdw>
              </a:effectLst>
            </p:spPr>
          </p:cxnSp>
          <p:cxnSp>
            <p:nvCxnSpPr>
              <p:cNvPr id="23" name="Straight Connector 22"/>
              <p:cNvCxnSpPr>
                <a:cxnSpLocks noChangeShapeType="1"/>
              </p:cNvCxnSpPr>
              <p:nvPr/>
            </p:nvCxnSpPr>
            <p:spPr bwMode="auto">
              <a:xfrm rot="5400000">
                <a:off x="2159014" y="649854"/>
                <a:ext cx="121086" cy="67732"/>
              </a:xfrm>
              <a:prstGeom prst="line">
                <a:avLst/>
              </a:prstGeom>
              <a:noFill/>
              <a:ln w="15875">
                <a:solidFill>
                  <a:srgbClr val="7F7F7F"/>
                </a:solidFill>
                <a:round/>
                <a:headEnd/>
                <a:tailEnd/>
              </a:ln>
              <a:effectLst>
                <a:outerShdw dist="20000" dir="5400000" rotWithShape="0">
                  <a:srgbClr val="808080">
                    <a:alpha val="37999"/>
                  </a:srgbClr>
                </a:outerShdw>
              </a:effectLst>
            </p:spPr>
          </p:cxnSp>
          <p:cxnSp>
            <p:nvCxnSpPr>
              <p:cNvPr id="24" name="Straight Connector 23"/>
              <p:cNvCxnSpPr>
                <a:cxnSpLocks noChangeShapeType="1"/>
              </p:cNvCxnSpPr>
              <p:nvPr/>
            </p:nvCxnSpPr>
            <p:spPr bwMode="auto">
              <a:xfrm rot="16200000" flipH="1">
                <a:off x="2223473" y="654635"/>
                <a:ext cx="121086" cy="55033"/>
              </a:xfrm>
              <a:prstGeom prst="line">
                <a:avLst/>
              </a:prstGeom>
              <a:noFill/>
              <a:ln w="15875">
                <a:solidFill>
                  <a:srgbClr val="7F7F7F"/>
                </a:solidFill>
                <a:round/>
                <a:headEnd/>
                <a:tailEnd/>
              </a:ln>
              <a:effectLst>
                <a:outerShdw dist="20000" dir="5400000" rotWithShape="0">
                  <a:srgbClr val="808080">
                    <a:alpha val="37999"/>
                  </a:srgbClr>
                </a:outerShdw>
              </a:effectLst>
            </p:spPr>
          </p:cxnSp>
        </p:grpSp>
        <p:grpSp>
          <p:nvGrpSpPr>
            <p:cNvPr id="25" name="Group 107"/>
            <p:cNvGrpSpPr>
              <a:grpSpLocks/>
            </p:cNvGrpSpPr>
            <p:nvPr/>
          </p:nvGrpSpPr>
          <p:grpSpPr bwMode="auto">
            <a:xfrm>
              <a:off x="7033491" y="3029824"/>
              <a:ext cx="46038" cy="138113"/>
              <a:chOff x="1663461" y="1317416"/>
              <a:chExt cx="45719" cy="137658"/>
            </a:xfrm>
          </p:grpSpPr>
          <p:sp>
            <p:nvSpPr>
              <p:cNvPr id="26" name="12-Point Star 95"/>
              <p:cNvSpPr>
                <a:spLocks noChangeArrowheads="1"/>
              </p:cNvSpPr>
              <p:nvPr/>
            </p:nvSpPr>
            <p:spPr bwMode="auto">
              <a:xfrm>
                <a:off x="1663461" y="1317416"/>
                <a:ext cx="45719" cy="45886"/>
              </a:xfrm>
              <a:custGeom>
                <a:avLst/>
                <a:gdLst>
                  <a:gd name="T0" fmla="*/ 42656 w 45719"/>
                  <a:gd name="T1" fmla="*/ 11472 h 45886"/>
                  <a:gd name="T2" fmla="*/ 45719 w 45719"/>
                  <a:gd name="T3" fmla="*/ 22943 h 45886"/>
                  <a:gd name="T4" fmla="*/ 42656 w 45719"/>
                  <a:gd name="T5" fmla="*/ 34415 h 45886"/>
                  <a:gd name="T6" fmla="*/ 34289 w 45719"/>
                  <a:gd name="T7" fmla="*/ 42812 h 45886"/>
                  <a:gd name="T8" fmla="*/ 22860 w 45719"/>
                  <a:gd name="T9" fmla="*/ 45886 h 45886"/>
                  <a:gd name="T10" fmla="*/ 11430 w 45719"/>
                  <a:gd name="T11" fmla="*/ 42812 h 45886"/>
                  <a:gd name="T12" fmla="*/ 3063 w 45719"/>
                  <a:gd name="T13" fmla="*/ 34415 h 45886"/>
                  <a:gd name="T14" fmla="*/ 0 w 45719"/>
                  <a:gd name="T15" fmla="*/ 22943 h 45886"/>
                  <a:gd name="T16" fmla="*/ 3063 w 45719"/>
                  <a:gd name="T17" fmla="*/ 11472 h 45886"/>
                  <a:gd name="T18" fmla="*/ 11430 w 45719"/>
                  <a:gd name="T19" fmla="*/ 3074 h 45886"/>
                  <a:gd name="T20" fmla="*/ 22860 w 45719"/>
                  <a:gd name="T21" fmla="*/ 0 h 45886"/>
                  <a:gd name="T22" fmla="*/ 34289 w 45719"/>
                  <a:gd name="T23" fmla="*/ 3074 h 45886"/>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10736 w 45719"/>
                  <a:gd name="T37" fmla="*/ 10776 h 45886"/>
                  <a:gd name="T38" fmla="*/ 34983 w 45719"/>
                  <a:gd name="T39" fmla="*/ 35110 h 458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719" h="45886">
                    <a:moveTo>
                      <a:pt x="0" y="22943"/>
                    </a:moveTo>
                    <a:lnTo>
                      <a:pt x="6299" y="18489"/>
                    </a:lnTo>
                    <a:lnTo>
                      <a:pt x="3063" y="11472"/>
                    </a:lnTo>
                    <a:lnTo>
                      <a:pt x="10736" y="10776"/>
                    </a:lnTo>
                    <a:lnTo>
                      <a:pt x="11430" y="3074"/>
                    </a:lnTo>
                    <a:lnTo>
                      <a:pt x="18422" y="6322"/>
                    </a:lnTo>
                    <a:lnTo>
                      <a:pt x="22860" y="0"/>
                    </a:lnTo>
                    <a:lnTo>
                      <a:pt x="27297" y="6322"/>
                    </a:lnTo>
                    <a:lnTo>
                      <a:pt x="34289" y="3074"/>
                    </a:lnTo>
                    <a:lnTo>
                      <a:pt x="34983" y="10776"/>
                    </a:lnTo>
                    <a:lnTo>
                      <a:pt x="42656" y="11472"/>
                    </a:lnTo>
                    <a:lnTo>
                      <a:pt x="39420" y="18489"/>
                    </a:lnTo>
                    <a:lnTo>
                      <a:pt x="45719" y="22943"/>
                    </a:lnTo>
                    <a:lnTo>
                      <a:pt x="39420" y="27397"/>
                    </a:lnTo>
                    <a:lnTo>
                      <a:pt x="42656" y="34415"/>
                    </a:lnTo>
                    <a:lnTo>
                      <a:pt x="34983" y="35110"/>
                    </a:lnTo>
                    <a:lnTo>
                      <a:pt x="34289" y="42812"/>
                    </a:lnTo>
                    <a:lnTo>
                      <a:pt x="27297" y="39564"/>
                    </a:lnTo>
                    <a:lnTo>
                      <a:pt x="22860" y="45886"/>
                    </a:lnTo>
                    <a:lnTo>
                      <a:pt x="18422" y="39564"/>
                    </a:lnTo>
                    <a:lnTo>
                      <a:pt x="11430" y="42812"/>
                    </a:lnTo>
                    <a:lnTo>
                      <a:pt x="10736" y="35110"/>
                    </a:lnTo>
                    <a:lnTo>
                      <a:pt x="3063" y="34415"/>
                    </a:lnTo>
                    <a:lnTo>
                      <a:pt x="6299" y="27397"/>
                    </a:lnTo>
                    <a:close/>
                  </a:path>
                </a:pathLst>
              </a:custGeom>
              <a:solidFill>
                <a:srgbClr val="3366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cxnSp>
            <p:nvCxnSpPr>
              <p:cNvPr id="27" name="Straight Connector 26"/>
              <p:cNvCxnSpPr>
                <a:cxnSpLocks noChangeShapeType="1"/>
              </p:cNvCxnSpPr>
              <p:nvPr/>
            </p:nvCxnSpPr>
            <p:spPr bwMode="auto">
              <a:xfrm rot="16200000" flipH="1">
                <a:off x="1639646" y="1409189"/>
                <a:ext cx="91772" cy="0"/>
              </a:xfrm>
              <a:prstGeom prst="line">
                <a:avLst/>
              </a:prstGeom>
              <a:noFill/>
              <a:ln w="6350">
                <a:solidFill>
                  <a:schemeClr val="tx1"/>
                </a:solidFill>
                <a:round/>
                <a:headEnd/>
                <a:tailEnd/>
              </a:ln>
              <a:effectLst>
                <a:outerShdw dist="20000" dir="5400000" rotWithShape="0">
                  <a:srgbClr val="808080">
                    <a:alpha val="37999"/>
                  </a:srgbClr>
                </a:outerShdw>
              </a:effectLst>
            </p:spPr>
          </p:cxnSp>
        </p:grpSp>
        <p:grpSp>
          <p:nvGrpSpPr>
            <p:cNvPr id="28" name="Group 109"/>
            <p:cNvGrpSpPr>
              <a:grpSpLocks/>
            </p:cNvGrpSpPr>
            <p:nvPr/>
          </p:nvGrpSpPr>
          <p:grpSpPr bwMode="auto">
            <a:xfrm>
              <a:off x="7366866" y="3028237"/>
              <a:ext cx="46038" cy="138113"/>
              <a:chOff x="1663461" y="1317416"/>
              <a:chExt cx="45719" cy="137658"/>
            </a:xfrm>
          </p:grpSpPr>
          <p:sp>
            <p:nvSpPr>
              <p:cNvPr id="29" name="12-Point Star 98"/>
              <p:cNvSpPr>
                <a:spLocks noChangeArrowheads="1"/>
              </p:cNvSpPr>
              <p:nvPr/>
            </p:nvSpPr>
            <p:spPr bwMode="auto">
              <a:xfrm>
                <a:off x="1663461" y="1317416"/>
                <a:ext cx="45719" cy="45885"/>
              </a:xfrm>
              <a:custGeom>
                <a:avLst/>
                <a:gdLst>
                  <a:gd name="T0" fmla="*/ 42656 w 45719"/>
                  <a:gd name="T1" fmla="*/ 11472 h 45886"/>
                  <a:gd name="T2" fmla="*/ 45719 w 45719"/>
                  <a:gd name="T3" fmla="*/ 22943 h 45886"/>
                  <a:gd name="T4" fmla="*/ 42656 w 45719"/>
                  <a:gd name="T5" fmla="*/ 34415 h 45886"/>
                  <a:gd name="T6" fmla="*/ 34289 w 45719"/>
                  <a:gd name="T7" fmla="*/ 42812 h 45886"/>
                  <a:gd name="T8" fmla="*/ 22860 w 45719"/>
                  <a:gd name="T9" fmla="*/ 45886 h 45886"/>
                  <a:gd name="T10" fmla="*/ 11430 w 45719"/>
                  <a:gd name="T11" fmla="*/ 42812 h 45886"/>
                  <a:gd name="T12" fmla="*/ 3063 w 45719"/>
                  <a:gd name="T13" fmla="*/ 34415 h 45886"/>
                  <a:gd name="T14" fmla="*/ 0 w 45719"/>
                  <a:gd name="T15" fmla="*/ 22943 h 45886"/>
                  <a:gd name="T16" fmla="*/ 3063 w 45719"/>
                  <a:gd name="T17" fmla="*/ 11472 h 45886"/>
                  <a:gd name="T18" fmla="*/ 11430 w 45719"/>
                  <a:gd name="T19" fmla="*/ 3074 h 45886"/>
                  <a:gd name="T20" fmla="*/ 22860 w 45719"/>
                  <a:gd name="T21" fmla="*/ 0 h 45886"/>
                  <a:gd name="T22" fmla="*/ 34289 w 45719"/>
                  <a:gd name="T23" fmla="*/ 3074 h 45886"/>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10736 w 45719"/>
                  <a:gd name="T37" fmla="*/ 10776 h 45886"/>
                  <a:gd name="T38" fmla="*/ 34983 w 45719"/>
                  <a:gd name="T39" fmla="*/ 35110 h 458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719" h="45886">
                    <a:moveTo>
                      <a:pt x="0" y="22943"/>
                    </a:moveTo>
                    <a:lnTo>
                      <a:pt x="6299" y="18489"/>
                    </a:lnTo>
                    <a:lnTo>
                      <a:pt x="3063" y="11472"/>
                    </a:lnTo>
                    <a:lnTo>
                      <a:pt x="10736" y="10776"/>
                    </a:lnTo>
                    <a:lnTo>
                      <a:pt x="11430" y="3074"/>
                    </a:lnTo>
                    <a:lnTo>
                      <a:pt x="18422" y="6322"/>
                    </a:lnTo>
                    <a:lnTo>
                      <a:pt x="22860" y="0"/>
                    </a:lnTo>
                    <a:lnTo>
                      <a:pt x="27297" y="6322"/>
                    </a:lnTo>
                    <a:lnTo>
                      <a:pt x="34289" y="3074"/>
                    </a:lnTo>
                    <a:lnTo>
                      <a:pt x="34983" y="10776"/>
                    </a:lnTo>
                    <a:lnTo>
                      <a:pt x="42656" y="11472"/>
                    </a:lnTo>
                    <a:lnTo>
                      <a:pt x="39420" y="18489"/>
                    </a:lnTo>
                    <a:lnTo>
                      <a:pt x="45719" y="22943"/>
                    </a:lnTo>
                    <a:lnTo>
                      <a:pt x="39420" y="27397"/>
                    </a:lnTo>
                    <a:lnTo>
                      <a:pt x="42656" y="34415"/>
                    </a:lnTo>
                    <a:lnTo>
                      <a:pt x="34983" y="35110"/>
                    </a:lnTo>
                    <a:lnTo>
                      <a:pt x="34289" y="42812"/>
                    </a:lnTo>
                    <a:lnTo>
                      <a:pt x="27297" y="39564"/>
                    </a:lnTo>
                    <a:lnTo>
                      <a:pt x="22860" y="45886"/>
                    </a:lnTo>
                    <a:lnTo>
                      <a:pt x="18422" y="39564"/>
                    </a:lnTo>
                    <a:lnTo>
                      <a:pt x="11430" y="42812"/>
                    </a:lnTo>
                    <a:lnTo>
                      <a:pt x="10736" y="35110"/>
                    </a:lnTo>
                    <a:lnTo>
                      <a:pt x="3063" y="34415"/>
                    </a:lnTo>
                    <a:lnTo>
                      <a:pt x="6299" y="27397"/>
                    </a:lnTo>
                    <a:close/>
                  </a:path>
                </a:pathLst>
              </a:custGeom>
              <a:solidFill>
                <a:srgbClr val="3366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cxnSp>
            <p:nvCxnSpPr>
              <p:cNvPr id="30" name="Straight Connector 29"/>
              <p:cNvCxnSpPr>
                <a:cxnSpLocks noChangeShapeType="1"/>
              </p:cNvCxnSpPr>
              <p:nvPr/>
            </p:nvCxnSpPr>
            <p:spPr bwMode="auto">
              <a:xfrm rot="16200000" flipH="1">
                <a:off x="1639646" y="1409188"/>
                <a:ext cx="91772" cy="0"/>
              </a:xfrm>
              <a:prstGeom prst="line">
                <a:avLst/>
              </a:prstGeom>
              <a:noFill/>
              <a:ln w="6350">
                <a:solidFill>
                  <a:schemeClr val="tx1"/>
                </a:solidFill>
                <a:round/>
                <a:headEnd/>
                <a:tailEnd/>
              </a:ln>
              <a:effectLst>
                <a:outerShdw dist="20000" dir="5400000" rotWithShape="0">
                  <a:srgbClr val="808080">
                    <a:alpha val="37999"/>
                  </a:srgbClr>
                </a:outerShdw>
              </a:effectLst>
            </p:spPr>
          </p:cxnSp>
        </p:grpSp>
        <p:grpSp>
          <p:nvGrpSpPr>
            <p:cNvPr id="31" name="Group 100"/>
            <p:cNvGrpSpPr>
              <a:grpSpLocks/>
            </p:cNvGrpSpPr>
            <p:nvPr/>
          </p:nvGrpSpPr>
          <p:grpSpPr bwMode="auto">
            <a:xfrm>
              <a:off x="6701704" y="3150474"/>
              <a:ext cx="1035050" cy="239713"/>
              <a:chOff x="1695448" y="1416273"/>
              <a:chExt cx="2353401" cy="527135"/>
            </a:xfrm>
          </p:grpSpPr>
          <p:grpSp>
            <p:nvGrpSpPr>
              <p:cNvPr id="32" name="Group 87"/>
              <p:cNvGrpSpPr>
                <a:grpSpLocks/>
              </p:cNvGrpSpPr>
              <p:nvPr/>
            </p:nvGrpSpPr>
            <p:grpSpPr bwMode="auto">
              <a:xfrm>
                <a:off x="3022600" y="1416273"/>
                <a:ext cx="508000" cy="527135"/>
                <a:chOff x="2921000" y="2273299"/>
                <a:chExt cx="508000" cy="527051"/>
              </a:xfrm>
            </p:grpSpPr>
            <p:sp>
              <p:nvSpPr>
                <p:cNvPr id="40" name="Direct Access Storage 109"/>
                <p:cNvSpPr>
                  <a:spLocks noChangeArrowheads="1"/>
                </p:cNvSpPr>
                <p:nvPr/>
              </p:nvSpPr>
              <p:spPr bwMode="auto">
                <a:xfrm>
                  <a:off x="2922148" y="2311694"/>
                  <a:ext cx="505331" cy="443279"/>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41" name="Block Arc 110"/>
                <p:cNvSpPr>
                  <a:spLocks noChangeArrowheads="1"/>
                </p:cNvSpPr>
                <p:nvPr/>
              </p:nvSpPr>
              <p:spPr bwMode="auto">
                <a:xfrm rot="-5400000">
                  <a:off x="2860754" y="24357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42" name="Block Arc 111"/>
                <p:cNvSpPr>
                  <a:spLocks noChangeArrowheads="1"/>
                </p:cNvSpPr>
                <p:nvPr/>
              </p:nvSpPr>
              <p:spPr bwMode="auto">
                <a:xfrm rot="-5400000">
                  <a:off x="2961820" y="24357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33" name="Straight Connector 32"/>
              <p:cNvCxnSpPr>
                <a:cxnSpLocks noChangeShapeType="1"/>
              </p:cNvCxnSpPr>
              <p:nvPr/>
            </p:nvCxnSpPr>
            <p:spPr bwMode="auto">
              <a:xfrm flipV="1">
                <a:off x="1695448" y="1678096"/>
                <a:ext cx="559473" cy="0"/>
              </a:xfrm>
              <a:prstGeom prst="line">
                <a:avLst/>
              </a:prstGeom>
              <a:noFill/>
              <a:ln w="38100">
                <a:solidFill>
                  <a:schemeClr val="tx1"/>
                </a:solidFill>
                <a:round/>
                <a:headEnd/>
                <a:tailEnd/>
              </a:ln>
              <a:effectLst>
                <a:outerShdw dist="20000" dir="5400000" rotWithShape="0">
                  <a:srgbClr val="808080">
                    <a:alpha val="37999"/>
                  </a:srgbClr>
                </a:outerShdw>
              </a:effectLst>
            </p:spPr>
          </p:cxnSp>
          <p:cxnSp>
            <p:nvCxnSpPr>
              <p:cNvPr id="34" name="Straight Connector 33"/>
              <p:cNvCxnSpPr>
                <a:cxnSpLocks noChangeShapeType="1"/>
              </p:cNvCxnSpPr>
              <p:nvPr/>
            </p:nvCxnSpPr>
            <p:spPr bwMode="auto">
              <a:xfrm>
                <a:off x="3460498" y="1678096"/>
                <a:ext cx="588351" cy="0"/>
              </a:xfrm>
              <a:prstGeom prst="line">
                <a:avLst/>
              </a:prstGeom>
              <a:noFill/>
              <a:ln w="38100">
                <a:solidFill>
                  <a:schemeClr val="tx1"/>
                </a:solidFill>
                <a:round/>
                <a:headEnd/>
                <a:tailEnd/>
              </a:ln>
              <a:effectLst>
                <a:outerShdw dist="20000" dir="5400000" rotWithShape="0">
                  <a:srgbClr val="808080">
                    <a:alpha val="37999"/>
                  </a:srgbClr>
                </a:outerShdw>
              </a:effectLst>
            </p:spPr>
          </p:cxnSp>
          <p:grpSp>
            <p:nvGrpSpPr>
              <p:cNvPr id="35" name="Group 86"/>
              <p:cNvGrpSpPr>
                <a:grpSpLocks/>
              </p:cNvGrpSpPr>
              <p:nvPr/>
            </p:nvGrpSpPr>
            <p:grpSpPr bwMode="auto">
              <a:xfrm>
                <a:off x="2254771" y="1416273"/>
                <a:ext cx="508000" cy="527135"/>
                <a:chOff x="3073400" y="2425699"/>
                <a:chExt cx="508000" cy="527051"/>
              </a:xfrm>
            </p:grpSpPr>
            <p:sp>
              <p:nvSpPr>
                <p:cNvPr id="37" name="Direct Access Storage 106"/>
                <p:cNvSpPr>
                  <a:spLocks noChangeArrowheads="1"/>
                </p:cNvSpPr>
                <p:nvPr/>
              </p:nvSpPr>
              <p:spPr bwMode="auto">
                <a:xfrm>
                  <a:off x="3073550" y="2464094"/>
                  <a:ext cx="508941" cy="443279"/>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38" name="Block Arc 107"/>
                <p:cNvSpPr>
                  <a:spLocks noChangeArrowheads="1"/>
                </p:cNvSpPr>
                <p:nvPr/>
              </p:nvSpPr>
              <p:spPr bwMode="auto">
                <a:xfrm rot="-5400000">
                  <a:off x="3012156" y="25881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39" name="Block Arc 108"/>
                <p:cNvSpPr>
                  <a:spLocks noChangeArrowheads="1"/>
                </p:cNvSpPr>
                <p:nvPr/>
              </p:nvSpPr>
              <p:spPr bwMode="auto">
                <a:xfrm rot="-5400000">
                  <a:off x="3115027" y="2586354"/>
                  <a:ext cx="527051" cy="205743"/>
                </a:xfrm>
                <a:custGeom>
                  <a:avLst/>
                  <a:gdLst>
                    <a:gd name="T0" fmla="*/ 25718 w 527051"/>
                    <a:gd name="T1" fmla="*/ 102871 h 205741"/>
                    <a:gd name="T2" fmla="*/ 501333 w 527051"/>
                    <a:gd name="T3" fmla="*/ 102871 h 205741"/>
                    <a:gd name="T4" fmla="*/ 263526 w 527051"/>
                    <a:gd name="T5" fmla="*/ 102871 h 205741"/>
                    <a:gd name="T6" fmla="*/ 1 60000 65536"/>
                    <a:gd name="T7" fmla="*/ 1 60000 65536"/>
                    <a:gd name="T8" fmla="*/ 1 60000 65536"/>
                    <a:gd name="T9" fmla="*/ 0 w 527051"/>
                    <a:gd name="T10" fmla="*/ 0 h 205741"/>
                    <a:gd name="T11" fmla="*/ 527051 w 527051"/>
                    <a:gd name="T12" fmla="*/ 102871 h 205741"/>
                  </a:gdLst>
                  <a:ahLst/>
                  <a:cxnLst>
                    <a:cxn ang="T6">
                      <a:pos x="T0" y="T1"/>
                    </a:cxn>
                    <a:cxn ang="T7">
                      <a:pos x="T2" y="T3"/>
                    </a:cxn>
                    <a:cxn ang="T8">
                      <a:pos x="T4" y="T5"/>
                    </a:cxn>
                  </a:cxnLst>
                  <a:rect l="T9" t="T10" r="T11" b="T12"/>
                  <a:pathLst>
                    <a:path w="527051" h="205741">
                      <a:moveTo>
                        <a:pt x="0" y="102871"/>
                      </a:moveTo>
                      <a:lnTo>
                        <a:pt x="0" y="102871"/>
                      </a:lnTo>
                      <a:cubicBezTo>
                        <a:pt x="0" y="46056"/>
                        <a:pt x="117984" y="0"/>
                        <a:pt x="263526" y="0"/>
                      </a:cubicBezTo>
                      <a:cubicBezTo>
                        <a:pt x="409067" y="0"/>
                        <a:pt x="527052" y="46056"/>
                        <a:pt x="527052" y="102871"/>
                      </a:cubicBezTo>
                      <a:lnTo>
                        <a:pt x="475616" y="102871"/>
                      </a:lnTo>
                      <a:cubicBezTo>
                        <a:pt x="475616" y="74464"/>
                        <a:pt x="380660" y="51436"/>
                        <a:pt x="263526" y="51436"/>
                      </a:cubicBezTo>
                      <a:cubicBezTo>
                        <a:pt x="146391" y="51436"/>
                        <a:pt x="51436" y="74464"/>
                        <a:pt x="51436" y="102871"/>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36" name="Straight Connector 35"/>
              <p:cNvCxnSpPr>
                <a:cxnSpLocks noChangeShapeType="1"/>
              </p:cNvCxnSpPr>
              <p:nvPr/>
            </p:nvCxnSpPr>
            <p:spPr bwMode="auto">
              <a:xfrm>
                <a:off x="2670016" y="1678096"/>
                <a:ext cx="346513" cy="0"/>
              </a:xfrm>
              <a:prstGeom prst="line">
                <a:avLst/>
              </a:prstGeom>
              <a:noFill/>
              <a:ln w="38100">
                <a:solidFill>
                  <a:schemeClr val="tx1"/>
                </a:solidFill>
                <a:round/>
                <a:headEnd/>
                <a:tailEnd/>
              </a:ln>
              <a:effectLst>
                <a:outerShdw dist="20000" dir="5400000" rotWithShape="0">
                  <a:srgbClr val="808080">
                    <a:alpha val="37999"/>
                  </a:srgbClr>
                </a:outerShdw>
              </a:effectLst>
            </p:spPr>
          </p:cxnSp>
        </p:grpSp>
        <p:grpSp>
          <p:nvGrpSpPr>
            <p:cNvPr id="43" name="Group 112"/>
            <p:cNvGrpSpPr>
              <a:grpSpLocks/>
            </p:cNvGrpSpPr>
            <p:nvPr/>
          </p:nvGrpSpPr>
          <p:grpSpPr bwMode="auto">
            <a:xfrm>
              <a:off x="8224116" y="3150474"/>
              <a:ext cx="1035050" cy="239713"/>
              <a:chOff x="1695450" y="1416049"/>
              <a:chExt cx="2353402" cy="527051"/>
            </a:xfrm>
          </p:grpSpPr>
          <p:grpSp>
            <p:nvGrpSpPr>
              <p:cNvPr id="44" name="Group 87"/>
              <p:cNvGrpSpPr>
                <a:grpSpLocks/>
              </p:cNvGrpSpPr>
              <p:nvPr/>
            </p:nvGrpSpPr>
            <p:grpSpPr bwMode="auto">
              <a:xfrm>
                <a:off x="3022603" y="1416049"/>
                <a:ext cx="508000" cy="527051"/>
                <a:chOff x="2921000" y="2273299"/>
                <a:chExt cx="508000" cy="527051"/>
              </a:xfrm>
            </p:grpSpPr>
            <p:sp>
              <p:nvSpPr>
                <p:cNvPr id="52" name="Direct Access Storage 121"/>
                <p:cNvSpPr>
                  <a:spLocks noChangeArrowheads="1"/>
                </p:cNvSpPr>
                <p:nvPr/>
              </p:nvSpPr>
              <p:spPr bwMode="auto">
                <a:xfrm>
                  <a:off x="2922148" y="2311694"/>
                  <a:ext cx="505331" cy="443279"/>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53" name="Block Arc 122"/>
                <p:cNvSpPr>
                  <a:spLocks noChangeArrowheads="1"/>
                </p:cNvSpPr>
                <p:nvPr/>
              </p:nvSpPr>
              <p:spPr bwMode="auto">
                <a:xfrm rot="-5400000">
                  <a:off x="2860754" y="24357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54" name="Block Arc 123"/>
                <p:cNvSpPr>
                  <a:spLocks noChangeArrowheads="1"/>
                </p:cNvSpPr>
                <p:nvPr/>
              </p:nvSpPr>
              <p:spPr bwMode="auto">
                <a:xfrm rot="-5400000">
                  <a:off x="2961820" y="24357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45" name="Straight Connector 44"/>
              <p:cNvCxnSpPr>
                <a:cxnSpLocks noChangeShapeType="1"/>
              </p:cNvCxnSpPr>
              <p:nvPr/>
            </p:nvCxnSpPr>
            <p:spPr bwMode="auto">
              <a:xfrm flipV="1">
                <a:off x="1695450" y="1677830"/>
                <a:ext cx="559476" cy="0"/>
              </a:xfrm>
              <a:prstGeom prst="line">
                <a:avLst/>
              </a:prstGeom>
              <a:noFill/>
              <a:ln w="38100">
                <a:solidFill>
                  <a:schemeClr val="tx1"/>
                </a:solidFill>
                <a:round/>
                <a:headEnd/>
                <a:tailEnd/>
              </a:ln>
              <a:effectLst>
                <a:outerShdw dist="20000" dir="5400000" rotWithShape="0">
                  <a:srgbClr val="808080">
                    <a:alpha val="37999"/>
                  </a:srgbClr>
                </a:outerShdw>
              </a:effectLst>
            </p:spPr>
          </p:cxnSp>
          <p:cxnSp>
            <p:nvCxnSpPr>
              <p:cNvPr id="46" name="Straight Connector 45"/>
              <p:cNvCxnSpPr>
                <a:cxnSpLocks noChangeShapeType="1"/>
              </p:cNvCxnSpPr>
              <p:nvPr/>
            </p:nvCxnSpPr>
            <p:spPr bwMode="auto">
              <a:xfrm>
                <a:off x="3460503" y="1677830"/>
                <a:ext cx="588349" cy="0"/>
              </a:xfrm>
              <a:prstGeom prst="line">
                <a:avLst/>
              </a:prstGeom>
              <a:noFill/>
              <a:ln w="38100">
                <a:solidFill>
                  <a:schemeClr val="tx1"/>
                </a:solidFill>
                <a:round/>
                <a:headEnd/>
                <a:tailEnd/>
              </a:ln>
              <a:effectLst>
                <a:outerShdw dist="20000" dir="5400000" rotWithShape="0">
                  <a:srgbClr val="808080">
                    <a:alpha val="37999"/>
                  </a:srgbClr>
                </a:outerShdw>
              </a:effectLst>
            </p:spPr>
          </p:cxnSp>
          <p:grpSp>
            <p:nvGrpSpPr>
              <p:cNvPr id="47" name="Group 86"/>
              <p:cNvGrpSpPr>
                <a:grpSpLocks/>
              </p:cNvGrpSpPr>
              <p:nvPr/>
            </p:nvGrpSpPr>
            <p:grpSpPr bwMode="auto">
              <a:xfrm>
                <a:off x="2254773" y="1416049"/>
                <a:ext cx="508000" cy="527051"/>
                <a:chOff x="3073400" y="2425699"/>
                <a:chExt cx="508000" cy="527051"/>
              </a:xfrm>
            </p:grpSpPr>
            <p:sp>
              <p:nvSpPr>
                <p:cNvPr id="49" name="Direct Access Storage 118"/>
                <p:cNvSpPr>
                  <a:spLocks noChangeArrowheads="1"/>
                </p:cNvSpPr>
                <p:nvPr/>
              </p:nvSpPr>
              <p:spPr bwMode="auto">
                <a:xfrm>
                  <a:off x="3073552" y="2464094"/>
                  <a:ext cx="508939" cy="443279"/>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50" name="Block Arc 119"/>
                <p:cNvSpPr>
                  <a:spLocks noChangeArrowheads="1"/>
                </p:cNvSpPr>
                <p:nvPr/>
              </p:nvSpPr>
              <p:spPr bwMode="auto">
                <a:xfrm rot="-5400000">
                  <a:off x="3012158" y="25881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51" name="Block Arc 120"/>
                <p:cNvSpPr>
                  <a:spLocks noChangeArrowheads="1"/>
                </p:cNvSpPr>
                <p:nvPr/>
              </p:nvSpPr>
              <p:spPr bwMode="auto">
                <a:xfrm rot="-5400000">
                  <a:off x="3115029" y="2586354"/>
                  <a:ext cx="527051" cy="205741"/>
                </a:xfrm>
                <a:custGeom>
                  <a:avLst/>
                  <a:gdLst>
                    <a:gd name="T0" fmla="*/ 25718 w 527051"/>
                    <a:gd name="T1" fmla="*/ 102872 h 205743"/>
                    <a:gd name="T2" fmla="*/ 501333 w 527051"/>
                    <a:gd name="T3" fmla="*/ 102872 h 205743"/>
                    <a:gd name="T4" fmla="*/ 263526 w 527051"/>
                    <a:gd name="T5" fmla="*/ 102872 h 205743"/>
                    <a:gd name="T6" fmla="*/ 1 60000 65536"/>
                    <a:gd name="T7" fmla="*/ 1 60000 65536"/>
                    <a:gd name="T8" fmla="*/ 1 60000 65536"/>
                    <a:gd name="T9" fmla="*/ 0 w 527051"/>
                    <a:gd name="T10" fmla="*/ 0 h 205743"/>
                    <a:gd name="T11" fmla="*/ 527051 w 527051"/>
                    <a:gd name="T12" fmla="*/ 102872 h 205743"/>
                  </a:gdLst>
                  <a:ahLst/>
                  <a:cxnLst>
                    <a:cxn ang="T6">
                      <a:pos x="T0" y="T1"/>
                    </a:cxn>
                    <a:cxn ang="T7">
                      <a:pos x="T2" y="T3"/>
                    </a:cxn>
                    <a:cxn ang="T8">
                      <a:pos x="T4" y="T5"/>
                    </a:cxn>
                  </a:cxnLst>
                  <a:rect l="T9" t="T10" r="T11" b="T12"/>
                  <a:pathLst>
                    <a:path w="527051" h="205743">
                      <a:moveTo>
                        <a:pt x="0" y="102872"/>
                      </a:moveTo>
                      <a:lnTo>
                        <a:pt x="0" y="102872"/>
                      </a:lnTo>
                      <a:cubicBezTo>
                        <a:pt x="0" y="46057"/>
                        <a:pt x="117984" y="0"/>
                        <a:pt x="263526" y="0"/>
                      </a:cubicBezTo>
                      <a:cubicBezTo>
                        <a:pt x="409067" y="0"/>
                        <a:pt x="527052" y="46057"/>
                        <a:pt x="527052" y="102872"/>
                      </a:cubicBezTo>
                      <a:lnTo>
                        <a:pt x="475615" y="102872"/>
                      </a:lnTo>
                      <a:cubicBezTo>
                        <a:pt x="475615" y="74464"/>
                        <a:pt x="380659" y="51436"/>
                        <a:pt x="263525" y="51436"/>
                      </a:cubicBezTo>
                      <a:cubicBezTo>
                        <a:pt x="146390" y="51436"/>
                        <a:pt x="51435" y="74464"/>
                        <a:pt x="51435" y="102872"/>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48" name="Straight Connector 47"/>
              <p:cNvCxnSpPr>
                <a:cxnSpLocks noChangeShapeType="1"/>
              </p:cNvCxnSpPr>
              <p:nvPr/>
            </p:nvCxnSpPr>
            <p:spPr bwMode="auto">
              <a:xfrm>
                <a:off x="2670018" y="1677830"/>
                <a:ext cx="346513" cy="0"/>
              </a:xfrm>
              <a:prstGeom prst="line">
                <a:avLst/>
              </a:prstGeom>
              <a:noFill/>
              <a:ln w="38100">
                <a:solidFill>
                  <a:schemeClr val="tx1"/>
                </a:solidFill>
                <a:round/>
                <a:headEnd/>
                <a:tailEnd/>
              </a:ln>
              <a:effectLst>
                <a:outerShdw dist="20000" dir="5400000" rotWithShape="0">
                  <a:srgbClr val="808080">
                    <a:alpha val="37999"/>
                  </a:srgbClr>
                </a:outerShdw>
              </a:effectLst>
            </p:spPr>
          </p:cxnSp>
        </p:grpSp>
        <p:grpSp>
          <p:nvGrpSpPr>
            <p:cNvPr id="55" name="Group 124"/>
            <p:cNvGrpSpPr>
              <a:grpSpLocks/>
            </p:cNvGrpSpPr>
            <p:nvPr/>
          </p:nvGrpSpPr>
          <p:grpSpPr bwMode="auto">
            <a:xfrm>
              <a:off x="8555904" y="3029824"/>
              <a:ext cx="46038" cy="138113"/>
              <a:chOff x="1663461" y="1317416"/>
              <a:chExt cx="45719" cy="137658"/>
            </a:xfrm>
          </p:grpSpPr>
          <p:sp>
            <p:nvSpPr>
              <p:cNvPr id="56" name="12-Point Star 125"/>
              <p:cNvSpPr>
                <a:spLocks noChangeArrowheads="1"/>
              </p:cNvSpPr>
              <p:nvPr/>
            </p:nvSpPr>
            <p:spPr bwMode="auto">
              <a:xfrm>
                <a:off x="1663461" y="1317416"/>
                <a:ext cx="45718" cy="45886"/>
              </a:xfrm>
              <a:custGeom>
                <a:avLst/>
                <a:gdLst>
                  <a:gd name="T0" fmla="*/ 42656 w 45719"/>
                  <a:gd name="T1" fmla="*/ 11472 h 45886"/>
                  <a:gd name="T2" fmla="*/ 45719 w 45719"/>
                  <a:gd name="T3" fmla="*/ 22943 h 45886"/>
                  <a:gd name="T4" fmla="*/ 42656 w 45719"/>
                  <a:gd name="T5" fmla="*/ 34415 h 45886"/>
                  <a:gd name="T6" fmla="*/ 34289 w 45719"/>
                  <a:gd name="T7" fmla="*/ 42812 h 45886"/>
                  <a:gd name="T8" fmla="*/ 22860 w 45719"/>
                  <a:gd name="T9" fmla="*/ 45886 h 45886"/>
                  <a:gd name="T10" fmla="*/ 11430 w 45719"/>
                  <a:gd name="T11" fmla="*/ 42812 h 45886"/>
                  <a:gd name="T12" fmla="*/ 3063 w 45719"/>
                  <a:gd name="T13" fmla="*/ 34415 h 45886"/>
                  <a:gd name="T14" fmla="*/ 0 w 45719"/>
                  <a:gd name="T15" fmla="*/ 22943 h 45886"/>
                  <a:gd name="T16" fmla="*/ 3063 w 45719"/>
                  <a:gd name="T17" fmla="*/ 11472 h 45886"/>
                  <a:gd name="T18" fmla="*/ 11430 w 45719"/>
                  <a:gd name="T19" fmla="*/ 3074 h 45886"/>
                  <a:gd name="T20" fmla="*/ 22860 w 45719"/>
                  <a:gd name="T21" fmla="*/ 0 h 45886"/>
                  <a:gd name="T22" fmla="*/ 34289 w 45719"/>
                  <a:gd name="T23" fmla="*/ 3074 h 45886"/>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10736 w 45719"/>
                  <a:gd name="T37" fmla="*/ 10776 h 45886"/>
                  <a:gd name="T38" fmla="*/ 34983 w 45719"/>
                  <a:gd name="T39" fmla="*/ 35110 h 458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719" h="45886">
                    <a:moveTo>
                      <a:pt x="0" y="22943"/>
                    </a:moveTo>
                    <a:lnTo>
                      <a:pt x="6299" y="18489"/>
                    </a:lnTo>
                    <a:lnTo>
                      <a:pt x="3063" y="11472"/>
                    </a:lnTo>
                    <a:lnTo>
                      <a:pt x="10736" y="10776"/>
                    </a:lnTo>
                    <a:lnTo>
                      <a:pt x="11430" y="3074"/>
                    </a:lnTo>
                    <a:lnTo>
                      <a:pt x="18422" y="6322"/>
                    </a:lnTo>
                    <a:lnTo>
                      <a:pt x="22860" y="0"/>
                    </a:lnTo>
                    <a:lnTo>
                      <a:pt x="27297" y="6322"/>
                    </a:lnTo>
                    <a:lnTo>
                      <a:pt x="34289" y="3074"/>
                    </a:lnTo>
                    <a:lnTo>
                      <a:pt x="34983" y="10776"/>
                    </a:lnTo>
                    <a:lnTo>
                      <a:pt x="42656" y="11472"/>
                    </a:lnTo>
                    <a:lnTo>
                      <a:pt x="39420" y="18489"/>
                    </a:lnTo>
                    <a:lnTo>
                      <a:pt x="45719" y="22943"/>
                    </a:lnTo>
                    <a:lnTo>
                      <a:pt x="39420" y="27397"/>
                    </a:lnTo>
                    <a:lnTo>
                      <a:pt x="42656" y="34415"/>
                    </a:lnTo>
                    <a:lnTo>
                      <a:pt x="34983" y="35110"/>
                    </a:lnTo>
                    <a:lnTo>
                      <a:pt x="34289" y="42812"/>
                    </a:lnTo>
                    <a:lnTo>
                      <a:pt x="27297" y="39564"/>
                    </a:lnTo>
                    <a:lnTo>
                      <a:pt x="22860" y="45886"/>
                    </a:lnTo>
                    <a:lnTo>
                      <a:pt x="18422" y="39564"/>
                    </a:lnTo>
                    <a:lnTo>
                      <a:pt x="11430" y="42812"/>
                    </a:lnTo>
                    <a:lnTo>
                      <a:pt x="10736" y="35110"/>
                    </a:lnTo>
                    <a:lnTo>
                      <a:pt x="3063" y="34415"/>
                    </a:lnTo>
                    <a:lnTo>
                      <a:pt x="6299" y="27397"/>
                    </a:lnTo>
                    <a:close/>
                  </a:path>
                </a:pathLst>
              </a:custGeom>
              <a:solidFill>
                <a:srgbClr val="008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cxnSp>
            <p:nvCxnSpPr>
              <p:cNvPr id="57" name="Straight Connector 56"/>
              <p:cNvCxnSpPr>
                <a:cxnSpLocks noChangeShapeType="1"/>
              </p:cNvCxnSpPr>
              <p:nvPr/>
            </p:nvCxnSpPr>
            <p:spPr bwMode="auto">
              <a:xfrm rot="16200000" flipH="1">
                <a:off x="1639646" y="1409189"/>
                <a:ext cx="91772" cy="0"/>
              </a:xfrm>
              <a:prstGeom prst="line">
                <a:avLst/>
              </a:prstGeom>
              <a:noFill/>
              <a:ln w="6350">
                <a:solidFill>
                  <a:schemeClr val="tx1"/>
                </a:solidFill>
                <a:round/>
                <a:headEnd/>
                <a:tailEnd/>
              </a:ln>
              <a:effectLst>
                <a:outerShdw dist="20000" dir="5400000" rotWithShape="0">
                  <a:srgbClr val="808080">
                    <a:alpha val="37999"/>
                  </a:srgbClr>
                </a:outerShdw>
              </a:effectLst>
            </p:spPr>
          </p:cxnSp>
        </p:grpSp>
        <p:grpSp>
          <p:nvGrpSpPr>
            <p:cNvPr id="58" name="Group 127"/>
            <p:cNvGrpSpPr>
              <a:grpSpLocks/>
            </p:cNvGrpSpPr>
            <p:nvPr/>
          </p:nvGrpSpPr>
          <p:grpSpPr bwMode="auto">
            <a:xfrm>
              <a:off x="8889279" y="3028237"/>
              <a:ext cx="46038" cy="138113"/>
              <a:chOff x="1663461" y="1317416"/>
              <a:chExt cx="45719" cy="137658"/>
            </a:xfrm>
          </p:grpSpPr>
          <p:sp>
            <p:nvSpPr>
              <p:cNvPr id="59" name="12-Point Star 128"/>
              <p:cNvSpPr>
                <a:spLocks noChangeArrowheads="1"/>
              </p:cNvSpPr>
              <p:nvPr/>
            </p:nvSpPr>
            <p:spPr bwMode="auto">
              <a:xfrm>
                <a:off x="1663461" y="1317416"/>
                <a:ext cx="45718" cy="45885"/>
              </a:xfrm>
              <a:custGeom>
                <a:avLst/>
                <a:gdLst>
                  <a:gd name="T0" fmla="*/ 42656 w 45719"/>
                  <a:gd name="T1" fmla="*/ 11472 h 45886"/>
                  <a:gd name="T2" fmla="*/ 45719 w 45719"/>
                  <a:gd name="T3" fmla="*/ 22943 h 45886"/>
                  <a:gd name="T4" fmla="*/ 42656 w 45719"/>
                  <a:gd name="T5" fmla="*/ 34415 h 45886"/>
                  <a:gd name="T6" fmla="*/ 34289 w 45719"/>
                  <a:gd name="T7" fmla="*/ 42812 h 45886"/>
                  <a:gd name="T8" fmla="*/ 22860 w 45719"/>
                  <a:gd name="T9" fmla="*/ 45886 h 45886"/>
                  <a:gd name="T10" fmla="*/ 11430 w 45719"/>
                  <a:gd name="T11" fmla="*/ 42812 h 45886"/>
                  <a:gd name="T12" fmla="*/ 3063 w 45719"/>
                  <a:gd name="T13" fmla="*/ 34415 h 45886"/>
                  <a:gd name="T14" fmla="*/ 0 w 45719"/>
                  <a:gd name="T15" fmla="*/ 22943 h 45886"/>
                  <a:gd name="T16" fmla="*/ 3063 w 45719"/>
                  <a:gd name="T17" fmla="*/ 11472 h 45886"/>
                  <a:gd name="T18" fmla="*/ 11430 w 45719"/>
                  <a:gd name="T19" fmla="*/ 3074 h 45886"/>
                  <a:gd name="T20" fmla="*/ 22860 w 45719"/>
                  <a:gd name="T21" fmla="*/ 0 h 45886"/>
                  <a:gd name="T22" fmla="*/ 34289 w 45719"/>
                  <a:gd name="T23" fmla="*/ 3074 h 45886"/>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10736 w 45719"/>
                  <a:gd name="T37" fmla="*/ 10776 h 45886"/>
                  <a:gd name="T38" fmla="*/ 34983 w 45719"/>
                  <a:gd name="T39" fmla="*/ 35110 h 458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719" h="45886">
                    <a:moveTo>
                      <a:pt x="0" y="22943"/>
                    </a:moveTo>
                    <a:lnTo>
                      <a:pt x="6299" y="18489"/>
                    </a:lnTo>
                    <a:lnTo>
                      <a:pt x="3063" y="11472"/>
                    </a:lnTo>
                    <a:lnTo>
                      <a:pt x="10736" y="10776"/>
                    </a:lnTo>
                    <a:lnTo>
                      <a:pt x="11430" y="3074"/>
                    </a:lnTo>
                    <a:lnTo>
                      <a:pt x="18422" y="6322"/>
                    </a:lnTo>
                    <a:lnTo>
                      <a:pt x="22860" y="0"/>
                    </a:lnTo>
                    <a:lnTo>
                      <a:pt x="27297" y="6322"/>
                    </a:lnTo>
                    <a:lnTo>
                      <a:pt x="34289" y="3074"/>
                    </a:lnTo>
                    <a:lnTo>
                      <a:pt x="34983" y="10776"/>
                    </a:lnTo>
                    <a:lnTo>
                      <a:pt x="42656" y="11472"/>
                    </a:lnTo>
                    <a:lnTo>
                      <a:pt x="39420" y="18489"/>
                    </a:lnTo>
                    <a:lnTo>
                      <a:pt x="45719" y="22943"/>
                    </a:lnTo>
                    <a:lnTo>
                      <a:pt x="39420" y="27397"/>
                    </a:lnTo>
                    <a:lnTo>
                      <a:pt x="42656" y="34415"/>
                    </a:lnTo>
                    <a:lnTo>
                      <a:pt x="34983" y="35110"/>
                    </a:lnTo>
                    <a:lnTo>
                      <a:pt x="34289" y="42812"/>
                    </a:lnTo>
                    <a:lnTo>
                      <a:pt x="27297" y="39564"/>
                    </a:lnTo>
                    <a:lnTo>
                      <a:pt x="22860" y="45886"/>
                    </a:lnTo>
                    <a:lnTo>
                      <a:pt x="18422" y="39564"/>
                    </a:lnTo>
                    <a:lnTo>
                      <a:pt x="11430" y="42812"/>
                    </a:lnTo>
                    <a:lnTo>
                      <a:pt x="10736" y="35110"/>
                    </a:lnTo>
                    <a:lnTo>
                      <a:pt x="3063" y="34415"/>
                    </a:lnTo>
                    <a:lnTo>
                      <a:pt x="6299" y="27397"/>
                    </a:lnTo>
                    <a:close/>
                  </a:path>
                </a:pathLst>
              </a:custGeom>
              <a:solidFill>
                <a:srgbClr val="008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cxnSp>
            <p:nvCxnSpPr>
              <p:cNvPr id="60" name="Straight Connector 59"/>
              <p:cNvCxnSpPr>
                <a:cxnSpLocks noChangeShapeType="1"/>
              </p:cNvCxnSpPr>
              <p:nvPr/>
            </p:nvCxnSpPr>
            <p:spPr bwMode="auto">
              <a:xfrm rot="16200000" flipH="1">
                <a:off x="1639646" y="1409188"/>
                <a:ext cx="91772" cy="0"/>
              </a:xfrm>
              <a:prstGeom prst="line">
                <a:avLst/>
              </a:prstGeom>
              <a:noFill/>
              <a:ln w="6350">
                <a:solidFill>
                  <a:schemeClr val="tx1"/>
                </a:solidFill>
                <a:round/>
                <a:headEnd/>
                <a:tailEnd/>
              </a:ln>
              <a:effectLst>
                <a:outerShdw dist="20000" dir="5400000" rotWithShape="0">
                  <a:srgbClr val="808080">
                    <a:alpha val="37999"/>
                  </a:srgbClr>
                </a:outerShdw>
              </a:effectLst>
            </p:spPr>
          </p:cxnSp>
        </p:grpSp>
        <p:sp>
          <p:nvSpPr>
            <p:cNvPr id="61" name="TextBox 148"/>
            <p:cNvSpPr txBox="1">
              <a:spLocks noChangeArrowheads="1"/>
            </p:cNvSpPr>
            <p:nvPr/>
          </p:nvSpPr>
          <p:spPr bwMode="auto">
            <a:xfrm>
              <a:off x="5112616" y="3446384"/>
              <a:ext cx="1195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Calibri" pitchFamily="34" charset="0"/>
                  <a:cs typeface="Arial" charset="0"/>
                </a:rPr>
                <a:t>H3K4me1</a:t>
              </a:r>
            </a:p>
          </p:txBody>
        </p:sp>
        <p:sp>
          <p:nvSpPr>
            <p:cNvPr id="75" name="TextBox 167"/>
            <p:cNvSpPr txBox="1">
              <a:spLocks noChangeArrowheads="1"/>
            </p:cNvSpPr>
            <p:nvPr/>
          </p:nvSpPr>
          <p:spPr bwMode="auto">
            <a:xfrm>
              <a:off x="6638204" y="3446384"/>
              <a:ext cx="1195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Calibri" pitchFamily="34" charset="0"/>
                  <a:cs typeface="Arial" charset="0"/>
                </a:rPr>
                <a:t>H3K27ac</a:t>
              </a:r>
            </a:p>
          </p:txBody>
        </p:sp>
        <p:sp>
          <p:nvSpPr>
            <p:cNvPr id="76" name="TextBox 168"/>
            <p:cNvSpPr txBox="1">
              <a:spLocks noChangeArrowheads="1"/>
            </p:cNvSpPr>
            <p:nvPr/>
          </p:nvSpPr>
          <p:spPr bwMode="auto">
            <a:xfrm>
              <a:off x="8162204" y="3446384"/>
              <a:ext cx="1195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Calibri" pitchFamily="34" charset="0"/>
                  <a:cs typeface="Arial" charset="0"/>
                </a:rPr>
                <a:t>H3K4me3</a:t>
              </a:r>
            </a:p>
          </p:txBody>
        </p:sp>
        <p:sp>
          <p:nvSpPr>
            <p:cNvPr id="78" name="12-Point Star 232"/>
            <p:cNvSpPr>
              <a:spLocks noChangeArrowheads="1"/>
            </p:cNvSpPr>
            <p:nvPr/>
          </p:nvSpPr>
          <p:spPr bwMode="auto">
            <a:xfrm>
              <a:off x="5807941" y="2947273"/>
              <a:ext cx="127000" cy="122238"/>
            </a:xfrm>
            <a:custGeom>
              <a:avLst/>
              <a:gdLst>
                <a:gd name="T0" fmla="*/ 118493 w 127000"/>
                <a:gd name="T1" fmla="*/ 30559 h 122237"/>
                <a:gd name="T2" fmla="*/ 127000 w 127000"/>
                <a:gd name="T3" fmla="*/ 61119 h 122237"/>
                <a:gd name="T4" fmla="*/ 118493 w 127000"/>
                <a:gd name="T5" fmla="*/ 91678 h 122237"/>
                <a:gd name="T6" fmla="*/ 95250 w 127000"/>
                <a:gd name="T7" fmla="*/ 114049 h 122237"/>
                <a:gd name="T8" fmla="*/ 63500 w 127000"/>
                <a:gd name="T9" fmla="*/ 122237 h 122237"/>
                <a:gd name="T10" fmla="*/ 31750 w 127000"/>
                <a:gd name="T11" fmla="*/ 114049 h 122237"/>
                <a:gd name="T12" fmla="*/ 8507 w 127000"/>
                <a:gd name="T13" fmla="*/ 91678 h 122237"/>
                <a:gd name="T14" fmla="*/ 0 w 127000"/>
                <a:gd name="T15" fmla="*/ 61119 h 122237"/>
                <a:gd name="T16" fmla="*/ 8507 w 127000"/>
                <a:gd name="T17" fmla="*/ 30559 h 122237"/>
                <a:gd name="T18" fmla="*/ 31750 w 127000"/>
                <a:gd name="T19" fmla="*/ 8188 h 122237"/>
                <a:gd name="T20" fmla="*/ 63500 w 127000"/>
                <a:gd name="T21" fmla="*/ 0 h 122237"/>
                <a:gd name="T22" fmla="*/ 95250 w 127000"/>
                <a:gd name="T23" fmla="*/ 8188 h 122237"/>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29824 w 127000"/>
                <a:gd name="T37" fmla="*/ 28706 h 122237"/>
                <a:gd name="T38" fmla="*/ 97176 w 127000"/>
                <a:gd name="T39" fmla="*/ 93531 h 1222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000" h="122237">
                  <a:moveTo>
                    <a:pt x="0" y="61119"/>
                  </a:moveTo>
                  <a:lnTo>
                    <a:pt x="17498" y="49255"/>
                  </a:lnTo>
                  <a:lnTo>
                    <a:pt x="8507" y="30559"/>
                  </a:lnTo>
                  <a:lnTo>
                    <a:pt x="29824" y="28706"/>
                  </a:lnTo>
                  <a:lnTo>
                    <a:pt x="31750" y="8188"/>
                  </a:lnTo>
                  <a:lnTo>
                    <a:pt x="51174" y="16842"/>
                  </a:lnTo>
                  <a:lnTo>
                    <a:pt x="63500" y="0"/>
                  </a:lnTo>
                  <a:lnTo>
                    <a:pt x="75826" y="16842"/>
                  </a:lnTo>
                  <a:lnTo>
                    <a:pt x="95250" y="8188"/>
                  </a:lnTo>
                  <a:lnTo>
                    <a:pt x="97176" y="28706"/>
                  </a:lnTo>
                  <a:lnTo>
                    <a:pt x="118493" y="30559"/>
                  </a:lnTo>
                  <a:lnTo>
                    <a:pt x="109502" y="49255"/>
                  </a:lnTo>
                  <a:lnTo>
                    <a:pt x="127000" y="61119"/>
                  </a:lnTo>
                  <a:lnTo>
                    <a:pt x="109502" y="72982"/>
                  </a:lnTo>
                  <a:lnTo>
                    <a:pt x="118493" y="91678"/>
                  </a:lnTo>
                  <a:lnTo>
                    <a:pt x="97176" y="93531"/>
                  </a:lnTo>
                  <a:lnTo>
                    <a:pt x="95250" y="114049"/>
                  </a:lnTo>
                  <a:lnTo>
                    <a:pt x="75826" y="105395"/>
                  </a:lnTo>
                  <a:lnTo>
                    <a:pt x="63500" y="122237"/>
                  </a:lnTo>
                  <a:lnTo>
                    <a:pt x="51174" y="105395"/>
                  </a:lnTo>
                  <a:lnTo>
                    <a:pt x="31750" y="114049"/>
                  </a:lnTo>
                  <a:lnTo>
                    <a:pt x="29824" y="93531"/>
                  </a:lnTo>
                  <a:lnTo>
                    <a:pt x="8507" y="91678"/>
                  </a:lnTo>
                  <a:lnTo>
                    <a:pt x="17498" y="72982"/>
                  </a:lnTo>
                  <a:close/>
                </a:path>
              </a:pathLst>
            </a:custGeom>
            <a:solidFill>
              <a:srgbClr val="55FFF6"/>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79" name="12-Point Star 233"/>
            <p:cNvSpPr>
              <a:spLocks noChangeArrowheads="1"/>
            </p:cNvSpPr>
            <p:nvPr/>
          </p:nvSpPr>
          <p:spPr bwMode="auto">
            <a:xfrm>
              <a:off x="6995391" y="2969498"/>
              <a:ext cx="127000" cy="122238"/>
            </a:xfrm>
            <a:custGeom>
              <a:avLst/>
              <a:gdLst>
                <a:gd name="T0" fmla="*/ 118493 w 127000"/>
                <a:gd name="T1" fmla="*/ 30559 h 122237"/>
                <a:gd name="T2" fmla="*/ 127000 w 127000"/>
                <a:gd name="T3" fmla="*/ 61119 h 122237"/>
                <a:gd name="T4" fmla="*/ 118493 w 127000"/>
                <a:gd name="T5" fmla="*/ 91678 h 122237"/>
                <a:gd name="T6" fmla="*/ 95250 w 127000"/>
                <a:gd name="T7" fmla="*/ 114049 h 122237"/>
                <a:gd name="T8" fmla="*/ 63500 w 127000"/>
                <a:gd name="T9" fmla="*/ 122237 h 122237"/>
                <a:gd name="T10" fmla="*/ 31750 w 127000"/>
                <a:gd name="T11" fmla="*/ 114049 h 122237"/>
                <a:gd name="T12" fmla="*/ 8507 w 127000"/>
                <a:gd name="T13" fmla="*/ 91678 h 122237"/>
                <a:gd name="T14" fmla="*/ 0 w 127000"/>
                <a:gd name="T15" fmla="*/ 61119 h 122237"/>
                <a:gd name="T16" fmla="*/ 8507 w 127000"/>
                <a:gd name="T17" fmla="*/ 30559 h 122237"/>
                <a:gd name="T18" fmla="*/ 31750 w 127000"/>
                <a:gd name="T19" fmla="*/ 8188 h 122237"/>
                <a:gd name="T20" fmla="*/ 63500 w 127000"/>
                <a:gd name="T21" fmla="*/ 0 h 122237"/>
                <a:gd name="T22" fmla="*/ 95250 w 127000"/>
                <a:gd name="T23" fmla="*/ 8188 h 122237"/>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29824 w 127000"/>
                <a:gd name="T37" fmla="*/ 28706 h 122237"/>
                <a:gd name="T38" fmla="*/ 97176 w 127000"/>
                <a:gd name="T39" fmla="*/ 93531 h 1222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000" h="122237">
                  <a:moveTo>
                    <a:pt x="0" y="61119"/>
                  </a:moveTo>
                  <a:lnTo>
                    <a:pt x="17498" y="49255"/>
                  </a:lnTo>
                  <a:lnTo>
                    <a:pt x="8507" y="30559"/>
                  </a:lnTo>
                  <a:lnTo>
                    <a:pt x="29824" y="28706"/>
                  </a:lnTo>
                  <a:lnTo>
                    <a:pt x="31750" y="8188"/>
                  </a:lnTo>
                  <a:lnTo>
                    <a:pt x="51174" y="16842"/>
                  </a:lnTo>
                  <a:lnTo>
                    <a:pt x="63500" y="0"/>
                  </a:lnTo>
                  <a:lnTo>
                    <a:pt x="75826" y="16842"/>
                  </a:lnTo>
                  <a:lnTo>
                    <a:pt x="95250" y="8188"/>
                  </a:lnTo>
                  <a:lnTo>
                    <a:pt x="97176" y="28706"/>
                  </a:lnTo>
                  <a:lnTo>
                    <a:pt x="118493" y="30559"/>
                  </a:lnTo>
                  <a:lnTo>
                    <a:pt x="109502" y="49255"/>
                  </a:lnTo>
                  <a:lnTo>
                    <a:pt x="127000" y="61119"/>
                  </a:lnTo>
                  <a:lnTo>
                    <a:pt x="109502" y="72982"/>
                  </a:lnTo>
                  <a:lnTo>
                    <a:pt x="118493" y="91678"/>
                  </a:lnTo>
                  <a:lnTo>
                    <a:pt x="97176" y="93531"/>
                  </a:lnTo>
                  <a:lnTo>
                    <a:pt x="95250" y="114049"/>
                  </a:lnTo>
                  <a:lnTo>
                    <a:pt x="75826" y="105395"/>
                  </a:lnTo>
                  <a:lnTo>
                    <a:pt x="63500" y="122237"/>
                  </a:lnTo>
                  <a:lnTo>
                    <a:pt x="51174" y="105395"/>
                  </a:lnTo>
                  <a:lnTo>
                    <a:pt x="31750" y="114049"/>
                  </a:lnTo>
                  <a:lnTo>
                    <a:pt x="29824" y="93531"/>
                  </a:lnTo>
                  <a:lnTo>
                    <a:pt x="8507" y="91678"/>
                  </a:lnTo>
                  <a:lnTo>
                    <a:pt x="17498" y="72982"/>
                  </a:lnTo>
                  <a:close/>
                </a:path>
              </a:pathLst>
            </a:custGeom>
            <a:solidFill>
              <a:srgbClr val="FF66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grpSp>
          <p:nvGrpSpPr>
            <p:cNvPr id="80" name="Group 234"/>
            <p:cNvGrpSpPr>
              <a:grpSpLocks/>
            </p:cNvGrpSpPr>
            <p:nvPr/>
          </p:nvGrpSpPr>
          <p:grpSpPr bwMode="auto">
            <a:xfrm rot="1476697">
              <a:off x="7076355" y="2755187"/>
              <a:ext cx="92075" cy="227013"/>
              <a:chOff x="2192867" y="448737"/>
              <a:chExt cx="122765" cy="298540"/>
            </a:xfrm>
          </p:grpSpPr>
          <p:cxnSp>
            <p:nvCxnSpPr>
              <p:cNvPr id="81" name="Straight Connector 80"/>
              <p:cNvCxnSpPr>
                <a:cxnSpLocks noChangeShapeType="1"/>
              </p:cNvCxnSpPr>
              <p:nvPr/>
            </p:nvCxnSpPr>
            <p:spPr bwMode="auto">
              <a:xfrm rot="5400000">
                <a:off x="2158320" y="532371"/>
                <a:ext cx="177454" cy="0"/>
              </a:xfrm>
              <a:prstGeom prst="line">
                <a:avLst/>
              </a:prstGeom>
              <a:noFill/>
              <a:ln w="15875">
                <a:solidFill>
                  <a:srgbClr val="7F7F7F"/>
                </a:solidFill>
                <a:round/>
                <a:headEnd/>
                <a:tailEnd/>
              </a:ln>
              <a:effectLst>
                <a:outerShdw dist="20000" dir="5400000" rotWithShape="0">
                  <a:srgbClr val="808080">
                    <a:alpha val="37999"/>
                  </a:srgbClr>
                </a:outerShdw>
              </a:effectLst>
            </p:spPr>
          </p:cxnSp>
          <p:cxnSp>
            <p:nvCxnSpPr>
              <p:cNvPr id="82" name="Straight Connector 81"/>
              <p:cNvCxnSpPr>
                <a:cxnSpLocks noChangeShapeType="1"/>
              </p:cNvCxnSpPr>
              <p:nvPr/>
            </p:nvCxnSpPr>
            <p:spPr bwMode="auto">
              <a:xfrm rot="5400000">
                <a:off x="2159012" y="649853"/>
                <a:ext cx="121086" cy="67732"/>
              </a:xfrm>
              <a:prstGeom prst="line">
                <a:avLst/>
              </a:prstGeom>
              <a:noFill/>
              <a:ln w="15875">
                <a:solidFill>
                  <a:srgbClr val="7F7F7F"/>
                </a:solidFill>
                <a:round/>
                <a:headEnd/>
                <a:tailEnd/>
              </a:ln>
              <a:effectLst>
                <a:outerShdw dist="20000" dir="5400000" rotWithShape="0">
                  <a:srgbClr val="808080">
                    <a:alpha val="37999"/>
                  </a:srgbClr>
                </a:outerShdw>
              </a:effectLst>
            </p:spPr>
          </p:cxnSp>
          <p:cxnSp>
            <p:nvCxnSpPr>
              <p:cNvPr id="83" name="Straight Connector 82"/>
              <p:cNvCxnSpPr>
                <a:cxnSpLocks noChangeShapeType="1"/>
              </p:cNvCxnSpPr>
              <p:nvPr/>
            </p:nvCxnSpPr>
            <p:spPr bwMode="auto">
              <a:xfrm rot="16200000" flipH="1">
                <a:off x="2223473" y="654634"/>
                <a:ext cx="121086" cy="55033"/>
              </a:xfrm>
              <a:prstGeom prst="line">
                <a:avLst/>
              </a:prstGeom>
              <a:noFill/>
              <a:ln w="15875">
                <a:solidFill>
                  <a:srgbClr val="7F7F7F"/>
                </a:solidFill>
                <a:round/>
                <a:headEnd/>
                <a:tailEnd/>
              </a:ln>
              <a:effectLst>
                <a:outerShdw dist="20000" dir="5400000" rotWithShape="0">
                  <a:srgbClr val="808080">
                    <a:alpha val="37999"/>
                  </a:srgbClr>
                </a:outerShdw>
              </a:effectLst>
            </p:spPr>
          </p:cxnSp>
        </p:grpSp>
        <p:sp>
          <p:nvSpPr>
            <p:cNvPr id="84" name="12-Point Star 238"/>
            <p:cNvSpPr>
              <a:spLocks noChangeArrowheads="1"/>
            </p:cNvSpPr>
            <p:nvPr/>
          </p:nvSpPr>
          <p:spPr bwMode="auto">
            <a:xfrm>
              <a:off x="7330354" y="2963149"/>
              <a:ext cx="127000" cy="123825"/>
            </a:xfrm>
            <a:custGeom>
              <a:avLst/>
              <a:gdLst>
                <a:gd name="T0" fmla="*/ 118493 w 127000"/>
                <a:gd name="T1" fmla="*/ 30956 h 123825"/>
                <a:gd name="T2" fmla="*/ 127000 w 127000"/>
                <a:gd name="T3" fmla="*/ 61913 h 123825"/>
                <a:gd name="T4" fmla="*/ 118493 w 127000"/>
                <a:gd name="T5" fmla="*/ 92869 h 123825"/>
                <a:gd name="T6" fmla="*/ 95250 w 127000"/>
                <a:gd name="T7" fmla="*/ 115530 h 123825"/>
                <a:gd name="T8" fmla="*/ 63500 w 127000"/>
                <a:gd name="T9" fmla="*/ 123825 h 123825"/>
                <a:gd name="T10" fmla="*/ 31750 w 127000"/>
                <a:gd name="T11" fmla="*/ 115530 h 123825"/>
                <a:gd name="T12" fmla="*/ 8507 w 127000"/>
                <a:gd name="T13" fmla="*/ 92869 h 123825"/>
                <a:gd name="T14" fmla="*/ 0 w 127000"/>
                <a:gd name="T15" fmla="*/ 61913 h 123825"/>
                <a:gd name="T16" fmla="*/ 8507 w 127000"/>
                <a:gd name="T17" fmla="*/ 30956 h 123825"/>
                <a:gd name="T18" fmla="*/ 31750 w 127000"/>
                <a:gd name="T19" fmla="*/ 8295 h 123825"/>
                <a:gd name="T20" fmla="*/ 63500 w 127000"/>
                <a:gd name="T21" fmla="*/ 0 h 123825"/>
                <a:gd name="T22" fmla="*/ 95250 w 127000"/>
                <a:gd name="T23" fmla="*/ 8295 h 123825"/>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29824 w 127000"/>
                <a:gd name="T37" fmla="*/ 29078 h 123825"/>
                <a:gd name="T38" fmla="*/ 97176 w 127000"/>
                <a:gd name="T39" fmla="*/ 94747 h 1238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000" h="123825">
                  <a:moveTo>
                    <a:pt x="0" y="61913"/>
                  </a:moveTo>
                  <a:lnTo>
                    <a:pt x="17498" y="49894"/>
                  </a:lnTo>
                  <a:lnTo>
                    <a:pt x="8507" y="30956"/>
                  </a:lnTo>
                  <a:lnTo>
                    <a:pt x="29824" y="29078"/>
                  </a:lnTo>
                  <a:lnTo>
                    <a:pt x="31750" y="8295"/>
                  </a:lnTo>
                  <a:lnTo>
                    <a:pt x="51174" y="17060"/>
                  </a:lnTo>
                  <a:lnTo>
                    <a:pt x="63500" y="0"/>
                  </a:lnTo>
                  <a:lnTo>
                    <a:pt x="75826" y="17060"/>
                  </a:lnTo>
                  <a:lnTo>
                    <a:pt x="95250" y="8295"/>
                  </a:lnTo>
                  <a:lnTo>
                    <a:pt x="97176" y="29078"/>
                  </a:lnTo>
                  <a:lnTo>
                    <a:pt x="118493" y="30956"/>
                  </a:lnTo>
                  <a:lnTo>
                    <a:pt x="109502" y="49894"/>
                  </a:lnTo>
                  <a:lnTo>
                    <a:pt x="127000" y="61913"/>
                  </a:lnTo>
                  <a:lnTo>
                    <a:pt x="109502" y="73931"/>
                  </a:lnTo>
                  <a:lnTo>
                    <a:pt x="118493" y="92869"/>
                  </a:lnTo>
                  <a:lnTo>
                    <a:pt x="97176" y="94747"/>
                  </a:lnTo>
                  <a:lnTo>
                    <a:pt x="95250" y="115530"/>
                  </a:lnTo>
                  <a:lnTo>
                    <a:pt x="75826" y="106765"/>
                  </a:lnTo>
                  <a:lnTo>
                    <a:pt x="63500" y="123825"/>
                  </a:lnTo>
                  <a:lnTo>
                    <a:pt x="51174" y="106765"/>
                  </a:lnTo>
                  <a:lnTo>
                    <a:pt x="31750" y="115530"/>
                  </a:lnTo>
                  <a:lnTo>
                    <a:pt x="29824" y="94747"/>
                  </a:lnTo>
                  <a:lnTo>
                    <a:pt x="8507" y="92869"/>
                  </a:lnTo>
                  <a:lnTo>
                    <a:pt x="17498" y="73931"/>
                  </a:lnTo>
                  <a:close/>
                </a:path>
              </a:pathLst>
            </a:custGeom>
            <a:solidFill>
              <a:srgbClr val="FF66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85" name="12-Point Star 239"/>
            <p:cNvSpPr>
              <a:spLocks noChangeArrowheads="1"/>
            </p:cNvSpPr>
            <p:nvPr/>
          </p:nvSpPr>
          <p:spPr bwMode="auto">
            <a:xfrm>
              <a:off x="8520979" y="2971086"/>
              <a:ext cx="127000" cy="122238"/>
            </a:xfrm>
            <a:custGeom>
              <a:avLst/>
              <a:gdLst>
                <a:gd name="T0" fmla="*/ 118493 w 127000"/>
                <a:gd name="T1" fmla="*/ 30560 h 122238"/>
                <a:gd name="T2" fmla="*/ 127000 w 127000"/>
                <a:gd name="T3" fmla="*/ 61119 h 122238"/>
                <a:gd name="T4" fmla="*/ 118493 w 127000"/>
                <a:gd name="T5" fmla="*/ 91679 h 122238"/>
                <a:gd name="T6" fmla="*/ 95250 w 127000"/>
                <a:gd name="T7" fmla="*/ 114050 h 122238"/>
                <a:gd name="T8" fmla="*/ 63500 w 127000"/>
                <a:gd name="T9" fmla="*/ 122238 h 122238"/>
                <a:gd name="T10" fmla="*/ 31750 w 127000"/>
                <a:gd name="T11" fmla="*/ 114050 h 122238"/>
                <a:gd name="T12" fmla="*/ 8507 w 127000"/>
                <a:gd name="T13" fmla="*/ 91679 h 122238"/>
                <a:gd name="T14" fmla="*/ 0 w 127000"/>
                <a:gd name="T15" fmla="*/ 61119 h 122238"/>
                <a:gd name="T16" fmla="*/ 8507 w 127000"/>
                <a:gd name="T17" fmla="*/ 30560 h 122238"/>
                <a:gd name="T18" fmla="*/ 31750 w 127000"/>
                <a:gd name="T19" fmla="*/ 8188 h 122238"/>
                <a:gd name="T20" fmla="*/ 63500 w 127000"/>
                <a:gd name="T21" fmla="*/ 0 h 122238"/>
                <a:gd name="T22" fmla="*/ 95250 w 127000"/>
                <a:gd name="T23" fmla="*/ 8188 h 122238"/>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29824 w 127000"/>
                <a:gd name="T37" fmla="*/ 28706 h 122238"/>
                <a:gd name="T38" fmla="*/ 97176 w 127000"/>
                <a:gd name="T39" fmla="*/ 93532 h 1222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000" h="122238">
                  <a:moveTo>
                    <a:pt x="0" y="61119"/>
                  </a:moveTo>
                  <a:lnTo>
                    <a:pt x="17498" y="49255"/>
                  </a:lnTo>
                  <a:lnTo>
                    <a:pt x="8507" y="30560"/>
                  </a:lnTo>
                  <a:lnTo>
                    <a:pt x="29824" y="28706"/>
                  </a:lnTo>
                  <a:lnTo>
                    <a:pt x="31750" y="8188"/>
                  </a:lnTo>
                  <a:lnTo>
                    <a:pt x="51174" y="16842"/>
                  </a:lnTo>
                  <a:lnTo>
                    <a:pt x="63500" y="0"/>
                  </a:lnTo>
                  <a:lnTo>
                    <a:pt x="75826" y="16842"/>
                  </a:lnTo>
                  <a:lnTo>
                    <a:pt x="95250" y="8188"/>
                  </a:lnTo>
                  <a:lnTo>
                    <a:pt x="97176" y="28706"/>
                  </a:lnTo>
                  <a:lnTo>
                    <a:pt x="118493" y="30560"/>
                  </a:lnTo>
                  <a:lnTo>
                    <a:pt x="109502" y="49255"/>
                  </a:lnTo>
                  <a:lnTo>
                    <a:pt x="127000" y="61119"/>
                  </a:lnTo>
                  <a:lnTo>
                    <a:pt x="109502" y="72983"/>
                  </a:lnTo>
                  <a:lnTo>
                    <a:pt x="118493" y="91679"/>
                  </a:lnTo>
                  <a:lnTo>
                    <a:pt x="97176" y="93532"/>
                  </a:lnTo>
                  <a:lnTo>
                    <a:pt x="95250" y="114050"/>
                  </a:lnTo>
                  <a:lnTo>
                    <a:pt x="75826" y="105396"/>
                  </a:lnTo>
                  <a:lnTo>
                    <a:pt x="63500" y="122238"/>
                  </a:lnTo>
                  <a:lnTo>
                    <a:pt x="51174" y="105396"/>
                  </a:lnTo>
                  <a:lnTo>
                    <a:pt x="31750" y="114050"/>
                  </a:lnTo>
                  <a:lnTo>
                    <a:pt x="29824" y="93532"/>
                  </a:lnTo>
                  <a:lnTo>
                    <a:pt x="8507" y="91679"/>
                  </a:lnTo>
                  <a:lnTo>
                    <a:pt x="17498" y="72983"/>
                  </a:lnTo>
                  <a:close/>
                </a:path>
              </a:pathLst>
            </a:custGeom>
            <a:solidFill>
              <a:srgbClr val="3366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grpSp>
          <p:nvGrpSpPr>
            <p:cNvPr id="86" name="Group 240"/>
            <p:cNvGrpSpPr>
              <a:grpSpLocks/>
            </p:cNvGrpSpPr>
            <p:nvPr/>
          </p:nvGrpSpPr>
          <p:grpSpPr bwMode="auto">
            <a:xfrm rot="1476697">
              <a:off x="8601942" y="2755187"/>
              <a:ext cx="92075" cy="227013"/>
              <a:chOff x="2192867" y="448737"/>
              <a:chExt cx="122765" cy="298540"/>
            </a:xfrm>
          </p:grpSpPr>
          <p:cxnSp>
            <p:nvCxnSpPr>
              <p:cNvPr id="87" name="Straight Connector 86"/>
              <p:cNvCxnSpPr>
                <a:cxnSpLocks noChangeShapeType="1"/>
              </p:cNvCxnSpPr>
              <p:nvPr/>
            </p:nvCxnSpPr>
            <p:spPr bwMode="auto">
              <a:xfrm rot="5400000">
                <a:off x="2158321" y="532371"/>
                <a:ext cx="177454" cy="0"/>
              </a:xfrm>
              <a:prstGeom prst="line">
                <a:avLst/>
              </a:prstGeom>
              <a:noFill/>
              <a:ln w="15875">
                <a:solidFill>
                  <a:srgbClr val="7F7F7F"/>
                </a:solidFill>
                <a:round/>
                <a:headEnd/>
                <a:tailEnd/>
              </a:ln>
              <a:effectLst>
                <a:outerShdw dist="20000" dir="5400000" rotWithShape="0">
                  <a:srgbClr val="808080">
                    <a:alpha val="37999"/>
                  </a:srgbClr>
                </a:outerShdw>
              </a:effectLst>
            </p:spPr>
          </p:cxnSp>
          <p:cxnSp>
            <p:nvCxnSpPr>
              <p:cNvPr id="88" name="Straight Connector 87"/>
              <p:cNvCxnSpPr>
                <a:cxnSpLocks noChangeShapeType="1"/>
              </p:cNvCxnSpPr>
              <p:nvPr/>
            </p:nvCxnSpPr>
            <p:spPr bwMode="auto">
              <a:xfrm rot="5400000">
                <a:off x="2159013" y="649853"/>
                <a:ext cx="121086" cy="67732"/>
              </a:xfrm>
              <a:prstGeom prst="line">
                <a:avLst/>
              </a:prstGeom>
              <a:noFill/>
              <a:ln w="15875">
                <a:solidFill>
                  <a:srgbClr val="7F7F7F"/>
                </a:solidFill>
                <a:round/>
                <a:headEnd/>
                <a:tailEnd/>
              </a:ln>
              <a:effectLst>
                <a:outerShdw dist="20000" dir="5400000" rotWithShape="0">
                  <a:srgbClr val="808080">
                    <a:alpha val="37999"/>
                  </a:srgbClr>
                </a:outerShdw>
              </a:effectLst>
            </p:spPr>
          </p:cxnSp>
          <p:cxnSp>
            <p:nvCxnSpPr>
              <p:cNvPr id="89" name="Straight Connector 88"/>
              <p:cNvCxnSpPr>
                <a:cxnSpLocks noChangeShapeType="1"/>
              </p:cNvCxnSpPr>
              <p:nvPr/>
            </p:nvCxnSpPr>
            <p:spPr bwMode="auto">
              <a:xfrm rot="16200000" flipH="1">
                <a:off x="2223473" y="654634"/>
                <a:ext cx="121086" cy="55033"/>
              </a:xfrm>
              <a:prstGeom prst="line">
                <a:avLst/>
              </a:prstGeom>
              <a:noFill/>
              <a:ln w="15875">
                <a:solidFill>
                  <a:srgbClr val="7F7F7F"/>
                </a:solidFill>
                <a:round/>
                <a:headEnd/>
                <a:tailEnd/>
              </a:ln>
              <a:effectLst>
                <a:outerShdw dist="20000" dir="5400000" rotWithShape="0">
                  <a:srgbClr val="808080">
                    <a:alpha val="37999"/>
                  </a:srgbClr>
                </a:outerShdw>
              </a:effectLst>
            </p:spPr>
          </p:cxnSp>
        </p:grpSp>
        <p:sp>
          <p:nvSpPr>
            <p:cNvPr id="90" name="12-Point Star 244"/>
            <p:cNvSpPr>
              <a:spLocks noChangeArrowheads="1"/>
            </p:cNvSpPr>
            <p:nvPr/>
          </p:nvSpPr>
          <p:spPr bwMode="auto">
            <a:xfrm>
              <a:off x="8855942" y="2964737"/>
              <a:ext cx="127000" cy="123825"/>
            </a:xfrm>
            <a:custGeom>
              <a:avLst/>
              <a:gdLst>
                <a:gd name="T0" fmla="*/ 118493 w 127000"/>
                <a:gd name="T1" fmla="*/ 30956 h 123825"/>
                <a:gd name="T2" fmla="*/ 127000 w 127000"/>
                <a:gd name="T3" fmla="*/ 61913 h 123825"/>
                <a:gd name="T4" fmla="*/ 118493 w 127000"/>
                <a:gd name="T5" fmla="*/ 92869 h 123825"/>
                <a:gd name="T6" fmla="*/ 95250 w 127000"/>
                <a:gd name="T7" fmla="*/ 115530 h 123825"/>
                <a:gd name="T8" fmla="*/ 63500 w 127000"/>
                <a:gd name="T9" fmla="*/ 123825 h 123825"/>
                <a:gd name="T10" fmla="*/ 31750 w 127000"/>
                <a:gd name="T11" fmla="*/ 115530 h 123825"/>
                <a:gd name="T12" fmla="*/ 8507 w 127000"/>
                <a:gd name="T13" fmla="*/ 92869 h 123825"/>
                <a:gd name="T14" fmla="*/ 0 w 127000"/>
                <a:gd name="T15" fmla="*/ 61913 h 123825"/>
                <a:gd name="T16" fmla="*/ 8507 w 127000"/>
                <a:gd name="T17" fmla="*/ 30956 h 123825"/>
                <a:gd name="T18" fmla="*/ 31750 w 127000"/>
                <a:gd name="T19" fmla="*/ 8295 h 123825"/>
                <a:gd name="T20" fmla="*/ 63500 w 127000"/>
                <a:gd name="T21" fmla="*/ 0 h 123825"/>
                <a:gd name="T22" fmla="*/ 95250 w 127000"/>
                <a:gd name="T23" fmla="*/ 8295 h 123825"/>
                <a:gd name="T24" fmla="*/ 0 60000 65536"/>
                <a:gd name="T25" fmla="*/ 0 60000 65536"/>
                <a:gd name="T26" fmla="*/ 0 60000 65536"/>
                <a:gd name="T27" fmla="*/ 1 60000 65536"/>
                <a:gd name="T28" fmla="*/ 1 60000 65536"/>
                <a:gd name="T29" fmla="*/ 1 60000 65536"/>
                <a:gd name="T30" fmla="*/ 2 60000 65536"/>
                <a:gd name="T31" fmla="*/ 2 60000 65536"/>
                <a:gd name="T32" fmla="*/ 2 60000 65536"/>
                <a:gd name="T33" fmla="*/ 3 60000 65536"/>
                <a:gd name="T34" fmla="*/ 3 60000 65536"/>
                <a:gd name="T35" fmla="*/ 3 60000 65536"/>
                <a:gd name="T36" fmla="*/ 29824 w 127000"/>
                <a:gd name="T37" fmla="*/ 29078 h 123825"/>
                <a:gd name="T38" fmla="*/ 97176 w 127000"/>
                <a:gd name="T39" fmla="*/ 94747 h 1238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000" h="123825">
                  <a:moveTo>
                    <a:pt x="0" y="61913"/>
                  </a:moveTo>
                  <a:lnTo>
                    <a:pt x="17498" y="49894"/>
                  </a:lnTo>
                  <a:lnTo>
                    <a:pt x="8507" y="30956"/>
                  </a:lnTo>
                  <a:lnTo>
                    <a:pt x="29824" y="29078"/>
                  </a:lnTo>
                  <a:lnTo>
                    <a:pt x="31750" y="8295"/>
                  </a:lnTo>
                  <a:lnTo>
                    <a:pt x="51174" y="17060"/>
                  </a:lnTo>
                  <a:lnTo>
                    <a:pt x="63500" y="0"/>
                  </a:lnTo>
                  <a:lnTo>
                    <a:pt x="75826" y="17060"/>
                  </a:lnTo>
                  <a:lnTo>
                    <a:pt x="95250" y="8295"/>
                  </a:lnTo>
                  <a:lnTo>
                    <a:pt x="97176" y="29078"/>
                  </a:lnTo>
                  <a:lnTo>
                    <a:pt x="118493" y="30956"/>
                  </a:lnTo>
                  <a:lnTo>
                    <a:pt x="109502" y="49894"/>
                  </a:lnTo>
                  <a:lnTo>
                    <a:pt x="127000" y="61913"/>
                  </a:lnTo>
                  <a:lnTo>
                    <a:pt x="109502" y="73931"/>
                  </a:lnTo>
                  <a:lnTo>
                    <a:pt x="118493" y="92869"/>
                  </a:lnTo>
                  <a:lnTo>
                    <a:pt x="97176" y="94747"/>
                  </a:lnTo>
                  <a:lnTo>
                    <a:pt x="95250" y="115530"/>
                  </a:lnTo>
                  <a:lnTo>
                    <a:pt x="75826" y="106765"/>
                  </a:lnTo>
                  <a:lnTo>
                    <a:pt x="63500" y="123825"/>
                  </a:lnTo>
                  <a:lnTo>
                    <a:pt x="51174" y="106765"/>
                  </a:lnTo>
                  <a:lnTo>
                    <a:pt x="31750" y="115530"/>
                  </a:lnTo>
                  <a:lnTo>
                    <a:pt x="29824" y="94747"/>
                  </a:lnTo>
                  <a:lnTo>
                    <a:pt x="8507" y="92869"/>
                  </a:lnTo>
                  <a:lnTo>
                    <a:pt x="17498" y="73931"/>
                  </a:lnTo>
                  <a:close/>
                </a:path>
              </a:pathLst>
            </a:custGeom>
            <a:solidFill>
              <a:srgbClr val="3366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grpSp>
          <p:nvGrpSpPr>
            <p:cNvPr id="142" name="Group 141"/>
            <p:cNvGrpSpPr/>
            <p:nvPr/>
          </p:nvGrpSpPr>
          <p:grpSpPr>
            <a:xfrm>
              <a:off x="2010542" y="2806376"/>
              <a:ext cx="1670960" cy="1195010"/>
              <a:chOff x="562523" y="3019968"/>
              <a:chExt cx="1670960" cy="1195010"/>
            </a:xfrm>
          </p:grpSpPr>
          <p:sp>
            <p:nvSpPr>
              <p:cNvPr id="74" name="Hexagon 73"/>
              <p:cNvSpPr>
                <a:spLocks noChangeArrowheads="1"/>
              </p:cNvSpPr>
              <p:nvPr/>
            </p:nvSpPr>
            <p:spPr bwMode="auto">
              <a:xfrm>
                <a:off x="1256186" y="3274635"/>
                <a:ext cx="165100" cy="214313"/>
              </a:xfrm>
              <a:prstGeom prst="hexagon">
                <a:avLst>
                  <a:gd name="adj" fmla="val 25000"/>
                  <a:gd name="vf" fmla="val 115470"/>
                </a:avLst>
              </a:prstGeom>
              <a:solidFill>
                <a:srgbClr val="FFE1A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grpSp>
            <p:nvGrpSpPr>
              <p:cNvPr id="4" name="Group 3"/>
              <p:cNvGrpSpPr/>
              <p:nvPr/>
            </p:nvGrpSpPr>
            <p:grpSpPr>
              <a:xfrm>
                <a:off x="562523" y="3019968"/>
                <a:ext cx="1670960" cy="1195010"/>
                <a:chOff x="1543226" y="3088308"/>
                <a:chExt cx="1670960" cy="1195010"/>
              </a:xfrm>
            </p:grpSpPr>
            <p:grpSp>
              <p:nvGrpSpPr>
                <p:cNvPr id="62" name="Group 454"/>
                <p:cNvGrpSpPr>
                  <a:grpSpLocks/>
                </p:cNvGrpSpPr>
                <p:nvPr/>
              </p:nvGrpSpPr>
              <p:grpSpPr bwMode="auto">
                <a:xfrm>
                  <a:off x="1806219" y="3428033"/>
                  <a:ext cx="1035050" cy="239713"/>
                  <a:chOff x="1695450" y="1416049"/>
                  <a:chExt cx="2353402" cy="527051"/>
                </a:xfrm>
              </p:grpSpPr>
              <p:grpSp>
                <p:nvGrpSpPr>
                  <p:cNvPr id="63" name="Group 87"/>
                  <p:cNvGrpSpPr>
                    <a:grpSpLocks/>
                  </p:cNvGrpSpPr>
                  <p:nvPr/>
                </p:nvGrpSpPr>
                <p:grpSpPr bwMode="auto">
                  <a:xfrm>
                    <a:off x="3022603" y="1416049"/>
                    <a:ext cx="508000" cy="527051"/>
                    <a:chOff x="2921000" y="2273299"/>
                    <a:chExt cx="508000" cy="527051"/>
                  </a:xfrm>
                </p:grpSpPr>
                <p:sp>
                  <p:nvSpPr>
                    <p:cNvPr id="71" name="Direct Access Storage 164"/>
                    <p:cNvSpPr>
                      <a:spLocks noChangeArrowheads="1"/>
                    </p:cNvSpPr>
                    <p:nvPr/>
                  </p:nvSpPr>
                  <p:spPr bwMode="auto">
                    <a:xfrm>
                      <a:off x="2922148" y="2311692"/>
                      <a:ext cx="505331" cy="443281"/>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72" name="Block Arc 165"/>
                    <p:cNvSpPr>
                      <a:spLocks noChangeArrowheads="1"/>
                    </p:cNvSpPr>
                    <p:nvPr/>
                  </p:nvSpPr>
                  <p:spPr bwMode="auto">
                    <a:xfrm rot="-5400000">
                      <a:off x="2860756" y="2435757"/>
                      <a:ext cx="527049"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73" name="Block Arc 166"/>
                    <p:cNvSpPr>
                      <a:spLocks noChangeArrowheads="1"/>
                    </p:cNvSpPr>
                    <p:nvPr/>
                  </p:nvSpPr>
                  <p:spPr bwMode="auto">
                    <a:xfrm rot="-5400000">
                      <a:off x="2961822" y="2435757"/>
                      <a:ext cx="527049"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64" name="Straight Connector 63"/>
                  <p:cNvCxnSpPr>
                    <a:cxnSpLocks noChangeShapeType="1"/>
                  </p:cNvCxnSpPr>
                  <p:nvPr/>
                </p:nvCxnSpPr>
                <p:spPr bwMode="auto">
                  <a:xfrm flipV="1">
                    <a:off x="1695450" y="1677828"/>
                    <a:ext cx="559476" cy="0"/>
                  </a:xfrm>
                  <a:prstGeom prst="line">
                    <a:avLst/>
                  </a:prstGeom>
                  <a:noFill/>
                  <a:ln w="38100">
                    <a:solidFill>
                      <a:schemeClr val="tx1"/>
                    </a:solidFill>
                    <a:round/>
                    <a:headEnd/>
                    <a:tailEnd/>
                  </a:ln>
                  <a:effectLst>
                    <a:outerShdw dist="20000" dir="5400000" rotWithShape="0">
                      <a:srgbClr val="808080">
                        <a:alpha val="37999"/>
                      </a:srgbClr>
                    </a:outerShdw>
                  </a:effectLst>
                </p:spPr>
              </p:cxnSp>
              <p:cxnSp>
                <p:nvCxnSpPr>
                  <p:cNvPr id="65" name="Straight Connector 64"/>
                  <p:cNvCxnSpPr>
                    <a:cxnSpLocks noChangeShapeType="1"/>
                  </p:cNvCxnSpPr>
                  <p:nvPr/>
                </p:nvCxnSpPr>
                <p:spPr bwMode="auto">
                  <a:xfrm>
                    <a:off x="3460503" y="1677828"/>
                    <a:ext cx="588349" cy="0"/>
                  </a:xfrm>
                  <a:prstGeom prst="line">
                    <a:avLst/>
                  </a:prstGeom>
                  <a:noFill/>
                  <a:ln w="38100">
                    <a:solidFill>
                      <a:schemeClr val="tx1"/>
                    </a:solidFill>
                    <a:round/>
                    <a:headEnd/>
                    <a:tailEnd/>
                  </a:ln>
                  <a:effectLst>
                    <a:outerShdw dist="20000" dir="5400000" rotWithShape="0">
                      <a:srgbClr val="808080">
                        <a:alpha val="37999"/>
                      </a:srgbClr>
                    </a:outerShdw>
                  </a:effectLst>
                </p:spPr>
              </p:cxnSp>
              <p:grpSp>
                <p:nvGrpSpPr>
                  <p:cNvPr id="66" name="Group 86"/>
                  <p:cNvGrpSpPr>
                    <a:grpSpLocks/>
                  </p:cNvGrpSpPr>
                  <p:nvPr/>
                </p:nvGrpSpPr>
                <p:grpSpPr bwMode="auto">
                  <a:xfrm>
                    <a:off x="2254773" y="1416049"/>
                    <a:ext cx="508000" cy="527051"/>
                    <a:chOff x="3073400" y="2425699"/>
                    <a:chExt cx="508000" cy="527051"/>
                  </a:xfrm>
                </p:grpSpPr>
                <p:sp>
                  <p:nvSpPr>
                    <p:cNvPr id="68" name="Direct Access Storage 161"/>
                    <p:cNvSpPr>
                      <a:spLocks noChangeArrowheads="1"/>
                    </p:cNvSpPr>
                    <p:nvPr/>
                  </p:nvSpPr>
                  <p:spPr bwMode="auto">
                    <a:xfrm>
                      <a:off x="3073552" y="2464092"/>
                      <a:ext cx="508939" cy="443281"/>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69" name="Block Arc 162"/>
                    <p:cNvSpPr>
                      <a:spLocks noChangeArrowheads="1"/>
                    </p:cNvSpPr>
                    <p:nvPr/>
                  </p:nvSpPr>
                  <p:spPr bwMode="auto">
                    <a:xfrm rot="-5400000">
                      <a:off x="3012160" y="2588157"/>
                      <a:ext cx="527049"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70" name="Block Arc 163"/>
                    <p:cNvSpPr>
                      <a:spLocks noChangeArrowheads="1"/>
                    </p:cNvSpPr>
                    <p:nvPr/>
                  </p:nvSpPr>
                  <p:spPr bwMode="auto">
                    <a:xfrm rot="-5400000">
                      <a:off x="3115032" y="2586352"/>
                      <a:ext cx="527049" cy="205741"/>
                    </a:xfrm>
                    <a:custGeom>
                      <a:avLst/>
                      <a:gdLst>
                        <a:gd name="T0" fmla="*/ 25718 w 527051"/>
                        <a:gd name="T1" fmla="*/ 102872 h 205743"/>
                        <a:gd name="T2" fmla="*/ 501333 w 527051"/>
                        <a:gd name="T3" fmla="*/ 102872 h 205743"/>
                        <a:gd name="T4" fmla="*/ 263526 w 527051"/>
                        <a:gd name="T5" fmla="*/ 102872 h 205743"/>
                        <a:gd name="T6" fmla="*/ 1 60000 65536"/>
                        <a:gd name="T7" fmla="*/ 1 60000 65536"/>
                        <a:gd name="T8" fmla="*/ 1 60000 65536"/>
                        <a:gd name="T9" fmla="*/ 0 w 527051"/>
                        <a:gd name="T10" fmla="*/ 0 h 205743"/>
                        <a:gd name="T11" fmla="*/ 527051 w 527051"/>
                        <a:gd name="T12" fmla="*/ 102872 h 205743"/>
                      </a:gdLst>
                      <a:ahLst/>
                      <a:cxnLst>
                        <a:cxn ang="T6">
                          <a:pos x="T0" y="T1"/>
                        </a:cxn>
                        <a:cxn ang="T7">
                          <a:pos x="T2" y="T3"/>
                        </a:cxn>
                        <a:cxn ang="T8">
                          <a:pos x="T4" y="T5"/>
                        </a:cxn>
                      </a:cxnLst>
                      <a:rect l="T9" t="T10" r="T11" b="T12"/>
                      <a:pathLst>
                        <a:path w="527051" h="205743">
                          <a:moveTo>
                            <a:pt x="0" y="102872"/>
                          </a:moveTo>
                          <a:lnTo>
                            <a:pt x="0" y="102872"/>
                          </a:lnTo>
                          <a:cubicBezTo>
                            <a:pt x="0" y="46057"/>
                            <a:pt x="117984" y="0"/>
                            <a:pt x="263526" y="0"/>
                          </a:cubicBezTo>
                          <a:cubicBezTo>
                            <a:pt x="409067" y="0"/>
                            <a:pt x="527052" y="46057"/>
                            <a:pt x="527052" y="102872"/>
                          </a:cubicBezTo>
                          <a:lnTo>
                            <a:pt x="475615" y="102872"/>
                          </a:lnTo>
                          <a:cubicBezTo>
                            <a:pt x="475615" y="74464"/>
                            <a:pt x="380659" y="51436"/>
                            <a:pt x="263525" y="51436"/>
                          </a:cubicBezTo>
                          <a:cubicBezTo>
                            <a:pt x="146390" y="51436"/>
                            <a:pt x="51435" y="74464"/>
                            <a:pt x="51435" y="102872"/>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67" name="Straight Connector 66"/>
                  <p:cNvCxnSpPr>
                    <a:cxnSpLocks noChangeShapeType="1"/>
                  </p:cNvCxnSpPr>
                  <p:nvPr/>
                </p:nvCxnSpPr>
                <p:spPr bwMode="auto">
                  <a:xfrm>
                    <a:off x="2670018" y="1677828"/>
                    <a:ext cx="346513" cy="0"/>
                  </a:xfrm>
                  <a:prstGeom prst="line">
                    <a:avLst/>
                  </a:prstGeom>
                  <a:noFill/>
                  <a:ln w="38100">
                    <a:solidFill>
                      <a:schemeClr val="tx1"/>
                    </a:solidFill>
                    <a:round/>
                    <a:headEnd/>
                    <a:tailEnd/>
                  </a:ln>
                  <a:effectLst>
                    <a:outerShdw dist="20000" dir="5400000" rotWithShape="0">
                      <a:srgbClr val="808080">
                        <a:alpha val="37999"/>
                      </a:srgbClr>
                    </a:outerShdw>
                  </a:effectLst>
                </p:spPr>
              </p:cxnSp>
            </p:grpSp>
            <p:sp>
              <p:nvSpPr>
                <p:cNvPr id="77" name="TextBox 170"/>
                <p:cNvSpPr txBox="1">
                  <a:spLocks noChangeArrowheads="1"/>
                </p:cNvSpPr>
                <p:nvPr/>
              </p:nvSpPr>
              <p:spPr bwMode="auto">
                <a:xfrm>
                  <a:off x="1543226" y="3698542"/>
                  <a:ext cx="167096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Calibri" pitchFamily="34" charset="0"/>
                      <a:cs typeface="Arial" charset="0"/>
                    </a:rPr>
                    <a:t>TFs and general</a:t>
                  </a:r>
                </a:p>
                <a:p>
                  <a:pPr algn="ctr" eaLnBrk="1" hangingPunct="1"/>
                  <a:r>
                    <a:rPr lang="en-US" sz="1600" b="1" dirty="0" err="1">
                      <a:latin typeface="Calibri" pitchFamily="34" charset="0"/>
                      <a:cs typeface="Arial" charset="0"/>
                    </a:rPr>
                    <a:t>coactivators</a:t>
                  </a:r>
                  <a:endParaRPr lang="en-US" sz="1600" b="1" dirty="0">
                    <a:latin typeface="Calibri" pitchFamily="34" charset="0"/>
                    <a:cs typeface="Arial" charset="0"/>
                  </a:endParaRPr>
                </a:p>
              </p:txBody>
            </p:sp>
            <p:grpSp>
              <p:nvGrpSpPr>
                <p:cNvPr id="91" name="Group 251"/>
                <p:cNvGrpSpPr>
                  <a:grpSpLocks/>
                </p:cNvGrpSpPr>
                <p:nvPr/>
              </p:nvGrpSpPr>
              <p:grpSpPr bwMode="auto">
                <a:xfrm rot="1476697">
                  <a:off x="2330094" y="3088308"/>
                  <a:ext cx="92075" cy="227013"/>
                  <a:chOff x="2192867" y="448737"/>
                  <a:chExt cx="122765" cy="298540"/>
                </a:xfrm>
              </p:grpSpPr>
              <p:cxnSp>
                <p:nvCxnSpPr>
                  <p:cNvPr id="92" name="Straight Connector 91"/>
                  <p:cNvCxnSpPr>
                    <a:cxnSpLocks noChangeShapeType="1"/>
                  </p:cNvCxnSpPr>
                  <p:nvPr/>
                </p:nvCxnSpPr>
                <p:spPr bwMode="auto">
                  <a:xfrm rot="5400000">
                    <a:off x="2158321" y="532371"/>
                    <a:ext cx="177454" cy="0"/>
                  </a:xfrm>
                  <a:prstGeom prst="line">
                    <a:avLst/>
                  </a:prstGeom>
                  <a:noFill/>
                  <a:ln w="15875">
                    <a:solidFill>
                      <a:srgbClr val="7F7F7F"/>
                    </a:solidFill>
                    <a:round/>
                    <a:headEnd/>
                    <a:tailEnd/>
                  </a:ln>
                  <a:effectLst>
                    <a:outerShdw dist="20000" dir="5400000" rotWithShape="0">
                      <a:srgbClr val="808080">
                        <a:alpha val="37999"/>
                      </a:srgbClr>
                    </a:outerShdw>
                  </a:effectLst>
                </p:spPr>
              </p:cxnSp>
              <p:cxnSp>
                <p:nvCxnSpPr>
                  <p:cNvPr id="93" name="Straight Connector 92"/>
                  <p:cNvCxnSpPr>
                    <a:cxnSpLocks noChangeShapeType="1"/>
                  </p:cNvCxnSpPr>
                  <p:nvPr/>
                </p:nvCxnSpPr>
                <p:spPr bwMode="auto">
                  <a:xfrm rot="5400000">
                    <a:off x="2159013" y="649853"/>
                    <a:ext cx="121086" cy="67732"/>
                  </a:xfrm>
                  <a:prstGeom prst="line">
                    <a:avLst/>
                  </a:prstGeom>
                  <a:noFill/>
                  <a:ln w="15875">
                    <a:solidFill>
                      <a:srgbClr val="7F7F7F"/>
                    </a:solidFill>
                    <a:round/>
                    <a:headEnd/>
                    <a:tailEnd/>
                  </a:ln>
                  <a:effectLst>
                    <a:outerShdw dist="20000" dir="5400000" rotWithShape="0">
                      <a:srgbClr val="808080">
                        <a:alpha val="37999"/>
                      </a:srgbClr>
                    </a:outerShdw>
                  </a:effectLst>
                </p:spPr>
              </p:cxnSp>
              <p:cxnSp>
                <p:nvCxnSpPr>
                  <p:cNvPr id="94" name="Straight Connector 93"/>
                  <p:cNvCxnSpPr>
                    <a:cxnSpLocks noChangeShapeType="1"/>
                  </p:cNvCxnSpPr>
                  <p:nvPr/>
                </p:nvCxnSpPr>
                <p:spPr bwMode="auto">
                  <a:xfrm rot="16200000" flipH="1">
                    <a:off x="2223473" y="654634"/>
                    <a:ext cx="121086" cy="55033"/>
                  </a:xfrm>
                  <a:prstGeom prst="line">
                    <a:avLst/>
                  </a:prstGeom>
                  <a:noFill/>
                  <a:ln w="15875">
                    <a:solidFill>
                      <a:srgbClr val="7F7F7F"/>
                    </a:solidFill>
                    <a:round/>
                    <a:headEnd/>
                    <a:tailEnd/>
                  </a:ln>
                  <a:effectLst>
                    <a:outerShdw dist="20000" dir="5400000" rotWithShape="0">
                      <a:srgbClr val="808080">
                        <a:alpha val="37999"/>
                      </a:srgbClr>
                    </a:outerShdw>
                  </a:effectLst>
                </p:spPr>
              </p:cxnSp>
            </p:grpSp>
          </p:grpSp>
        </p:grpSp>
        <p:grpSp>
          <p:nvGrpSpPr>
            <p:cNvPr id="107" name="Group 106"/>
            <p:cNvGrpSpPr/>
            <p:nvPr/>
          </p:nvGrpSpPr>
          <p:grpSpPr>
            <a:xfrm>
              <a:off x="3395973" y="2752515"/>
              <a:ext cx="1408112" cy="1200157"/>
              <a:chOff x="7670772" y="3708045"/>
              <a:chExt cx="1408112" cy="1200157"/>
            </a:xfrm>
          </p:grpSpPr>
          <p:grpSp>
            <p:nvGrpSpPr>
              <p:cNvPr id="129" name="Group 112"/>
              <p:cNvGrpSpPr>
                <a:grpSpLocks/>
              </p:cNvGrpSpPr>
              <p:nvPr/>
            </p:nvGrpSpPr>
            <p:grpSpPr bwMode="auto">
              <a:xfrm>
                <a:off x="7945408" y="4089071"/>
                <a:ext cx="1035050" cy="239713"/>
                <a:chOff x="1695450" y="1416049"/>
                <a:chExt cx="2353402" cy="527051"/>
              </a:xfrm>
            </p:grpSpPr>
            <p:grpSp>
              <p:nvGrpSpPr>
                <p:cNvPr id="130" name="Group 87"/>
                <p:cNvGrpSpPr>
                  <a:grpSpLocks/>
                </p:cNvGrpSpPr>
                <p:nvPr/>
              </p:nvGrpSpPr>
              <p:grpSpPr bwMode="auto">
                <a:xfrm>
                  <a:off x="3022603" y="1416049"/>
                  <a:ext cx="508000" cy="527051"/>
                  <a:chOff x="2921000" y="2273299"/>
                  <a:chExt cx="508000" cy="527051"/>
                </a:xfrm>
              </p:grpSpPr>
              <p:sp>
                <p:nvSpPr>
                  <p:cNvPr id="138" name="Direct Access Storage 121"/>
                  <p:cNvSpPr>
                    <a:spLocks noChangeArrowheads="1"/>
                  </p:cNvSpPr>
                  <p:nvPr/>
                </p:nvSpPr>
                <p:spPr bwMode="auto">
                  <a:xfrm>
                    <a:off x="2922148" y="2311694"/>
                    <a:ext cx="505331" cy="443279"/>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139" name="Block Arc 122"/>
                  <p:cNvSpPr>
                    <a:spLocks noChangeArrowheads="1"/>
                  </p:cNvSpPr>
                  <p:nvPr/>
                </p:nvSpPr>
                <p:spPr bwMode="auto">
                  <a:xfrm rot="-5400000">
                    <a:off x="2860754" y="24357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140" name="Block Arc 123"/>
                  <p:cNvSpPr>
                    <a:spLocks noChangeArrowheads="1"/>
                  </p:cNvSpPr>
                  <p:nvPr/>
                </p:nvSpPr>
                <p:spPr bwMode="auto">
                  <a:xfrm rot="-5400000">
                    <a:off x="2961820" y="24357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131" name="Straight Connector 130"/>
                <p:cNvCxnSpPr>
                  <a:cxnSpLocks noChangeShapeType="1"/>
                </p:cNvCxnSpPr>
                <p:nvPr/>
              </p:nvCxnSpPr>
              <p:spPr bwMode="auto">
                <a:xfrm flipV="1">
                  <a:off x="1695450" y="1677830"/>
                  <a:ext cx="559476" cy="0"/>
                </a:xfrm>
                <a:prstGeom prst="line">
                  <a:avLst/>
                </a:prstGeom>
                <a:noFill/>
                <a:ln w="38100">
                  <a:solidFill>
                    <a:schemeClr val="tx1"/>
                  </a:solidFill>
                  <a:round/>
                  <a:headEnd/>
                  <a:tailEnd/>
                </a:ln>
                <a:effectLst>
                  <a:outerShdw dist="20000" dir="5400000" rotWithShape="0">
                    <a:srgbClr val="808080">
                      <a:alpha val="37999"/>
                    </a:srgbClr>
                  </a:outerShdw>
                </a:effectLst>
              </p:spPr>
            </p:cxnSp>
            <p:cxnSp>
              <p:nvCxnSpPr>
                <p:cNvPr id="132" name="Straight Connector 131"/>
                <p:cNvCxnSpPr>
                  <a:cxnSpLocks noChangeShapeType="1"/>
                </p:cNvCxnSpPr>
                <p:nvPr/>
              </p:nvCxnSpPr>
              <p:spPr bwMode="auto">
                <a:xfrm>
                  <a:off x="3460503" y="1677830"/>
                  <a:ext cx="588349" cy="0"/>
                </a:xfrm>
                <a:prstGeom prst="line">
                  <a:avLst/>
                </a:prstGeom>
                <a:noFill/>
                <a:ln w="38100">
                  <a:solidFill>
                    <a:schemeClr val="tx1"/>
                  </a:solidFill>
                  <a:round/>
                  <a:headEnd/>
                  <a:tailEnd/>
                </a:ln>
                <a:effectLst>
                  <a:outerShdw dist="20000" dir="5400000" rotWithShape="0">
                    <a:srgbClr val="808080">
                      <a:alpha val="37999"/>
                    </a:srgbClr>
                  </a:outerShdw>
                </a:effectLst>
              </p:spPr>
            </p:cxnSp>
            <p:grpSp>
              <p:nvGrpSpPr>
                <p:cNvPr id="133" name="Group 86"/>
                <p:cNvGrpSpPr>
                  <a:grpSpLocks/>
                </p:cNvGrpSpPr>
                <p:nvPr/>
              </p:nvGrpSpPr>
              <p:grpSpPr bwMode="auto">
                <a:xfrm>
                  <a:off x="2254773" y="1416049"/>
                  <a:ext cx="508000" cy="527051"/>
                  <a:chOff x="3073400" y="2425699"/>
                  <a:chExt cx="508000" cy="527051"/>
                </a:xfrm>
              </p:grpSpPr>
              <p:sp>
                <p:nvSpPr>
                  <p:cNvPr id="135" name="Direct Access Storage 118"/>
                  <p:cNvSpPr>
                    <a:spLocks noChangeArrowheads="1"/>
                  </p:cNvSpPr>
                  <p:nvPr/>
                </p:nvSpPr>
                <p:spPr bwMode="auto">
                  <a:xfrm>
                    <a:off x="3073552" y="2464094"/>
                    <a:ext cx="508939" cy="443279"/>
                  </a:xfrm>
                  <a:prstGeom prst="flowChartMagneticDrum">
                    <a:avLst/>
                  </a:prstGeom>
                  <a:solidFill>
                    <a:srgbClr val="FEC967"/>
                  </a:solidFill>
                  <a:ln w="9525">
                    <a:solidFill>
                      <a:srgbClr val="39540E"/>
                    </a:solidFill>
                    <a:round/>
                    <a:headEnd/>
                    <a:tailEnd/>
                  </a:ln>
                  <a:effectLst>
                    <a:outerShdw dist="23000" dir="5400000" rotWithShape="0">
                      <a:srgbClr val="808080">
                        <a:alpha val="34999"/>
                      </a:srgbClr>
                    </a:outerShdw>
                  </a:effectLst>
                </p:spPr>
                <p:txBody>
                  <a:bodyPr anchor="ctr"/>
                  <a:lstStyle/>
                  <a:p>
                    <a:pPr algn="ctr">
                      <a:defRPr/>
                    </a:pPr>
                    <a:endParaRPr lang="en-US" sz="2800" dirty="0">
                      <a:solidFill>
                        <a:srgbClr val="FFFFFF"/>
                      </a:solidFill>
                      <a:cs typeface="Arial" charset="0"/>
                    </a:endParaRPr>
                  </a:p>
                </p:txBody>
              </p:sp>
              <p:sp>
                <p:nvSpPr>
                  <p:cNvPr id="136" name="Block Arc 119"/>
                  <p:cNvSpPr>
                    <a:spLocks noChangeArrowheads="1"/>
                  </p:cNvSpPr>
                  <p:nvPr/>
                </p:nvSpPr>
                <p:spPr bwMode="auto">
                  <a:xfrm rot="-5400000">
                    <a:off x="3012158" y="2588159"/>
                    <a:ext cx="527051" cy="202132"/>
                  </a:xfrm>
                  <a:custGeom>
                    <a:avLst/>
                    <a:gdLst>
                      <a:gd name="T0" fmla="*/ 25267 w 527051"/>
                      <a:gd name="T1" fmla="*/ 101066 h 202132"/>
                      <a:gd name="T2" fmla="*/ 501785 w 527051"/>
                      <a:gd name="T3" fmla="*/ 101066 h 202132"/>
                      <a:gd name="T4" fmla="*/ 263526 w 527051"/>
                      <a:gd name="T5" fmla="*/ 101066 h 202132"/>
                      <a:gd name="T6" fmla="*/ 1 60000 65536"/>
                      <a:gd name="T7" fmla="*/ 1 60000 65536"/>
                      <a:gd name="T8" fmla="*/ 1 60000 65536"/>
                      <a:gd name="T9" fmla="*/ 0 w 527051"/>
                      <a:gd name="T10" fmla="*/ 0 h 202132"/>
                      <a:gd name="T11" fmla="*/ 527051 w 527051"/>
                      <a:gd name="T12" fmla="*/ 101066 h 202132"/>
                    </a:gdLst>
                    <a:ahLst/>
                    <a:cxnLst>
                      <a:cxn ang="T6">
                        <a:pos x="T0" y="T1"/>
                      </a:cxn>
                      <a:cxn ang="T7">
                        <a:pos x="T2" y="T3"/>
                      </a:cxn>
                      <a:cxn ang="T8">
                        <a:pos x="T4" y="T5"/>
                      </a:cxn>
                    </a:cxnLst>
                    <a:rect l="T9" t="T10" r="T11" b="T12"/>
                    <a:pathLst>
                      <a:path w="527051" h="202132">
                        <a:moveTo>
                          <a:pt x="0" y="101066"/>
                        </a:moveTo>
                        <a:lnTo>
                          <a:pt x="0" y="101066"/>
                        </a:lnTo>
                        <a:cubicBezTo>
                          <a:pt x="0" y="45248"/>
                          <a:pt x="117984" y="0"/>
                          <a:pt x="263526" y="0"/>
                        </a:cubicBezTo>
                        <a:cubicBezTo>
                          <a:pt x="409067" y="0"/>
                          <a:pt x="527052" y="45248"/>
                          <a:pt x="527052" y="101066"/>
                        </a:cubicBezTo>
                        <a:lnTo>
                          <a:pt x="476518" y="101066"/>
                        </a:lnTo>
                        <a:cubicBezTo>
                          <a:pt x="476518" y="73157"/>
                          <a:pt x="381157" y="50533"/>
                          <a:pt x="263525" y="50533"/>
                        </a:cubicBezTo>
                        <a:cubicBezTo>
                          <a:pt x="145892" y="50533"/>
                          <a:pt x="50532" y="73157"/>
                          <a:pt x="50532" y="101066"/>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sp>
                <p:nvSpPr>
                  <p:cNvPr id="137" name="Block Arc 120"/>
                  <p:cNvSpPr>
                    <a:spLocks noChangeArrowheads="1"/>
                  </p:cNvSpPr>
                  <p:nvPr/>
                </p:nvSpPr>
                <p:spPr bwMode="auto">
                  <a:xfrm rot="-5400000">
                    <a:off x="3115029" y="2586354"/>
                    <a:ext cx="527051" cy="205741"/>
                  </a:xfrm>
                  <a:custGeom>
                    <a:avLst/>
                    <a:gdLst>
                      <a:gd name="T0" fmla="*/ 25718 w 527051"/>
                      <a:gd name="T1" fmla="*/ 102872 h 205743"/>
                      <a:gd name="T2" fmla="*/ 501333 w 527051"/>
                      <a:gd name="T3" fmla="*/ 102872 h 205743"/>
                      <a:gd name="T4" fmla="*/ 263526 w 527051"/>
                      <a:gd name="T5" fmla="*/ 102872 h 205743"/>
                      <a:gd name="T6" fmla="*/ 1 60000 65536"/>
                      <a:gd name="T7" fmla="*/ 1 60000 65536"/>
                      <a:gd name="T8" fmla="*/ 1 60000 65536"/>
                      <a:gd name="T9" fmla="*/ 0 w 527051"/>
                      <a:gd name="T10" fmla="*/ 0 h 205743"/>
                      <a:gd name="T11" fmla="*/ 527051 w 527051"/>
                      <a:gd name="T12" fmla="*/ 102872 h 205743"/>
                    </a:gdLst>
                    <a:ahLst/>
                    <a:cxnLst>
                      <a:cxn ang="T6">
                        <a:pos x="T0" y="T1"/>
                      </a:cxn>
                      <a:cxn ang="T7">
                        <a:pos x="T2" y="T3"/>
                      </a:cxn>
                      <a:cxn ang="T8">
                        <a:pos x="T4" y="T5"/>
                      </a:cxn>
                    </a:cxnLst>
                    <a:rect l="T9" t="T10" r="T11" b="T12"/>
                    <a:pathLst>
                      <a:path w="527051" h="205743">
                        <a:moveTo>
                          <a:pt x="0" y="102872"/>
                        </a:moveTo>
                        <a:lnTo>
                          <a:pt x="0" y="102872"/>
                        </a:lnTo>
                        <a:cubicBezTo>
                          <a:pt x="0" y="46057"/>
                          <a:pt x="117984" y="0"/>
                          <a:pt x="263526" y="0"/>
                        </a:cubicBezTo>
                        <a:cubicBezTo>
                          <a:pt x="409067" y="0"/>
                          <a:pt x="527052" y="46057"/>
                          <a:pt x="527052" y="102872"/>
                        </a:cubicBezTo>
                        <a:lnTo>
                          <a:pt x="475615" y="102872"/>
                        </a:lnTo>
                        <a:cubicBezTo>
                          <a:pt x="475615" y="74464"/>
                          <a:pt x="380659" y="51436"/>
                          <a:pt x="263525" y="51436"/>
                        </a:cubicBezTo>
                        <a:cubicBezTo>
                          <a:pt x="146390" y="51436"/>
                          <a:pt x="51435" y="74464"/>
                          <a:pt x="51435" y="102872"/>
                        </a:cubicBezTo>
                        <a:close/>
                      </a:path>
                    </a:pathLst>
                  </a:custGeom>
                  <a:solidFill>
                    <a:schemeClr val="tx1"/>
                  </a:solidFill>
                  <a:ln w="9525">
                    <a:noFill/>
                    <a:miter lim="800000"/>
                    <a:headEnd/>
                    <a:tailEnd/>
                  </a:ln>
                  <a:effectLst>
                    <a:outerShdw dist="23000" dir="5400000" rotWithShape="0">
                      <a:srgbClr val="808080">
                        <a:alpha val="34999"/>
                      </a:srgbClr>
                    </a:outerShdw>
                  </a:effectLst>
                </p:spPr>
                <p:txBody>
                  <a:bodyPr vert="eaVert" anchor="ctr"/>
                  <a:lstStyle/>
                  <a:p>
                    <a:pPr algn="ctr">
                      <a:defRPr/>
                    </a:pPr>
                    <a:endParaRPr lang="en-US" sz="2800" dirty="0">
                      <a:cs typeface="Arial" charset="0"/>
                    </a:endParaRPr>
                  </a:p>
                </p:txBody>
              </p:sp>
            </p:grpSp>
            <p:cxnSp>
              <p:nvCxnSpPr>
                <p:cNvPr id="134" name="Straight Connector 133"/>
                <p:cNvCxnSpPr>
                  <a:cxnSpLocks noChangeShapeType="1"/>
                </p:cNvCxnSpPr>
                <p:nvPr/>
              </p:nvCxnSpPr>
              <p:spPr bwMode="auto">
                <a:xfrm>
                  <a:off x="2670018" y="1677830"/>
                  <a:ext cx="346513" cy="0"/>
                </a:xfrm>
                <a:prstGeom prst="line">
                  <a:avLst/>
                </a:prstGeom>
                <a:noFill/>
                <a:ln w="38100">
                  <a:solidFill>
                    <a:schemeClr val="tx1"/>
                  </a:solidFill>
                  <a:round/>
                  <a:headEnd/>
                  <a:tailEnd/>
                </a:ln>
                <a:effectLst>
                  <a:outerShdw dist="20000" dir="5400000" rotWithShape="0">
                    <a:srgbClr val="808080">
                      <a:alpha val="37999"/>
                    </a:srgbClr>
                  </a:outerShdw>
                </a:effectLst>
              </p:spPr>
            </p:cxnSp>
          </p:grpSp>
          <p:sp>
            <p:nvSpPr>
              <p:cNvPr id="147" name="TextBox 168"/>
              <p:cNvSpPr txBox="1">
                <a:spLocks noChangeArrowheads="1"/>
              </p:cNvSpPr>
              <p:nvPr/>
            </p:nvSpPr>
            <p:spPr bwMode="auto">
              <a:xfrm>
                <a:off x="7670772" y="4384982"/>
                <a:ext cx="140811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Calibri" pitchFamily="34" charset="0"/>
                    <a:cs typeface="Arial" charset="0"/>
                  </a:rPr>
                  <a:t>ATAC</a:t>
                </a:r>
              </a:p>
              <a:p>
                <a:pPr algn="ctr" eaLnBrk="1" hangingPunct="1"/>
                <a:r>
                  <a:rPr lang="en-US" sz="1200" i="1" dirty="0">
                    <a:latin typeface="Calibri" pitchFamily="34" charset="0"/>
                    <a:cs typeface="Arial" charset="0"/>
                  </a:rPr>
                  <a:t>(hypersensitivity)</a:t>
                </a:r>
              </a:p>
            </p:txBody>
          </p:sp>
          <p:cxnSp>
            <p:nvCxnSpPr>
              <p:cNvPr id="155" name="Straight Arrow Connector 154"/>
              <p:cNvCxnSpPr/>
              <p:nvPr/>
            </p:nvCxnSpPr>
            <p:spPr>
              <a:xfrm>
                <a:off x="8415308" y="3910789"/>
                <a:ext cx="0" cy="1904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a:off x="8529608" y="3904484"/>
                <a:ext cx="0" cy="1904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8125631" y="3708045"/>
                <a:ext cx="813043" cy="230832"/>
              </a:xfrm>
              <a:prstGeom prst="rect">
                <a:avLst/>
              </a:prstGeom>
              <a:noFill/>
            </p:spPr>
            <p:txBody>
              <a:bodyPr wrap="none" rtlCol="0">
                <a:spAutoFit/>
              </a:bodyPr>
              <a:lstStyle/>
              <a:p>
                <a:r>
                  <a:rPr lang="en-US" sz="900" i="1" dirty="0" err="1"/>
                  <a:t>transposase</a:t>
                </a:r>
                <a:endParaRPr lang="en-US" sz="900" i="1" dirty="0"/>
              </a:p>
            </p:txBody>
          </p:sp>
        </p:grpSp>
        <p:cxnSp>
          <p:nvCxnSpPr>
            <p:cNvPr id="160" name="Straight Arrow Connector 159"/>
            <p:cNvCxnSpPr/>
            <p:nvPr/>
          </p:nvCxnSpPr>
          <p:spPr>
            <a:xfrm>
              <a:off x="4952754" y="2664691"/>
              <a:ext cx="0" cy="462107"/>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5649192" y="2390395"/>
              <a:ext cx="3542331" cy="369332"/>
            </a:xfrm>
            <a:prstGeom prst="rect">
              <a:avLst/>
            </a:prstGeom>
            <a:noFill/>
          </p:spPr>
          <p:txBody>
            <a:bodyPr wrap="none" rtlCol="0">
              <a:spAutoFit/>
            </a:bodyPr>
            <a:lstStyle/>
            <a:p>
              <a:r>
                <a:rPr lang="en-US" dirty="0">
                  <a:solidFill>
                    <a:srgbClr val="0000FF"/>
                  </a:solidFill>
                  <a:latin typeface="Arial Rounded MT Bold"/>
                  <a:cs typeface="Arial Rounded MT Bold"/>
                </a:rPr>
                <a:t>ChIP-seq, ATAC-</a:t>
              </a:r>
              <a:r>
                <a:rPr lang="en-US" dirty="0" err="1">
                  <a:solidFill>
                    <a:srgbClr val="0000FF"/>
                  </a:solidFill>
                  <a:latin typeface="Arial Rounded MT Bold"/>
                  <a:cs typeface="Arial Rounded MT Bold"/>
                </a:rPr>
                <a:t>seq</a:t>
              </a:r>
              <a:r>
                <a:rPr lang="en-US" dirty="0">
                  <a:solidFill>
                    <a:srgbClr val="0000FF"/>
                  </a:solidFill>
                  <a:latin typeface="Arial Rounded MT Bold"/>
                  <a:cs typeface="Arial Rounded MT Bold"/>
                </a:rPr>
                <a:t>, RNA-</a:t>
              </a:r>
              <a:r>
                <a:rPr lang="en-US" dirty="0" err="1">
                  <a:solidFill>
                    <a:srgbClr val="0000FF"/>
                  </a:solidFill>
                  <a:latin typeface="Arial Rounded MT Bold"/>
                  <a:cs typeface="Arial Rounded MT Bold"/>
                </a:rPr>
                <a:t>seq</a:t>
              </a:r>
              <a:endParaRPr lang="en-US" dirty="0">
                <a:solidFill>
                  <a:srgbClr val="0000FF"/>
                </a:solidFill>
                <a:latin typeface="Arial Rounded MT Bold"/>
                <a:cs typeface="Arial Rounded MT Bold"/>
              </a:endParaRPr>
            </a:p>
          </p:txBody>
        </p:sp>
        <p:sp>
          <p:nvSpPr>
            <p:cNvPr id="164" name="TextBox 163"/>
            <p:cNvSpPr txBox="1"/>
            <p:nvPr/>
          </p:nvSpPr>
          <p:spPr>
            <a:xfrm>
              <a:off x="5532814" y="1644761"/>
              <a:ext cx="3658709" cy="707886"/>
            </a:xfrm>
            <a:prstGeom prst="rect">
              <a:avLst/>
            </a:prstGeom>
            <a:noFill/>
          </p:spPr>
          <p:txBody>
            <a:bodyPr wrap="square" rtlCol="0">
              <a:spAutoFit/>
            </a:bodyPr>
            <a:lstStyle/>
            <a:p>
              <a:r>
                <a:rPr lang="en-US" sz="2000" b="1" dirty="0"/>
                <a:t>Human Cranial Neural Crest Cells</a:t>
              </a:r>
            </a:p>
          </p:txBody>
        </p:sp>
        <p:grpSp>
          <p:nvGrpSpPr>
            <p:cNvPr id="144" name="Group 143"/>
            <p:cNvGrpSpPr/>
            <p:nvPr/>
          </p:nvGrpSpPr>
          <p:grpSpPr>
            <a:xfrm>
              <a:off x="2812833" y="4529976"/>
              <a:ext cx="1117445" cy="787400"/>
              <a:chOff x="1269671" y="4133600"/>
              <a:chExt cx="1117445" cy="787400"/>
            </a:xfrm>
          </p:grpSpPr>
          <p:sp>
            <p:nvSpPr>
              <p:cNvPr id="148" name="Freeform 147"/>
              <p:cNvSpPr>
                <a:spLocks noChangeArrowheads="1"/>
              </p:cNvSpPr>
              <p:nvPr/>
            </p:nvSpPr>
            <p:spPr bwMode="auto">
              <a:xfrm>
                <a:off x="1269671" y="4463800"/>
                <a:ext cx="660090" cy="455613"/>
              </a:xfrm>
              <a:custGeom>
                <a:avLst/>
                <a:gdLst>
                  <a:gd name="T0" fmla="*/ 0 w 1047750"/>
                  <a:gd name="T1" fmla="*/ 454139 h 569370"/>
                  <a:gd name="T2" fmla="*/ 19127 w 1047750"/>
                  <a:gd name="T3" fmla="*/ 449060 h 569370"/>
                  <a:gd name="T4" fmla="*/ 43718 w 1047750"/>
                  <a:gd name="T5" fmla="*/ 438903 h 569370"/>
                  <a:gd name="T6" fmla="*/ 60112 w 1047750"/>
                  <a:gd name="T7" fmla="*/ 418589 h 569370"/>
                  <a:gd name="T8" fmla="*/ 71042 w 1047750"/>
                  <a:gd name="T9" fmla="*/ 408432 h 569370"/>
                  <a:gd name="T10" fmla="*/ 106563 w 1047750"/>
                  <a:gd name="T11" fmla="*/ 347490 h 569370"/>
                  <a:gd name="T12" fmla="*/ 114760 w 1047750"/>
                  <a:gd name="T13" fmla="*/ 327175 h 569370"/>
                  <a:gd name="T14" fmla="*/ 125689 w 1047750"/>
                  <a:gd name="T15" fmla="*/ 306861 h 569370"/>
                  <a:gd name="T16" fmla="*/ 142084 w 1047750"/>
                  <a:gd name="T17" fmla="*/ 250997 h 569370"/>
                  <a:gd name="T18" fmla="*/ 150281 w 1047750"/>
                  <a:gd name="T19" fmla="*/ 230683 h 569370"/>
                  <a:gd name="T20" fmla="*/ 166675 w 1047750"/>
                  <a:gd name="T21" fmla="*/ 144348 h 569370"/>
                  <a:gd name="T22" fmla="*/ 172140 w 1047750"/>
                  <a:gd name="T23" fmla="*/ 129112 h 569370"/>
                  <a:gd name="T24" fmla="*/ 180337 w 1047750"/>
                  <a:gd name="T25" fmla="*/ 93563 h 569370"/>
                  <a:gd name="T26" fmla="*/ 188534 w 1047750"/>
                  <a:gd name="T27" fmla="*/ 83406 h 569370"/>
                  <a:gd name="T28" fmla="*/ 199463 w 1047750"/>
                  <a:gd name="T29" fmla="*/ 52934 h 569370"/>
                  <a:gd name="T30" fmla="*/ 213125 w 1047750"/>
                  <a:gd name="T31" fmla="*/ 27542 h 569370"/>
                  <a:gd name="T32" fmla="*/ 215858 w 1047750"/>
                  <a:gd name="T33" fmla="*/ 12306 h 569370"/>
                  <a:gd name="T34" fmla="*/ 281435 w 1047750"/>
                  <a:gd name="T35" fmla="*/ 27542 h 569370"/>
                  <a:gd name="T36" fmla="*/ 292364 w 1047750"/>
                  <a:gd name="T37" fmla="*/ 58013 h 569370"/>
                  <a:gd name="T38" fmla="*/ 303294 w 1047750"/>
                  <a:gd name="T39" fmla="*/ 93563 h 569370"/>
                  <a:gd name="T40" fmla="*/ 311491 w 1047750"/>
                  <a:gd name="T41" fmla="*/ 139270 h 569370"/>
                  <a:gd name="T42" fmla="*/ 314223 w 1047750"/>
                  <a:gd name="T43" fmla="*/ 164662 h 569370"/>
                  <a:gd name="T44" fmla="*/ 316956 w 1047750"/>
                  <a:gd name="T45" fmla="*/ 184976 h 569370"/>
                  <a:gd name="T46" fmla="*/ 322420 w 1047750"/>
                  <a:gd name="T47" fmla="*/ 215448 h 569370"/>
                  <a:gd name="T48" fmla="*/ 330617 w 1047750"/>
                  <a:gd name="T49" fmla="*/ 225605 h 569370"/>
                  <a:gd name="T50" fmla="*/ 333350 w 1047750"/>
                  <a:gd name="T51" fmla="*/ 245919 h 569370"/>
                  <a:gd name="T52" fmla="*/ 338815 w 1047750"/>
                  <a:gd name="T53" fmla="*/ 261154 h 569370"/>
                  <a:gd name="T54" fmla="*/ 349744 w 1047750"/>
                  <a:gd name="T55" fmla="*/ 301783 h 569370"/>
                  <a:gd name="T56" fmla="*/ 355209 w 1047750"/>
                  <a:gd name="T57" fmla="*/ 322097 h 569370"/>
                  <a:gd name="T58" fmla="*/ 360674 w 1047750"/>
                  <a:gd name="T59" fmla="*/ 337333 h 569370"/>
                  <a:gd name="T60" fmla="*/ 363406 w 1047750"/>
                  <a:gd name="T61" fmla="*/ 352568 h 569370"/>
                  <a:gd name="T62" fmla="*/ 371603 w 1047750"/>
                  <a:gd name="T63" fmla="*/ 362725 h 569370"/>
                  <a:gd name="T64" fmla="*/ 377068 w 1047750"/>
                  <a:gd name="T65" fmla="*/ 377961 h 569370"/>
                  <a:gd name="T66" fmla="*/ 385265 w 1047750"/>
                  <a:gd name="T67" fmla="*/ 388118 h 569370"/>
                  <a:gd name="T68" fmla="*/ 401659 w 1047750"/>
                  <a:gd name="T69" fmla="*/ 413511 h 569370"/>
                  <a:gd name="T70" fmla="*/ 404392 w 1047750"/>
                  <a:gd name="T71" fmla="*/ 428746 h 569370"/>
                  <a:gd name="T72" fmla="*/ 428983 w 1047750"/>
                  <a:gd name="T73" fmla="*/ 454139 h 569370"/>
                  <a:gd name="T74" fmla="*/ 450842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55FFF6"/>
              </a:solidFill>
              <a:ln w="12700" cmpd="sng">
                <a:solidFill>
                  <a:schemeClr val="tx1"/>
                </a:solidFill>
                <a:miter lim="800000"/>
                <a:headEnd/>
                <a:tailEnd/>
              </a:ln>
              <a:effectLst>
                <a:outerShdw dist="20000" dir="5400000" rotWithShape="0">
                  <a:srgbClr val="808080">
                    <a:alpha val="37999"/>
                  </a:srgbClr>
                </a:outerShdw>
              </a:effectLst>
            </p:spPr>
            <p:txBody>
              <a:bodyPr anchor="ctr"/>
              <a:lstStyle/>
              <a:p>
                <a:pPr algn="ctr">
                  <a:defRPr/>
                </a:pPr>
                <a:endParaRPr lang="en-US" sz="2000" dirty="0">
                  <a:solidFill>
                    <a:schemeClr val="bg1"/>
                  </a:solidFill>
                </a:endParaRPr>
              </a:p>
            </p:txBody>
          </p:sp>
          <p:sp>
            <p:nvSpPr>
              <p:cNvPr id="149" name="Freeform 148"/>
              <p:cNvSpPr>
                <a:spLocks noChangeArrowheads="1"/>
              </p:cNvSpPr>
              <p:nvPr/>
            </p:nvSpPr>
            <p:spPr bwMode="auto">
              <a:xfrm>
                <a:off x="1937854" y="4463800"/>
                <a:ext cx="449262" cy="455613"/>
              </a:xfrm>
              <a:custGeom>
                <a:avLst/>
                <a:gdLst>
                  <a:gd name="T0" fmla="*/ 0 w 1047750"/>
                  <a:gd name="T1" fmla="*/ 454139 h 569370"/>
                  <a:gd name="T2" fmla="*/ 19059 w 1047750"/>
                  <a:gd name="T3" fmla="*/ 449060 h 569370"/>
                  <a:gd name="T4" fmla="*/ 43564 w 1047750"/>
                  <a:gd name="T5" fmla="*/ 438903 h 569370"/>
                  <a:gd name="T6" fmla="*/ 59901 w 1047750"/>
                  <a:gd name="T7" fmla="*/ 418589 h 569370"/>
                  <a:gd name="T8" fmla="*/ 70792 w 1047750"/>
                  <a:gd name="T9" fmla="*/ 408432 h 569370"/>
                  <a:gd name="T10" fmla="*/ 106188 w 1047750"/>
                  <a:gd name="T11" fmla="*/ 347490 h 569370"/>
                  <a:gd name="T12" fmla="*/ 114356 w 1047750"/>
                  <a:gd name="T13" fmla="*/ 327175 h 569370"/>
                  <a:gd name="T14" fmla="*/ 125247 w 1047750"/>
                  <a:gd name="T15" fmla="*/ 306861 h 569370"/>
                  <a:gd name="T16" fmla="*/ 141583 w 1047750"/>
                  <a:gd name="T17" fmla="*/ 250997 h 569370"/>
                  <a:gd name="T18" fmla="*/ 149752 w 1047750"/>
                  <a:gd name="T19" fmla="*/ 230683 h 569370"/>
                  <a:gd name="T20" fmla="*/ 166088 w 1047750"/>
                  <a:gd name="T21" fmla="*/ 144348 h 569370"/>
                  <a:gd name="T22" fmla="*/ 171534 w 1047750"/>
                  <a:gd name="T23" fmla="*/ 129112 h 569370"/>
                  <a:gd name="T24" fmla="*/ 179702 w 1047750"/>
                  <a:gd name="T25" fmla="*/ 93563 h 569370"/>
                  <a:gd name="T26" fmla="*/ 187870 w 1047750"/>
                  <a:gd name="T27" fmla="*/ 83406 h 569370"/>
                  <a:gd name="T28" fmla="*/ 198761 w 1047750"/>
                  <a:gd name="T29" fmla="*/ 52934 h 569370"/>
                  <a:gd name="T30" fmla="*/ 212375 w 1047750"/>
                  <a:gd name="T31" fmla="*/ 27542 h 569370"/>
                  <a:gd name="T32" fmla="*/ 215098 w 1047750"/>
                  <a:gd name="T33" fmla="*/ 12306 h 569370"/>
                  <a:gd name="T34" fmla="*/ 280444 w 1047750"/>
                  <a:gd name="T35" fmla="*/ 27542 h 569370"/>
                  <a:gd name="T36" fmla="*/ 291335 w 1047750"/>
                  <a:gd name="T37" fmla="*/ 58013 h 569370"/>
                  <a:gd name="T38" fmla="*/ 302226 w 1047750"/>
                  <a:gd name="T39" fmla="*/ 93563 h 569370"/>
                  <a:gd name="T40" fmla="*/ 310394 w 1047750"/>
                  <a:gd name="T41" fmla="*/ 139270 h 569370"/>
                  <a:gd name="T42" fmla="*/ 313117 w 1047750"/>
                  <a:gd name="T43" fmla="*/ 164662 h 569370"/>
                  <a:gd name="T44" fmla="*/ 315840 w 1047750"/>
                  <a:gd name="T45" fmla="*/ 184976 h 569370"/>
                  <a:gd name="T46" fmla="*/ 321285 w 1047750"/>
                  <a:gd name="T47" fmla="*/ 215448 h 569370"/>
                  <a:gd name="T48" fmla="*/ 329454 w 1047750"/>
                  <a:gd name="T49" fmla="*/ 225605 h 569370"/>
                  <a:gd name="T50" fmla="*/ 332176 w 1047750"/>
                  <a:gd name="T51" fmla="*/ 245919 h 569370"/>
                  <a:gd name="T52" fmla="*/ 337622 w 1047750"/>
                  <a:gd name="T53" fmla="*/ 261154 h 569370"/>
                  <a:gd name="T54" fmla="*/ 348513 w 1047750"/>
                  <a:gd name="T55" fmla="*/ 301783 h 569370"/>
                  <a:gd name="T56" fmla="*/ 353958 w 1047750"/>
                  <a:gd name="T57" fmla="*/ 322097 h 569370"/>
                  <a:gd name="T58" fmla="*/ 359404 w 1047750"/>
                  <a:gd name="T59" fmla="*/ 337333 h 569370"/>
                  <a:gd name="T60" fmla="*/ 362127 w 1047750"/>
                  <a:gd name="T61" fmla="*/ 352568 h 569370"/>
                  <a:gd name="T62" fmla="*/ 370295 w 1047750"/>
                  <a:gd name="T63" fmla="*/ 362725 h 569370"/>
                  <a:gd name="T64" fmla="*/ 375741 w 1047750"/>
                  <a:gd name="T65" fmla="*/ 377961 h 569370"/>
                  <a:gd name="T66" fmla="*/ 383909 w 1047750"/>
                  <a:gd name="T67" fmla="*/ 388118 h 569370"/>
                  <a:gd name="T68" fmla="*/ 400245 w 1047750"/>
                  <a:gd name="T69" fmla="*/ 413511 h 569370"/>
                  <a:gd name="T70" fmla="*/ 402968 w 1047750"/>
                  <a:gd name="T71" fmla="*/ 428746 h 569370"/>
                  <a:gd name="T72" fmla="*/ 427473 w 1047750"/>
                  <a:gd name="T73" fmla="*/ 454139 h 569370"/>
                  <a:gd name="T74" fmla="*/ 449255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55FFF6"/>
              </a:solidFill>
              <a:ln w="12700" cmpd="sng">
                <a:solidFill>
                  <a:schemeClr val="tx1"/>
                </a:solidFill>
                <a:miter lim="800000"/>
                <a:headEnd/>
                <a:tailEnd/>
              </a:ln>
              <a:effectLst>
                <a:outerShdw dist="20000" dir="5400000" rotWithShape="0">
                  <a:srgbClr val="808080">
                    <a:alpha val="37999"/>
                  </a:srgbClr>
                </a:outerShdw>
              </a:effectLst>
            </p:spPr>
            <p:txBody>
              <a:bodyPr anchor="ctr"/>
              <a:lstStyle/>
              <a:p>
                <a:pPr algn="ctr">
                  <a:defRPr/>
                </a:pPr>
                <a:endParaRPr lang="en-US" sz="2000" dirty="0">
                  <a:solidFill>
                    <a:schemeClr val="bg1"/>
                  </a:solidFill>
                </a:endParaRPr>
              </a:p>
            </p:txBody>
          </p:sp>
          <p:sp>
            <p:nvSpPr>
              <p:cNvPr id="150" name="Freeform 149"/>
              <p:cNvSpPr>
                <a:spLocks noChangeArrowheads="1"/>
              </p:cNvSpPr>
              <p:nvPr/>
            </p:nvSpPr>
            <p:spPr bwMode="auto">
              <a:xfrm>
                <a:off x="1794980" y="4133600"/>
                <a:ext cx="180975" cy="787400"/>
              </a:xfrm>
              <a:custGeom>
                <a:avLst/>
                <a:gdLst>
                  <a:gd name="T0" fmla="*/ 0 w 1047750"/>
                  <a:gd name="T1" fmla="*/ 784855 h 569370"/>
                  <a:gd name="T2" fmla="*/ 7678 w 1047750"/>
                  <a:gd name="T3" fmla="*/ 776078 h 569370"/>
                  <a:gd name="T4" fmla="*/ 17549 w 1047750"/>
                  <a:gd name="T5" fmla="*/ 758525 h 569370"/>
                  <a:gd name="T6" fmla="*/ 24130 w 1047750"/>
                  <a:gd name="T7" fmla="*/ 723417 h 569370"/>
                  <a:gd name="T8" fmla="*/ 28517 w 1047750"/>
                  <a:gd name="T9" fmla="*/ 705863 h 569370"/>
                  <a:gd name="T10" fmla="*/ 42775 w 1047750"/>
                  <a:gd name="T11" fmla="*/ 600541 h 569370"/>
                  <a:gd name="T12" fmla="*/ 46066 w 1047750"/>
                  <a:gd name="T13" fmla="*/ 565433 h 569370"/>
                  <a:gd name="T14" fmla="*/ 50453 w 1047750"/>
                  <a:gd name="T15" fmla="*/ 530326 h 569370"/>
                  <a:gd name="T16" fmla="*/ 57034 w 1047750"/>
                  <a:gd name="T17" fmla="*/ 433780 h 569370"/>
                  <a:gd name="T18" fmla="*/ 60324 w 1047750"/>
                  <a:gd name="T19" fmla="*/ 398673 h 569370"/>
                  <a:gd name="T20" fmla="*/ 66905 w 1047750"/>
                  <a:gd name="T21" fmla="*/ 249466 h 569370"/>
                  <a:gd name="T22" fmla="*/ 69098 w 1047750"/>
                  <a:gd name="T23" fmla="*/ 223136 h 569370"/>
                  <a:gd name="T24" fmla="*/ 72389 w 1047750"/>
                  <a:gd name="T25" fmla="*/ 161698 h 569370"/>
                  <a:gd name="T26" fmla="*/ 75679 w 1047750"/>
                  <a:gd name="T27" fmla="*/ 144144 h 569370"/>
                  <a:gd name="T28" fmla="*/ 80066 w 1047750"/>
                  <a:gd name="T29" fmla="*/ 91483 h 569370"/>
                  <a:gd name="T30" fmla="*/ 85550 w 1047750"/>
                  <a:gd name="T31" fmla="*/ 47598 h 569370"/>
                  <a:gd name="T32" fmla="*/ 86647 w 1047750"/>
                  <a:gd name="T33" fmla="*/ 21268 h 569370"/>
                  <a:gd name="T34" fmla="*/ 112970 w 1047750"/>
                  <a:gd name="T35" fmla="*/ 47598 h 569370"/>
                  <a:gd name="T36" fmla="*/ 117358 w 1047750"/>
                  <a:gd name="T37" fmla="*/ 100259 h 569370"/>
                  <a:gd name="T38" fmla="*/ 121745 w 1047750"/>
                  <a:gd name="T39" fmla="*/ 161698 h 569370"/>
                  <a:gd name="T40" fmla="*/ 125035 w 1047750"/>
                  <a:gd name="T41" fmla="*/ 240689 h 569370"/>
                  <a:gd name="T42" fmla="*/ 126132 w 1047750"/>
                  <a:gd name="T43" fmla="*/ 284574 h 569370"/>
                  <a:gd name="T44" fmla="*/ 127229 w 1047750"/>
                  <a:gd name="T45" fmla="*/ 319681 h 569370"/>
                  <a:gd name="T46" fmla="*/ 129422 w 1047750"/>
                  <a:gd name="T47" fmla="*/ 372342 h 569370"/>
                  <a:gd name="T48" fmla="*/ 132713 w 1047750"/>
                  <a:gd name="T49" fmla="*/ 389896 h 569370"/>
                  <a:gd name="T50" fmla="*/ 133810 w 1047750"/>
                  <a:gd name="T51" fmla="*/ 425004 h 569370"/>
                  <a:gd name="T52" fmla="*/ 136003 w 1047750"/>
                  <a:gd name="T53" fmla="*/ 451334 h 569370"/>
                  <a:gd name="T54" fmla="*/ 140390 w 1047750"/>
                  <a:gd name="T55" fmla="*/ 521549 h 569370"/>
                  <a:gd name="T56" fmla="*/ 142584 w 1047750"/>
                  <a:gd name="T57" fmla="*/ 556657 h 569370"/>
                  <a:gd name="T58" fmla="*/ 144778 w 1047750"/>
                  <a:gd name="T59" fmla="*/ 582987 h 569370"/>
                  <a:gd name="T60" fmla="*/ 145874 w 1047750"/>
                  <a:gd name="T61" fmla="*/ 609318 h 569370"/>
                  <a:gd name="T62" fmla="*/ 149165 w 1047750"/>
                  <a:gd name="T63" fmla="*/ 626872 h 569370"/>
                  <a:gd name="T64" fmla="*/ 151358 w 1047750"/>
                  <a:gd name="T65" fmla="*/ 653202 h 569370"/>
                  <a:gd name="T66" fmla="*/ 154649 w 1047750"/>
                  <a:gd name="T67" fmla="*/ 670756 h 569370"/>
                  <a:gd name="T68" fmla="*/ 161230 w 1047750"/>
                  <a:gd name="T69" fmla="*/ 714640 h 569370"/>
                  <a:gd name="T70" fmla="*/ 162326 w 1047750"/>
                  <a:gd name="T71" fmla="*/ 740971 h 569370"/>
                  <a:gd name="T72" fmla="*/ 172198 w 1047750"/>
                  <a:gd name="T73" fmla="*/ 784855 h 569370"/>
                  <a:gd name="T74" fmla="*/ 180972 w 1047750"/>
                  <a:gd name="T75" fmla="*/ 784855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FFE1A1"/>
              </a:solidFill>
              <a:ln w="12700" cmpd="sng">
                <a:solidFill>
                  <a:schemeClr val="tx1"/>
                </a:solidFill>
                <a:miter lim="800000"/>
                <a:headEnd/>
                <a:tailEnd/>
              </a:ln>
              <a:effectLst>
                <a:outerShdw dist="20000" dir="5400000" rotWithShape="0">
                  <a:srgbClr val="808080">
                    <a:alpha val="37999"/>
                  </a:srgbClr>
                </a:outerShdw>
              </a:effectLst>
            </p:spPr>
            <p:txBody>
              <a:bodyPr anchor="ctr"/>
              <a:lstStyle/>
              <a:p>
                <a:pPr algn="ctr">
                  <a:defRPr/>
                </a:pPr>
                <a:endParaRPr lang="en-US" sz="2000" dirty="0">
                  <a:solidFill>
                    <a:schemeClr val="bg1"/>
                  </a:solidFill>
                </a:endParaRPr>
              </a:p>
            </p:txBody>
          </p:sp>
          <p:sp>
            <p:nvSpPr>
              <p:cNvPr id="151" name="Freeform 150"/>
              <p:cNvSpPr>
                <a:spLocks noChangeArrowheads="1"/>
              </p:cNvSpPr>
              <p:nvPr/>
            </p:nvSpPr>
            <p:spPr bwMode="auto">
              <a:xfrm>
                <a:off x="1885467" y="4463800"/>
                <a:ext cx="242888" cy="455613"/>
              </a:xfrm>
              <a:custGeom>
                <a:avLst/>
                <a:gdLst>
                  <a:gd name="T0" fmla="*/ 0 w 1047750"/>
                  <a:gd name="T1" fmla="*/ 454139 h 569370"/>
                  <a:gd name="T2" fmla="*/ 10304 w 1047750"/>
                  <a:gd name="T3" fmla="*/ 449060 h 569370"/>
                  <a:gd name="T4" fmla="*/ 23552 w 1047750"/>
                  <a:gd name="T5" fmla="*/ 438903 h 569370"/>
                  <a:gd name="T6" fmla="*/ 32384 w 1047750"/>
                  <a:gd name="T7" fmla="*/ 418589 h 569370"/>
                  <a:gd name="T8" fmla="*/ 38272 w 1047750"/>
                  <a:gd name="T9" fmla="*/ 408432 h 569370"/>
                  <a:gd name="T10" fmla="*/ 57409 w 1047750"/>
                  <a:gd name="T11" fmla="*/ 347490 h 569370"/>
                  <a:gd name="T12" fmla="*/ 61825 w 1047750"/>
                  <a:gd name="T13" fmla="*/ 327175 h 569370"/>
                  <a:gd name="T14" fmla="*/ 67713 w 1047750"/>
                  <a:gd name="T15" fmla="*/ 306861 h 569370"/>
                  <a:gd name="T16" fmla="*/ 76545 w 1047750"/>
                  <a:gd name="T17" fmla="*/ 250997 h 569370"/>
                  <a:gd name="T18" fmla="*/ 80961 w 1047750"/>
                  <a:gd name="T19" fmla="*/ 230683 h 569370"/>
                  <a:gd name="T20" fmla="*/ 89793 w 1047750"/>
                  <a:gd name="T21" fmla="*/ 144348 h 569370"/>
                  <a:gd name="T22" fmla="*/ 92737 w 1047750"/>
                  <a:gd name="T23" fmla="*/ 129112 h 569370"/>
                  <a:gd name="T24" fmla="*/ 97153 w 1047750"/>
                  <a:gd name="T25" fmla="*/ 93563 h 569370"/>
                  <a:gd name="T26" fmla="*/ 101569 w 1047750"/>
                  <a:gd name="T27" fmla="*/ 83406 h 569370"/>
                  <a:gd name="T28" fmla="*/ 107457 w 1047750"/>
                  <a:gd name="T29" fmla="*/ 52934 h 569370"/>
                  <a:gd name="T30" fmla="*/ 114817 w 1047750"/>
                  <a:gd name="T31" fmla="*/ 27542 h 569370"/>
                  <a:gd name="T32" fmla="*/ 116289 w 1047750"/>
                  <a:gd name="T33" fmla="*/ 12306 h 569370"/>
                  <a:gd name="T34" fmla="*/ 151618 w 1047750"/>
                  <a:gd name="T35" fmla="*/ 27542 h 569370"/>
                  <a:gd name="T36" fmla="*/ 157506 w 1047750"/>
                  <a:gd name="T37" fmla="*/ 58013 h 569370"/>
                  <a:gd name="T38" fmla="*/ 163394 w 1047750"/>
                  <a:gd name="T39" fmla="*/ 93563 h 569370"/>
                  <a:gd name="T40" fmla="*/ 167810 w 1047750"/>
                  <a:gd name="T41" fmla="*/ 139270 h 569370"/>
                  <a:gd name="T42" fmla="*/ 169282 w 1047750"/>
                  <a:gd name="T43" fmla="*/ 164662 h 569370"/>
                  <a:gd name="T44" fmla="*/ 170754 w 1047750"/>
                  <a:gd name="T45" fmla="*/ 184976 h 569370"/>
                  <a:gd name="T46" fmla="*/ 173698 w 1047750"/>
                  <a:gd name="T47" fmla="*/ 215448 h 569370"/>
                  <a:gd name="T48" fmla="*/ 178114 w 1047750"/>
                  <a:gd name="T49" fmla="*/ 225605 h 569370"/>
                  <a:gd name="T50" fmla="*/ 179586 w 1047750"/>
                  <a:gd name="T51" fmla="*/ 245919 h 569370"/>
                  <a:gd name="T52" fmla="*/ 182530 w 1047750"/>
                  <a:gd name="T53" fmla="*/ 261154 h 569370"/>
                  <a:gd name="T54" fmla="*/ 188418 w 1047750"/>
                  <a:gd name="T55" fmla="*/ 301783 h 569370"/>
                  <a:gd name="T56" fmla="*/ 191362 w 1047750"/>
                  <a:gd name="T57" fmla="*/ 322097 h 569370"/>
                  <a:gd name="T58" fmla="*/ 194306 w 1047750"/>
                  <a:gd name="T59" fmla="*/ 337333 h 569370"/>
                  <a:gd name="T60" fmla="*/ 195778 w 1047750"/>
                  <a:gd name="T61" fmla="*/ 352568 h 569370"/>
                  <a:gd name="T62" fmla="*/ 200194 w 1047750"/>
                  <a:gd name="T63" fmla="*/ 362725 h 569370"/>
                  <a:gd name="T64" fmla="*/ 203139 w 1047750"/>
                  <a:gd name="T65" fmla="*/ 377961 h 569370"/>
                  <a:gd name="T66" fmla="*/ 207555 w 1047750"/>
                  <a:gd name="T67" fmla="*/ 388118 h 569370"/>
                  <a:gd name="T68" fmla="*/ 216387 w 1047750"/>
                  <a:gd name="T69" fmla="*/ 413511 h 569370"/>
                  <a:gd name="T70" fmla="*/ 217859 w 1047750"/>
                  <a:gd name="T71" fmla="*/ 428746 h 569370"/>
                  <a:gd name="T72" fmla="*/ 231107 w 1047750"/>
                  <a:gd name="T73" fmla="*/ 454139 h 569370"/>
                  <a:gd name="T74" fmla="*/ 242883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FF6600"/>
              </a:solidFill>
              <a:ln w="12700" cmpd="sng">
                <a:solidFill>
                  <a:schemeClr val="tx1"/>
                </a:solidFill>
                <a:miter lim="800000"/>
                <a:headEnd/>
                <a:tailEnd/>
              </a:ln>
              <a:effectLst>
                <a:outerShdw dist="20000" dir="5400000" rotWithShape="0">
                  <a:srgbClr val="808080">
                    <a:alpha val="37999"/>
                  </a:srgbClr>
                </a:outerShdw>
              </a:effectLst>
            </p:spPr>
            <p:txBody>
              <a:bodyPr anchor="ctr"/>
              <a:lstStyle/>
              <a:p>
                <a:pPr algn="ctr">
                  <a:defRPr/>
                </a:pPr>
                <a:endParaRPr lang="en-US" sz="2000" dirty="0">
                  <a:solidFill>
                    <a:schemeClr val="bg1"/>
                  </a:solidFill>
                </a:endParaRPr>
              </a:p>
            </p:txBody>
          </p:sp>
          <p:sp>
            <p:nvSpPr>
              <p:cNvPr id="152" name="Freeform 151"/>
              <p:cNvSpPr>
                <a:spLocks noChangeArrowheads="1"/>
              </p:cNvSpPr>
              <p:nvPr/>
            </p:nvSpPr>
            <p:spPr bwMode="auto">
              <a:xfrm>
                <a:off x="1567167" y="4463800"/>
                <a:ext cx="355611" cy="455613"/>
              </a:xfrm>
              <a:custGeom>
                <a:avLst/>
                <a:gdLst>
                  <a:gd name="T0" fmla="*/ 0 w 1047750"/>
                  <a:gd name="T1" fmla="*/ 454139 h 569370"/>
                  <a:gd name="T2" fmla="*/ 10304 w 1047750"/>
                  <a:gd name="T3" fmla="*/ 449060 h 569370"/>
                  <a:gd name="T4" fmla="*/ 23552 w 1047750"/>
                  <a:gd name="T5" fmla="*/ 438903 h 569370"/>
                  <a:gd name="T6" fmla="*/ 32385 w 1047750"/>
                  <a:gd name="T7" fmla="*/ 418589 h 569370"/>
                  <a:gd name="T8" fmla="*/ 38273 w 1047750"/>
                  <a:gd name="T9" fmla="*/ 408432 h 569370"/>
                  <a:gd name="T10" fmla="*/ 57409 w 1047750"/>
                  <a:gd name="T11" fmla="*/ 347490 h 569370"/>
                  <a:gd name="T12" fmla="*/ 61825 w 1047750"/>
                  <a:gd name="T13" fmla="*/ 327175 h 569370"/>
                  <a:gd name="T14" fmla="*/ 67713 w 1047750"/>
                  <a:gd name="T15" fmla="*/ 306861 h 569370"/>
                  <a:gd name="T16" fmla="*/ 76545 w 1047750"/>
                  <a:gd name="T17" fmla="*/ 250997 h 569370"/>
                  <a:gd name="T18" fmla="*/ 80961 w 1047750"/>
                  <a:gd name="T19" fmla="*/ 230683 h 569370"/>
                  <a:gd name="T20" fmla="*/ 89793 w 1047750"/>
                  <a:gd name="T21" fmla="*/ 144348 h 569370"/>
                  <a:gd name="T22" fmla="*/ 92738 w 1047750"/>
                  <a:gd name="T23" fmla="*/ 129112 h 569370"/>
                  <a:gd name="T24" fmla="*/ 97154 w 1047750"/>
                  <a:gd name="T25" fmla="*/ 93563 h 569370"/>
                  <a:gd name="T26" fmla="*/ 101570 w 1047750"/>
                  <a:gd name="T27" fmla="*/ 83406 h 569370"/>
                  <a:gd name="T28" fmla="*/ 107458 w 1047750"/>
                  <a:gd name="T29" fmla="*/ 52934 h 569370"/>
                  <a:gd name="T30" fmla="*/ 114818 w 1047750"/>
                  <a:gd name="T31" fmla="*/ 27542 h 569370"/>
                  <a:gd name="T32" fmla="*/ 116290 w 1047750"/>
                  <a:gd name="T33" fmla="*/ 12306 h 569370"/>
                  <a:gd name="T34" fmla="*/ 151618 w 1047750"/>
                  <a:gd name="T35" fmla="*/ 27542 h 569370"/>
                  <a:gd name="T36" fmla="*/ 157507 w 1047750"/>
                  <a:gd name="T37" fmla="*/ 58013 h 569370"/>
                  <a:gd name="T38" fmla="*/ 163395 w 1047750"/>
                  <a:gd name="T39" fmla="*/ 93563 h 569370"/>
                  <a:gd name="T40" fmla="*/ 167811 w 1047750"/>
                  <a:gd name="T41" fmla="*/ 139270 h 569370"/>
                  <a:gd name="T42" fmla="*/ 169283 w 1047750"/>
                  <a:gd name="T43" fmla="*/ 164662 h 569370"/>
                  <a:gd name="T44" fmla="*/ 170755 w 1047750"/>
                  <a:gd name="T45" fmla="*/ 184976 h 569370"/>
                  <a:gd name="T46" fmla="*/ 173699 w 1047750"/>
                  <a:gd name="T47" fmla="*/ 215448 h 569370"/>
                  <a:gd name="T48" fmla="*/ 178115 w 1047750"/>
                  <a:gd name="T49" fmla="*/ 225605 h 569370"/>
                  <a:gd name="T50" fmla="*/ 179587 w 1047750"/>
                  <a:gd name="T51" fmla="*/ 245919 h 569370"/>
                  <a:gd name="T52" fmla="*/ 182531 w 1047750"/>
                  <a:gd name="T53" fmla="*/ 261154 h 569370"/>
                  <a:gd name="T54" fmla="*/ 188419 w 1047750"/>
                  <a:gd name="T55" fmla="*/ 301783 h 569370"/>
                  <a:gd name="T56" fmla="*/ 191363 w 1047750"/>
                  <a:gd name="T57" fmla="*/ 322097 h 569370"/>
                  <a:gd name="T58" fmla="*/ 194307 w 1047750"/>
                  <a:gd name="T59" fmla="*/ 337333 h 569370"/>
                  <a:gd name="T60" fmla="*/ 195779 w 1047750"/>
                  <a:gd name="T61" fmla="*/ 352568 h 569370"/>
                  <a:gd name="T62" fmla="*/ 200195 w 1047750"/>
                  <a:gd name="T63" fmla="*/ 362725 h 569370"/>
                  <a:gd name="T64" fmla="*/ 203139 w 1047750"/>
                  <a:gd name="T65" fmla="*/ 377961 h 569370"/>
                  <a:gd name="T66" fmla="*/ 207555 w 1047750"/>
                  <a:gd name="T67" fmla="*/ 388118 h 569370"/>
                  <a:gd name="T68" fmla="*/ 216388 w 1047750"/>
                  <a:gd name="T69" fmla="*/ 413511 h 569370"/>
                  <a:gd name="T70" fmla="*/ 217860 w 1047750"/>
                  <a:gd name="T71" fmla="*/ 428746 h 569370"/>
                  <a:gd name="T72" fmla="*/ 231108 w 1047750"/>
                  <a:gd name="T73" fmla="*/ 454139 h 569370"/>
                  <a:gd name="T74" fmla="*/ 242884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FF6600"/>
              </a:solidFill>
              <a:ln w="12700" cmpd="sng">
                <a:solidFill>
                  <a:schemeClr val="tx1"/>
                </a:solidFill>
                <a:miter lim="800000"/>
                <a:headEnd/>
                <a:tailEnd/>
              </a:ln>
              <a:effectLst>
                <a:outerShdw dist="20000" dir="5400000" rotWithShape="0">
                  <a:srgbClr val="808080">
                    <a:alpha val="37999"/>
                  </a:srgbClr>
                </a:outerShdw>
              </a:effectLst>
            </p:spPr>
            <p:txBody>
              <a:bodyPr anchor="ctr"/>
              <a:lstStyle/>
              <a:p>
                <a:pPr algn="ctr">
                  <a:defRPr/>
                </a:pPr>
                <a:endParaRPr lang="en-US" sz="2000" dirty="0">
                  <a:solidFill>
                    <a:schemeClr val="bg1"/>
                  </a:solidFill>
                </a:endParaRPr>
              </a:p>
            </p:txBody>
          </p:sp>
        </p:grpSp>
        <p:grpSp>
          <p:nvGrpSpPr>
            <p:cNvPr id="153" name="Group 152"/>
            <p:cNvGrpSpPr/>
            <p:nvPr/>
          </p:nvGrpSpPr>
          <p:grpSpPr>
            <a:xfrm>
              <a:off x="6635379" y="4585540"/>
              <a:ext cx="737125" cy="728413"/>
              <a:chOff x="6098462" y="2143130"/>
              <a:chExt cx="737125" cy="728413"/>
            </a:xfrm>
          </p:grpSpPr>
          <p:sp>
            <p:nvSpPr>
              <p:cNvPr id="168" name="Freeform 167"/>
              <p:cNvSpPr>
                <a:spLocks noChangeArrowheads="1"/>
              </p:cNvSpPr>
              <p:nvPr/>
            </p:nvSpPr>
            <p:spPr bwMode="auto">
              <a:xfrm>
                <a:off x="6098462" y="2398717"/>
                <a:ext cx="334963" cy="455613"/>
              </a:xfrm>
              <a:custGeom>
                <a:avLst/>
                <a:gdLst>
                  <a:gd name="T0" fmla="*/ 0 w 1047750"/>
                  <a:gd name="T1" fmla="*/ 454139 h 569370"/>
                  <a:gd name="T2" fmla="*/ 14210 w 1047750"/>
                  <a:gd name="T3" fmla="*/ 449060 h 569370"/>
                  <a:gd name="T4" fmla="*/ 32481 w 1047750"/>
                  <a:gd name="T5" fmla="*/ 438903 h 569370"/>
                  <a:gd name="T6" fmla="*/ 44661 w 1047750"/>
                  <a:gd name="T7" fmla="*/ 418589 h 569370"/>
                  <a:gd name="T8" fmla="*/ 52781 w 1047750"/>
                  <a:gd name="T9" fmla="*/ 408432 h 569370"/>
                  <a:gd name="T10" fmla="*/ 79171 w 1047750"/>
                  <a:gd name="T11" fmla="*/ 347490 h 569370"/>
                  <a:gd name="T12" fmla="*/ 85262 w 1047750"/>
                  <a:gd name="T13" fmla="*/ 327175 h 569370"/>
                  <a:gd name="T14" fmla="*/ 93382 w 1047750"/>
                  <a:gd name="T15" fmla="*/ 306861 h 569370"/>
                  <a:gd name="T16" fmla="*/ 105562 w 1047750"/>
                  <a:gd name="T17" fmla="*/ 250997 h 569370"/>
                  <a:gd name="T18" fmla="*/ 111652 w 1047750"/>
                  <a:gd name="T19" fmla="*/ 230683 h 569370"/>
                  <a:gd name="T20" fmla="*/ 123832 w 1047750"/>
                  <a:gd name="T21" fmla="*/ 144348 h 569370"/>
                  <a:gd name="T22" fmla="*/ 127892 w 1047750"/>
                  <a:gd name="T23" fmla="*/ 129112 h 569370"/>
                  <a:gd name="T24" fmla="*/ 133982 w 1047750"/>
                  <a:gd name="T25" fmla="*/ 93563 h 569370"/>
                  <a:gd name="T26" fmla="*/ 140073 w 1047750"/>
                  <a:gd name="T27" fmla="*/ 83406 h 569370"/>
                  <a:gd name="T28" fmla="*/ 148193 w 1047750"/>
                  <a:gd name="T29" fmla="*/ 52934 h 569370"/>
                  <a:gd name="T30" fmla="*/ 158343 w 1047750"/>
                  <a:gd name="T31" fmla="*/ 27542 h 569370"/>
                  <a:gd name="T32" fmla="*/ 160373 w 1047750"/>
                  <a:gd name="T33" fmla="*/ 12306 h 569370"/>
                  <a:gd name="T34" fmla="*/ 209094 w 1047750"/>
                  <a:gd name="T35" fmla="*/ 27542 h 569370"/>
                  <a:gd name="T36" fmla="*/ 217214 w 1047750"/>
                  <a:gd name="T37" fmla="*/ 58013 h 569370"/>
                  <a:gd name="T38" fmla="*/ 225334 w 1047750"/>
                  <a:gd name="T39" fmla="*/ 93563 h 569370"/>
                  <a:gd name="T40" fmla="*/ 231424 w 1047750"/>
                  <a:gd name="T41" fmla="*/ 139270 h 569370"/>
                  <a:gd name="T42" fmla="*/ 233454 w 1047750"/>
                  <a:gd name="T43" fmla="*/ 164662 h 569370"/>
                  <a:gd name="T44" fmla="*/ 235484 w 1047750"/>
                  <a:gd name="T45" fmla="*/ 184976 h 569370"/>
                  <a:gd name="T46" fmla="*/ 239544 w 1047750"/>
                  <a:gd name="T47" fmla="*/ 215448 h 569370"/>
                  <a:gd name="T48" fmla="*/ 245634 w 1047750"/>
                  <a:gd name="T49" fmla="*/ 225605 h 569370"/>
                  <a:gd name="T50" fmla="*/ 247664 w 1047750"/>
                  <a:gd name="T51" fmla="*/ 245919 h 569370"/>
                  <a:gd name="T52" fmla="*/ 251725 w 1047750"/>
                  <a:gd name="T53" fmla="*/ 261154 h 569370"/>
                  <a:gd name="T54" fmla="*/ 259845 w 1047750"/>
                  <a:gd name="T55" fmla="*/ 301783 h 569370"/>
                  <a:gd name="T56" fmla="*/ 263905 w 1047750"/>
                  <a:gd name="T57" fmla="*/ 322097 h 569370"/>
                  <a:gd name="T58" fmla="*/ 267965 w 1047750"/>
                  <a:gd name="T59" fmla="*/ 337333 h 569370"/>
                  <a:gd name="T60" fmla="*/ 269995 w 1047750"/>
                  <a:gd name="T61" fmla="*/ 352568 h 569370"/>
                  <a:gd name="T62" fmla="*/ 276085 w 1047750"/>
                  <a:gd name="T63" fmla="*/ 362725 h 569370"/>
                  <a:gd name="T64" fmla="*/ 280145 w 1047750"/>
                  <a:gd name="T65" fmla="*/ 377961 h 569370"/>
                  <a:gd name="T66" fmla="*/ 286235 w 1047750"/>
                  <a:gd name="T67" fmla="*/ 388118 h 569370"/>
                  <a:gd name="T68" fmla="*/ 298415 w 1047750"/>
                  <a:gd name="T69" fmla="*/ 413511 h 569370"/>
                  <a:gd name="T70" fmla="*/ 300445 w 1047750"/>
                  <a:gd name="T71" fmla="*/ 428746 h 569370"/>
                  <a:gd name="T72" fmla="*/ 318716 w 1047750"/>
                  <a:gd name="T73" fmla="*/ 454139 h 569370"/>
                  <a:gd name="T74" fmla="*/ 334956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3366FF"/>
              </a:solidFill>
              <a:ln w="12700" cmpd="sng">
                <a:solidFill>
                  <a:schemeClr val="tx1"/>
                </a:solidFill>
                <a:miter lim="800000"/>
                <a:headEnd/>
                <a:tailEnd/>
              </a:ln>
              <a:effectLst>
                <a:outerShdw dist="20000" dir="5400000" rotWithShape="0">
                  <a:srgbClr val="808080">
                    <a:alpha val="37999"/>
                  </a:srgbClr>
                </a:outerShdw>
              </a:effectLst>
            </p:spPr>
            <p:txBody>
              <a:bodyPr anchor="ctr"/>
              <a:lstStyle/>
              <a:p>
                <a:pPr algn="ctr">
                  <a:defRPr/>
                </a:pPr>
                <a:endParaRPr lang="en-US" sz="2000" dirty="0">
                  <a:solidFill>
                    <a:schemeClr val="bg1"/>
                  </a:solidFill>
                </a:endParaRPr>
              </a:p>
            </p:txBody>
          </p:sp>
          <p:sp>
            <p:nvSpPr>
              <p:cNvPr id="169" name="Freeform 168"/>
              <p:cNvSpPr>
                <a:spLocks noChangeArrowheads="1"/>
              </p:cNvSpPr>
              <p:nvPr/>
            </p:nvSpPr>
            <p:spPr bwMode="auto">
              <a:xfrm>
                <a:off x="6500624" y="2143130"/>
                <a:ext cx="334963" cy="704850"/>
              </a:xfrm>
              <a:custGeom>
                <a:avLst/>
                <a:gdLst>
                  <a:gd name="T0" fmla="*/ 0 w 1047750"/>
                  <a:gd name="T1" fmla="*/ 702572 h 569370"/>
                  <a:gd name="T2" fmla="*/ 14210 w 1047750"/>
                  <a:gd name="T3" fmla="*/ 694716 h 569370"/>
                  <a:gd name="T4" fmla="*/ 32481 w 1047750"/>
                  <a:gd name="T5" fmla="*/ 679002 h 569370"/>
                  <a:gd name="T6" fmla="*/ 44661 w 1047750"/>
                  <a:gd name="T7" fmla="*/ 647575 h 569370"/>
                  <a:gd name="T8" fmla="*/ 52781 w 1047750"/>
                  <a:gd name="T9" fmla="*/ 631862 h 569370"/>
                  <a:gd name="T10" fmla="*/ 79171 w 1047750"/>
                  <a:gd name="T11" fmla="*/ 537581 h 569370"/>
                  <a:gd name="T12" fmla="*/ 85262 w 1047750"/>
                  <a:gd name="T13" fmla="*/ 506154 h 569370"/>
                  <a:gd name="T14" fmla="*/ 93382 w 1047750"/>
                  <a:gd name="T15" fmla="*/ 474728 h 569370"/>
                  <a:gd name="T16" fmla="*/ 105562 w 1047750"/>
                  <a:gd name="T17" fmla="*/ 388304 h 569370"/>
                  <a:gd name="T18" fmla="*/ 111652 w 1047750"/>
                  <a:gd name="T19" fmla="*/ 356877 h 569370"/>
                  <a:gd name="T20" fmla="*/ 123832 w 1047750"/>
                  <a:gd name="T21" fmla="*/ 223313 h 569370"/>
                  <a:gd name="T22" fmla="*/ 127892 w 1047750"/>
                  <a:gd name="T23" fmla="*/ 199742 h 569370"/>
                  <a:gd name="T24" fmla="*/ 133982 w 1047750"/>
                  <a:gd name="T25" fmla="*/ 144745 h 569370"/>
                  <a:gd name="T26" fmla="*/ 140073 w 1047750"/>
                  <a:gd name="T27" fmla="*/ 129032 h 569370"/>
                  <a:gd name="T28" fmla="*/ 148193 w 1047750"/>
                  <a:gd name="T29" fmla="*/ 81892 h 569370"/>
                  <a:gd name="T30" fmla="*/ 158343 w 1047750"/>
                  <a:gd name="T31" fmla="*/ 42608 h 569370"/>
                  <a:gd name="T32" fmla="*/ 160373 w 1047750"/>
                  <a:gd name="T33" fmla="*/ 19038 h 569370"/>
                  <a:gd name="T34" fmla="*/ 209094 w 1047750"/>
                  <a:gd name="T35" fmla="*/ 42608 h 569370"/>
                  <a:gd name="T36" fmla="*/ 217214 w 1047750"/>
                  <a:gd name="T37" fmla="*/ 89748 h 569370"/>
                  <a:gd name="T38" fmla="*/ 225334 w 1047750"/>
                  <a:gd name="T39" fmla="*/ 144745 h 569370"/>
                  <a:gd name="T40" fmla="*/ 231424 w 1047750"/>
                  <a:gd name="T41" fmla="*/ 215456 h 569370"/>
                  <a:gd name="T42" fmla="*/ 233454 w 1047750"/>
                  <a:gd name="T43" fmla="*/ 254739 h 569370"/>
                  <a:gd name="T44" fmla="*/ 235484 w 1047750"/>
                  <a:gd name="T45" fmla="*/ 286166 h 569370"/>
                  <a:gd name="T46" fmla="*/ 239544 w 1047750"/>
                  <a:gd name="T47" fmla="*/ 333307 h 569370"/>
                  <a:gd name="T48" fmla="*/ 245634 w 1047750"/>
                  <a:gd name="T49" fmla="*/ 349020 h 569370"/>
                  <a:gd name="T50" fmla="*/ 247664 w 1047750"/>
                  <a:gd name="T51" fmla="*/ 380447 h 569370"/>
                  <a:gd name="T52" fmla="*/ 251725 w 1047750"/>
                  <a:gd name="T53" fmla="*/ 404017 h 569370"/>
                  <a:gd name="T54" fmla="*/ 259845 w 1047750"/>
                  <a:gd name="T55" fmla="*/ 466871 h 569370"/>
                  <a:gd name="T56" fmla="*/ 263905 w 1047750"/>
                  <a:gd name="T57" fmla="*/ 498298 h 569370"/>
                  <a:gd name="T58" fmla="*/ 267965 w 1047750"/>
                  <a:gd name="T59" fmla="*/ 521868 h 569370"/>
                  <a:gd name="T60" fmla="*/ 269995 w 1047750"/>
                  <a:gd name="T61" fmla="*/ 545438 h 569370"/>
                  <a:gd name="T62" fmla="*/ 276085 w 1047750"/>
                  <a:gd name="T63" fmla="*/ 561151 h 569370"/>
                  <a:gd name="T64" fmla="*/ 280145 w 1047750"/>
                  <a:gd name="T65" fmla="*/ 584722 h 569370"/>
                  <a:gd name="T66" fmla="*/ 286235 w 1047750"/>
                  <a:gd name="T67" fmla="*/ 600435 h 569370"/>
                  <a:gd name="T68" fmla="*/ 298415 w 1047750"/>
                  <a:gd name="T69" fmla="*/ 639719 h 569370"/>
                  <a:gd name="T70" fmla="*/ 300445 w 1047750"/>
                  <a:gd name="T71" fmla="*/ 663289 h 569370"/>
                  <a:gd name="T72" fmla="*/ 318716 w 1047750"/>
                  <a:gd name="T73" fmla="*/ 702572 h 569370"/>
                  <a:gd name="T74" fmla="*/ 334956 w 1047750"/>
                  <a:gd name="T75" fmla="*/ 702572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3366FF"/>
              </a:solidFill>
              <a:ln w="12700" cmpd="sng">
                <a:solidFill>
                  <a:schemeClr val="tx1"/>
                </a:solidFill>
                <a:miter lim="800000"/>
                <a:headEnd/>
                <a:tailEnd/>
              </a:ln>
              <a:effectLst>
                <a:outerShdw dist="20000" dir="5400000" rotWithShape="0">
                  <a:srgbClr val="808080">
                    <a:alpha val="37999"/>
                  </a:srgbClr>
                </a:outerShdw>
              </a:effectLst>
            </p:spPr>
            <p:txBody>
              <a:bodyPr anchor="ctr"/>
              <a:lstStyle/>
              <a:p>
                <a:pPr algn="ctr">
                  <a:defRPr/>
                </a:pPr>
                <a:endParaRPr lang="en-US" sz="2000" dirty="0">
                  <a:solidFill>
                    <a:schemeClr val="bg1"/>
                  </a:solidFill>
                </a:endParaRPr>
              </a:p>
            </p:txBody>
          </p:sp>
          <p:sp>
            <p:nvSpPr>
              <p:cNvPr id="170" name="Freeform 169"/>
              <p:cNvSpPr>
                <a:spLocks noChangeArrowheads="1"/>
              </p:cNvSpPr>
              <p:nvPr/>
            </p:nvSpPr>
            <p:spPr bwMode="auto">
              <a:xfrm>
                <a:off x="6248383" y="2411167"/>
                <a:ext cx="242887" cy="455613"/>
              </a:xfrm>
              <a:custGeom>
                <a:avLst/>
                <a:gdLst>
                  <a:gd name="T0" fmla="*/ 0 w 1047750"/>
                  <a:gd name="T1" fmla="*/ 454139 h 569370"/>
                  <a:gd name="T2" fmla="*/ 10304 w 1047750"/>
                  <a:gd name="T3" fmla="*/ 449060 h 569370"/>
                  <a:gd name="T4" fmla="*/ 23552 w 1047750"/>
                  <a:gd name="T5" fmla="*/ 438903 h 569370"/>
                  <a:gd name="T6" fmla="*/ 32385 w 1047750"/>
                  <a:gd name="T7" fmla="*/ 418589 h 569370"/>
                  <a:gd name="T8" fmla="*/ 38273 w 1047750"/>
                  <a:gd name="T9" fmla="*/ 408432 h 569370"/>
                  <a:gd name="T10" fmla="*/ 57409 w 1047750"/>
                  <a:gd name="T11" fmla="*/ 347490 h 569370"/>
                  <a:gd name="T12" fmla="*/ 61825 w 1047750"/>
                  <a:gd name="T13" fmla="*/ 327175 h 569370"/>
                  <a:gd name="T14" fmla="*/ 67713 w 1047750"/>
                  <a:gd name="T15" fmla="*/ 306861 h 569370"/>
                  <a:gd name="T16" fmla="*/ 76545 w 1047750"/>
                  <a:gd name="T17" fmla="*/ 250997 h 569370"/>
                  <a:gd name="T18" fmla="*/ 80961 w 1047750"/>
                  <a:gd name="T19" fmla="*/ 230683 h 569370"/>
                  <a:gd name="T20" fmla="*/ 89793 w 1047750"/>
                  <a:gd name="T21" fmla="*/ 144348 h 569370"/>
                  <a:gd name="T22" fmla="*/ 92738 w 1047750"/>
                  <a:gd name="T23" fmla="*/ 129112 h 569370"/>
                  <a:gd name="T24" fmla="*/ 97154 w 1047750"/>
                  <a:gd name="T25" fmla="*/ 93563 h 569370"/>
                  <a:gd name="T26" fmla="*/ 101570 w 1047750"/>
                  <a:gd name="T27" fmla="*/ 83406 h 569370"/>
                  <a:gd name="T28" fmla="*/ 107458 w 1047750"/>
                  <a:gd name="T29" fmla="*/ 52934 h 569370"/>
                  <a:gd name="T30" fmla="*/ 114818 w 1047750"/>
                  <a:gd name="T31" fmla="*/ 27542 h 569370"/>
                  <a:gd name="T32" fmla="*/ 116290 w 1047750"/>
                  <a:gd name="T33" fmla="*/ 12306 h 569370"/>
                  <a:gd name="T34" fmla="*/ 151618 w 1047750"/>
                  <a:gd name="T35" fmla="*/ 27542 h 569370"/>
                  <a:gd name="T36" fmla="*/ 157507 w 1047750"/>
                  <a:gd name="T37" fmla="*/ 58013 h 569370"/>
                  <a:gd name="T38" fmla="*/ 163395 w 1047750"/>
                  <a:gd name="T39" fmla="*/ 93563 h 569370"/>
                  <a:gd name="T40" fmla="*/ 167811 w 1047750"/>
                  <a:gd name="T41" fmla="*/ 139270 h 569370"/>
                  <a:gd name="T42" fmla="*/ 169283 w 1047750"/>
                  <a:gd name="T43" fmla="*/ 164662 h 569370"/>
                  <a:gd name="T44" fmla="*/ 170755 w 1047750"/>
                  <a:gd name="T45" fmla="*/ 184976 h 569370"/>
                  <a:gd name="T46" fmla="*/ 173699 w 1047750"/>
                  <a:gd name="T47" fmla="*/ 215448 h 569370"/>
                  <a:gd name="T48" fmla="*/ 178115 w 1047750"/>
                  <a:gd name="T49" fmla="*/ 225605 h 569370"/>
                  <a:gd name="T50" fmla="*/ 179587 w 1047750"/>
                  <a:gd name="T51" fmla="*/ 245919 h 569370"/>
                  <a:gd name="T52" fmla="*/ 182531 w 1047750"/>
                  <a:gd name="T53" fmla="*/ 261154 h 569370"/>
                  <a:gd name="T54" fmla="*/ 188419 w 1047750"/>
                  <a:gd name="T55" fmla="*/ 301783 h 569370"/>
                  <a:gd name="T56" fmla="*/ 191363 w 1047750"/>
                  <a:gd name="T57" fmla="*/ 322097 h 569370"/>
                  <a:gd name="T58" fmla="*/ 194307 w 1047750"/>
                  <a:gd name="T59" fmla="*/ 337333 h 569370"/>
                  <a:gd name="T60" fmla="*/ 195779 w 1047750"/>
                  <a:gd name="T61" fmla="*/ 352568 h 569370"/>
                  <a:gd name="T62" fmla="*/ 200195 w 1047750"/>
                  <a:gd name="T63" fmla="*/ 362725 h 569370"/>
                  <a:gd name="T64" fmla="*/ 203139 w 1047750"/>
                  <a:gd name="T65" fmla="*/ 377961 h 569370"/>
                  <a:gd name="T66" fmla="*/ 207555 w 1047750"/>
                  <a:gd name="T67" fmla="*/ 388118 h 569370"/>
                  <a:gd name="T68" fmla="*/ 216388 w 1047750"/>
                  <a:gd name="T69" fmla="*/ 413511 h 569370"/>
                  <a:gd name="T70" fmla="*/ 217860 w 1047750"/>
                  <a:gd name="T71" fmla="*/ 428746 h 569370"/>
                  <a:gd name="T72" fmla="*/ 231108 w 1047750"/>
                  <a:gd name="T73" fmla="*/ 454139 h 569370"/>
                  <a:gd name="T74" fmla="*/ 242884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FF6600"/>
              </a:solidFill>
              <a:ln w="12700" cmpd="sng">
                <a:solidFill>
                  <a:schemeClr val="tx1"/>
                </a:solidFill>
                <a:miter lim="800000"/>
                <a:headEnd/>
                <a:tailEnd/>
              </a:ln>
              <a:effectLst>
                <a:outerShdw dist="20000" dir="5400000" rotWithShape="0">
                  <a:srgbClr val="808080">
                    <a:alpha val="37999"/>
                  </a:srgbClr>
                </a:outerShdw>
              </a:effectLst>
            </p:spPr>
            <p:txBody>
              <a:bodyPr anchor="ctr"/>
              <a:lstStyle/>
              <a:p>
                <a:pPr algn="ctr">
                  <a:defRPr/>
                </a:pPr>
                <a:endParaRPr lang="en-US" sz="2000" dirty="0">
                  <a:solidFill>
                    <a:schemeClr val="bg1"/>
                  </a:solidFill>
                </a:endParaRPr>
              </a:p>
            </p:txBody>
          </p:sp>
          <p:sp>
            <p:nvSpPr>
              <p:cNvPr id="171" name="Freeform 170"/>
              <p:cNvSpPr>
                <a:spLocks noChangeArrowheads="1"/>
              </p:cNvSpPr>
              <p:nvPr/>
            </p:nvSpPr>
            <p:spPr bwMode="auto">
              <a:xfrm>
                <a:off x="6497859" y="2415930"/>
                <a:ext cx="242888" cy="455613"/>
              </a:xfrm>
              <a:custGeom>
                <a:avLst/>
                <a:gdLst>
                  <a:gd name="T0" fmla="*/ 0 w 1047750"/>
                  <a:gd name="T1" fmla="*/ 454139 h 569370"/>
                  <a:gd name="T2" fmla="*/ 10304 w 1047750"/>
                  <a:gd name="T3" fmla="*/ 449060 h 569370"/>
                  <a:gd name="T4" fmla="*/ 23552 w 1047750"/>
                  <a:gd name="T5" fmla="*/ 438903 h 569370"/>
                  <a:gd name="T6" fmla="*/ 32384 w 1047750"/>
                  <a:gd name="T7" fmla="*/ 418589 h 569370"/>
                  <a:gd name="T8" fmla="*/ 38272 w 1047750"/>
                  <a:gd name="T9" fmla="*/ 408432 h 569370"/>
                  <a:gd name="T10" fmla="*/ 57409 w 1047750"/>
                  <a:gd name="T11" fmla="*/ 347490 h 569370"/>
                  <a:gd name="T12" fmla="*/ 61825 w 1047750"/>
                  <a:gd name="T13" fmla="*/ 327175 h 569370"/>
                  <a:gd name="T14" fmla="*/ 67713 w 1047750"/>
                  <a:gd name="T15" fmla="*/ 306861 h 569370"/>
                  <a:gd name="T16" fmla="*/ 76545 w 1047750"/>
                  <a:gd name="T17" fmla="*/ 250997 h 569370"/>
                  <a:gd name="T18" fmla="*/ 80961 w 1047750"/>
                  <a:gd name="T19" fmla="*/ 230683 h 569370"/>
                  <a:gd name="T20" fmla="*/ 89793 w 1047750"/>
                  <a:gd name="T21" fmla="*/ 144348 h 569370"/>
                  <a:gd name="T22" fmla="*/ 92737 w 1047750"/>
                  <a:gd name="T23" fmla="*/ 129112 h 569370"/>
                  <a:gd name="T24" fmla="*/ 97153 w 1047750"/>
                  <a:gd name="T25" fmla="*/ 93563 h 569370"/>
                  <a:gd name="T26" fmla="*/ 101569 w 1047750"/>
                  <a:gd name="T27" fmla="*/ 83406 h 569370"/>
                  <a:gd name="T28" fmla="*/ 107457 w 1047750"/>
                  <a:gd name="T29" fmla="*/ 52934 h 569370"/>
                  <a:gd name="T30" fmla="*/ 114817 w 1047750"/>
                  <a:gd name="T31" fmla="*/ 27542 h 569370"/>
                  <a:gd name="T32" fmla="*/ 116289 w 1047750"/>
                  <a:gd name="T33" fmla="*/ 12306 h 569370"/>
                  <a:gd name="T34" fmla="*/ 151618 w 1047750"/>
                  <a:gd name="T35" fmla="*/ 27542 h 569370"/>
                  <a:gd name="T36" fmla="*/ 157506 w 1047750"/>
                  <a:gd name="T37" fmla="*/ 58013 h 569370"/>
                  <a:gd name="T38" fmla="*/ 163394 w 1047750"/>
                  <a:gd name="T39" fmla="*/ 93563 h 569370"/>
                  <a:gd name="T40" fmla="*/ 167810 w 1047750"/>
                  <a:gd name="T41" fmla="*/ 139270 h 569370"/>
                  <a:gd name="T42" fmla="*/ 169282 w 1047750"/>
                  <a:gd name="T43" fmla="*/ 164662 h 569370"/>
                  <a:gd name="T44" fmla="*/ 170754 w 1047750"/>
                  <a:gd name="T45" fmla="*/ 184976 h 569370"/>
                  <a:gd name="T46" fmla="*/ 173698 w 1047750"/>
                  <a:gd name="T47" fmla="*/ 215448 h 569370"/>
                  <a:gd name="T48" fmla="*/ 178114 w 1047750"/>
                  <a:gd name="T49" fmla="*/ 225605 h 569370"/>
                  <a:gd name="T50" fmla="*/ 179586 w 1047750"/>
                  <a:gd name="T51" fmla="*/ 245919 h 569370"/>
                  <a:gd name="T52" fmla="*/ 182530 w 1047750"/>
                  <a:gd name="T53" fmla="*/ 261154 h 569370"/>
                  <a:gd name="T54" fmla="*/ 188418 w 1047750"/>
                  <a:gd name="T55" fmla="*/ 301783 h 569370"/>
                  <a:gd name="T56" fmla="*/ 191362 w 1047750"/>
                  <a:gd name="T57" fmla="*/ 322097 h 569370"/>
                  <a:gd name="T58" fmla="*/ 194306 w 1047750"/>
                  <a:gd name="T59" fmla="*/ 337333 h 569370"/>
                  <a:gd name="T60" fmla="*/ 195778 w 1047750"/>
                  <a:gd name="T61" fmla="*/ 352568 h 569370"/>
                  <a:gd name="T62" fmla="*/ 200194 w 1047750"/>
                  <a:gd name="T63" fmla="*/ 362725 h 569370"/>
                  <a:gd name="T64" fmla="*/ 203139 w 1047750"/>
                  <a:gd name="T65" fmla="*/ 377961 h 569370"/>
                  <a:gd name="T66" fmla="*/ 207555 w 1047750"/>
                  <a:gd name="T67" fmla="*/ 388118 h 569370"/>
                  <a:gd name="T68" fmla="*/ 216387 w 1047750"/>
                  <a:gd name="T69" fmla="*/ 413511 h 569370"/>
                  <a:gd name="T70" fmla="*/ 217859 w 1047750"/>
                  <a:gd name="T71" fmla="*/ 428746 h 569370"/>
                  <a:gd name="T72" fmla="*/ 231107 w 1047750"/>
                  <a:gd name="T73" fmla="*/ 454139 h 569370"/>
                  <a:gd name="T74" fmla="*/ 242883 w 1047750"/>
                  <a:gd name="T75" fmla="*/ 454139 h 569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7750"/>
                  <a:gd name="T115" fmla="*/ 0 h 569370"/>
                  <a:gd name="T116" fmla="*/ 1047750 w 1047750"/>
                  <a:gd name="T117" fmla="*/ 569370 h 5693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7750" h="569370">
                    <a:moveTo>
                      <a:pt x="0" y="567837"/>
                    </a:moveTo>
                    <a:cubicBezTo>
                      <a:pt x="14817" y="565720"/>
                      <a:pt x="29687" y="563948"/>
                      <a:pt x="44450" y="561487"/>
                    </a:cubicBezTo>
                    <a:cubicBezTo>
                      <a:pt x="68635" y="557456"/>
                      <a:pt x="78767" y="554495"/>
                      <a:pt x="101600" y="548787"/>
                    </a:cubicBezTo>
                    <a:cubicBezTo>
                      <a:pt x="114300" y="540320"/>
                      <a:pt x="126048" y="530213"/>
                      <a:pt x="139700" y="523387"/>
                    </a:cubicBezTo>
                    <a:cubicBezTo>
                      <a:pt x="148167" y="519154"/>
                      <a:pt x="157224" y="515938"/>
                      <a:pt x="165100" y="510687"/>
                    </a:cubicBezTo>
                    <a:cubicBezTo>
                      <a:pt x="188372" y="495172"/>
                      <a:pt x="235286" y="450972"/>
                      <a:pt x="247650" y="434487"/>
                    </a:cubicBezTo>
                    <a:cubicBezTo>
                      <a:pt x="254000" y="426020"/>
                      <a:pt x="259731" y="417052"/>
                      <a:pt x="266700" y="409087"/>
                    </a:cubicBezTo>
                    <a:cubicBezTo>
                      <a:pt x="274585" y="400076"/>
                      <a:pt x="284749" y="393138"/>
                      <a:pt x="292100" y="383687"/>
                    </a:cubicBezTo>
                    <a:cubicBezTo>
                      <a:pt x="310787" y="359661"/>
                      <a:pt x="314452" y="340083"/>
                      <a:pt x="330200" y="313837"/>
                    </a:cubicBezTo>
                    <a:cubicBezTo>
                      <a:pt x="335645" y="304762"/>
                      <a:pt x="342900" y="296904"/>
                      <a:pt x="349250" y="288437"/>
                    </a:cubicBezTo>
                    <a:cubicBezTo>
                      <a:pt x="351661" y="281204"/>
                      <a:pt x="376028" y="203131"/>
                      <a:pt x="387350" y="180487"/>
                    </a:cubicBezTo>
                    <a:cubicBezTo>
                      <a:pt x="390763" y="173661"/>
                      <a:pt x="396637" y="168263"/>
                      <a:pt x="400050" y="161437"/>
                    </a:cubicBezTo>
                    <a:cubicBezTo>
                      <a:pt x="409976" y="141585"/>
                      <a:pt x="402583" y="136807"/>
                      <a:pt x="419100" y="116987"/>
                    </a:cubicBezTo>
                    <a:cubicBezTo>
                      <a:pt x="423986" y="111124"/>
                      <a:pt x="431800" y="108520"/>
                      <a:pt x="438150" y="104287"/>
                    </a:cubicBezTo>
                    <a:cubicBezTo>
                      <a:pt x="449309" y="70809"/>
                      <a:pt x="437124" y="97898"/>
                      <a:pt x="463550" y="66187"/>
                    </a:cubicBezTo>
                    <a:cubicBezTo>
                      <a:pt x="490008" y="34437"/>
                      <a:pt x="460375" y="57720"/>
                      <a:pt x="495300" y="34437"/>
                    </a:cubicBezTo>
                    <a:cubicBezTo>
                      <a:pt x="497417" y="28087"/>
                      <a:pt x="494984" y="15993"/>
                      <a:pt x="501650" y="15387"/>
                    </a:cubicBezTo>
                    <a:cubicBezTo>
                      <a:pt x="616845" y="4915"/>
                      <a:pt x="602394" y="0"/>
                      <a:pt x="654050" y="34437"/>
                    </a:cubicBezTo>
                    <a:cubicBezTo>
                      <a:pt x="662517" y="47137"/>
                      <a:pt x="672624" y="58885"/>
                      <a:pt x="679450" y="72537"/>
                    </a:cubicBezTo>
                    <a:cubicBezTo>
                      <a:pt x="695563" y="104763"/>
                      <a:pt x="686899" y="90061"/>
                      <a:pt x="704850" y="116987"/>
                    </a:cubicBezTo>
                    <a:cubicBezTo>
                      <a:pt x="723048" y="207978"/>
                      <a:pt x="697610" y="95267"/>
                      <a:pt x="723900" y="174137"/>
                    </a:cubicBezTo>
                    <a:cubicBezTo>
                      <a:pt x="727313" y="184376"/>
                      <a:pt x="727909" y="195351"/>
                      <a:pt x="730250" y="205887"/>
                    </a:cubicBezTo>
                    <a:cubicBezTo>
                      <a:pt x="732143" y="214406"/>
                      <a:pt x="734092" y="222928"/>
                      <a:pt x="736600" y="231287"/>
                    </a:cubicBezTo>
                    <a:cubicBezTo>
                      <a:pt x="740447" y="244109"/>
                      <a:pt x="738161" y="261961"/>
                      <a:pt x="749300" y="269387"/>
                    </a:cubicBezTo>
                    <a:lnTo>
                      <a:pt x="768350" y="282087"/>
                    </a:lnTo>
                    <a:cubicBezTo>
                      <a:pt x="770467" y="290554"/>
                      <a:pt x="771262" y="299465"/>
                      <a:pt x="774700" y="307487"/>
                    </a:cubicBezTo>
                    <a:cubicBezTo>
                      <a:pt x="777706" y="314502"/>
                      <a:pt x="783746" y="319837"/>
                      <a:pt x="787400" y="326537"/>
                    </a:cubicBezTo>
                    <a:cubicBezTo>
                      <a:pt x="796466" y="343157"/>
                      <a:pt x="804333" y="360404"/>
                      <a:pt x="812800" y="377337"/>
                    </a:cubicBezTo>
                    <a:cubicBezTo>
                      <a:pt x="817033" y="385804"/>
                      <a:pt x="820249" y="394861"/>
                      <a:pt x="825500" y="402737"/>
                    </a:cubicBezTo>
                    <a:cubicBezTo>
                      <a:pt x="829733" y="409087"/>
                      <a:pt x="834787" y="414961"/>
                      <a:pt x="838200" y="421787"/>
                    </a:cubicBezTo>
                    <a:cubicBezTo>
                      <a:pt x="841193" y="427774"/>
                      <a:pt x="840369" y="435610"/>
                      <a:pt x="844550" y="440837"/>
                    </a:cubicBezTo>
                    <a:cubicBezTo>
                      <a:pt x="849318" y="446796"/>
                      <a:pt x="857250" y="449304"/>
                      <a:pt x="863600" y="453537"/>
                    </a:cubicBezTo>
                    <a:cubicBezTo>
                      <a:pt x="867833" y="459887"/>
                      <a:pt x="870904" y="467191"/>
                      <a:pt x="876300" y="472587"/>
                    </a:cubicBezTo>
                    <a:cubicBezTo>
                      <a:pt x="881696" y="477983"/>
                      <a:pt x="890464" y="479424"/>
                      <a:pt x="895350" y="485287"/>
                    </a:cubicBezTo>
                    <a:cubicBezTo>
                      <a:pt x="925934" y="521988"/>
                      <a:pt x="885976" y="505169"/>
                      <a:pt x="933450" y="517037"/>
                    </a:cubicBezTo>
                    <a:cubicBezTo>
                      <a:pt x="935567" y="523387"/>
                      <a:pt x="935067" y="531354"/>
                      <a:pt x="939800" y="536087"/>
                    </a:cubicBezTo>
                    <a:cubicBezTo>
                      <a:pt x="947068" y="543355"/>
                      <a:pt x="979383" y="566240"/>
                      <a:pt x="996950" y="567837"/>
                    </a:cubicBezTo>
                    <a:cubicBezTo>
                      <a:pt x="1013814" y="569370"/>
                      <a:pt x="1030817" y="567837"/>
                      <a:pt x="1047750" y="567837"/>
                    </a:cubicBezTo>
                  </a:path>
                </a:pathLst>
              </a:custGeom>
              <a:solidFill>
                <a:srgbClr val="FF6600"/>
              </a:solidFill>
              <a:ln w="12700" cmpd="sng">
                <a:solidFill>
                  <a:schemeClr val="tx1"/>
                </a:solidFill>
                <a:miter lim="800000"/>
                <a:headEnd/>
                <a:tailEnd/>
              </a:ln>
              <a:effectLst>
                <a:outerShdw dist="20000" dir="5400000" rotWithShape="0">
                  <a:srgbClr val="808080">
                    <a:alpha val="37999"/>
                  </a:srgbClr>
                </a:outerShdw>
              </a:effectLst>
            </p:spPr>
            <p:txBody>
              <a:bodyPr anchor="ctr"/>
              <a:lstStyle/>
              <a:p>
                <a:pPr algn="ctr">
                  <a:defRPr/>
                </a:pPr>
                <a:endParaRPr lang="en-US" sz="2000" dirty="0">
                  <a:solidFill>
                    <a:schemeClr val="bg1"/>
                  </a:solidFill>
                </a:endParaRPr>
              </a:p>
            </p:txBody>
          </p:sp>
        </p:grpSp>
        <p:sp>
          <p:nvSpPr>
            <p:cNvPr id="95" name="TextBox 94"/>
            <p:cNvSpPr txBox="1"/>
            <p:nvPr/>
          </p:nvSpPr>
          <p:spPr>
            <a:xfrm>
              <a:off x="2799162" y="2882408"/>
              <a:ext cx="591829" cy="307777"/>
            </a:xfrm>
            <a:prstGeom prst="rect">
              <a:avLst/>
            </a:prstGeom>
            <a:noFill/>
          </p:spPr>
          <p:txBody>
            <a:bodyPr wrap="none" rtlCol="0">
              <a:spAutoFit/>
            </a:bodyPr>
            <a:lstStyle/>
            <a:p>
              <a:r>
                <a:rPr lang="en-US" sz="1400" b="1" dirty="0"/>
                <a:t>p300</a:t>
              </a:r>
            </a:p>
          </p:txBody>
        </p:sp>
        <p:sp>
          <p:nvSpPr>
            <p:cNvPr id="174" name="TextBox 148"/>
            <p:cNvSpPr txBox="1">
              <a:spLocks noChangeArrowheads="1"/>
            </p:cNvSpPr>
            <p:nvPr/>
          </p:nvSpPr>
          <p:spPr bwMode="auto">
            <a:xfrm>
              <a:off x="3403227" y="4932437"/>
              <a:ext cx="119538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dirty="0">
                  <a:latin typeface="Calibri" pitchFamily="34" charset="0"/>
                  <a:cs typeface="Arial" charset="0"/>
                </a:rPr>
                <a:t>H3K4me1</a:t>
              </a:r>
            </a:p>
          </p:txBody>
        </p:sp>
        <p:sp>
          <p:nvSpPr>
            <p:cNvPr id="175" name="TextBox 167"/>
            <p:cNvSpPr txBox="1">
              <a:spLocks noChangeArrowheads="1"/>
            </p:cNvSpPr>
            <p:nvPr/>
          </p:nvSpPr>
          <p:spPr bwMode="auto">
            <a:xfrm>
              <a:off x="3180067" y="4613681"/>
              <a:ext cx="119538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dirty="0">
                  <a:latin typeface="Calibri" pitchFamily="34" charset="0"/>
                  <a:cs typeface="Arial" charset="0"/>
                </a:rPr>
                <a:t>H3K27ac</a:t>
              </a:r>
            </a:p>
          </p:txBody>
        </p:sp>
        <p:sp>
          <p:nvSpPr>
            <p:cNvPr id="176" name="TextBox 175"/>
            <p:cNvSpPr txBox="1"/>
            <p:nvPr/>
          </p:nvSpPr>
          <p:spPr>
            <a:xfrm>
              <a:off x="3229843" y="4314666"/>
              <a:ext cx="1790875" cy="276999"/>
            </a:xfrm>
            <a:prstGeom prst="rect">
              <a:avLst/>
            </a:prstGeom>
            <a:noFill/>
          </p:spPr>
          <p:txBody>
            <a:bodyPr wrap="none" rtlCol="0">
              <a:spAutoFit/>
            </a:bodyPr>
            <a:lstStyle/>
            <a:p>
              <a:r>
                <a:rPr lang="en-US" sz="1200" b="1" dirty="0"/>
                <a:t>p300, </a:t>
              </a:r>
              <a:r>
                <a:rPr lang="en-US" sz="1200" b="1" i="1" dirty="0"/>
                <a:t>hypersensitivity</a:t>
              </a:r>
            </a:p>
          </p:txBody>
        </p:sp>
        <p:grpSp>
          <p:nvGrpSpPr>
            <p:cNvPr id="145" name="Group 144"/>
            <p:cNvGrpSpPr/>
            <p:nvPr/>
          </p:nvGrpSpPr>
          <p:grpSpPr>
            <a:xfrm>
              <a:off x="3903070" y="1557135"/>
              <a:ext cx="1476539" cy="997412"/>
              <a:chOff x="348085" y="2371278"/>
              <a:chExt cx="1476539" cy="997412"/>
            </a:xfrm>
          </p:grpSpPr>
          <p:pic>
            <p:nvPicPr>
              <p:cNvPr id="146" name="Picture 145" descr="CNCtree_edited.pdf"/>
              <p:cNvPicPr>
                <a:picLocks noChangeAspect="1"/>
              </p:cNvPicPr>
              <p:nvPr/>
            </p:nvPicPr>
            <p:blipFill rotWithShape="1">
              <a:blip r:embed="rId3" cstate="screen">
                <a:extLst>
                  <a:ext uri="{28A0092B-C50C-407E-A947-70E740481C1C}">
                    <a14:useLocalDpi xmlns:a14="http://schemas.microsoft.com/office/drawing/2010/main"/>
                  </a:ext>
                </a:extLst>
              </a:blip>
              <a:srcRect l="42202" t="6641" r="43453" b="80935"/>
              <a:stretch/>
            </p:blipFill>
            <p:spPr>
              <a:xfrm rot="909215">
                <a:off x="1062625" y="2746537"/>
                <a:ext cx="761999" cy="498706"/>
              </a:xfrm>
              <a:prstGeom prst="rect">
                <a:avLst/>
              </a:prstGeom>
            </p:spPr>
          </p:pic>
          <p:pic>
            <p:nvPicPr>
              <p:cNvPr id="165" name="Picture 164" descr="CNCtree_edited.pdf"/>
              <p:cNvPicPr>
                <a:picLocks noChangeAspect="1"/>
              </p:cNvPicPr>
              <p:nvPr/>
            </p:nvPicPr>
            <p:blipFill rotWithShape="1">
              <a:blip r:embed="rId3" cstate="screen">
                <a:extLst>
                  <a:ext uri="{28A0092B-C50C-407E-A947-70E740481C1C}">
                    <a14:useLocalDpi xmlns:a14="http://schemas.microsoft.com/office/drawing/2010/main"/>
                  </a:ext>
                </a:extLst>
              </a:blip>
              <a:srcRect l="42202" t="6641" r="43453" b="80935"/>
              <a:stretch/>
            </p:blipFill>
            <p:spPr>
              <a:xfrm>
                <a:off x="573862" y="2371278"/>
                <a:ext cx="761999" cy="498706"/>
              </a:xfrm>
              <a:prstGeom prst="rect">
                <a:avLst/>
              </a:prstGeom>
            </p:spPr>
          </p:pic>
          <p:pic>
            <p:nvPicPr>
              <p:cNvPr id="172" name="Picture 171" descr="CNCtree_edited.pdf"/>
              <p:cNvPicPr>
                <a:picLocks noChangeAspect="1"/>
              </p:cNvPicPr>
              <p:nvPr/>
            </p:nvPicPr>
            <p:blipFill rotWithShape="1">
              <a:blip r:embed="rId3" cstate="screen">
                <a:extLst>
                  <a:ext uri="{28A0092B-C50C-407E-A947-70E740481C1C}">
                    <a14:useLocalDpi xmlns:a14="http://schemas.microsoft.com/office/drawing/2010/main"/>
                  </a:ext>
                </a:extLst>
              </a:blip>
              <a:srcRect l="42202" t="6641" r="43453" b="80935"/>
              <a:stretch/>
            </p:blipFill>
            <p:spPr>
              <a:xfrm rot="20333349">
                <a:off x="348085" y="2869984"/>
                <a:ext cx="761999" cy="498706"/>
              </a:xfrm>
              <a:prstGeom prst="rect">
                <a:avLst/>
              </a:prstGeom>
            </p:spPr>
          </p:pic>
        </p:grpSp>
      </p:grpSp>
    </p:spTree>
    <p:extLst>
      <p:ext uri="{BB962C8B-B14F-4D97-AF65-F5344CB8AC3E}">
        <p14:creationId xmlns:p14="http://schemas.microsoft.com/office/powerpoint/2010/main" val="34975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501900" y="1422402"/>
            <a:ext cx="7543800" cy="4724399"/>
          </a:xfrm>
          <a:prstGeom prst="roundRect">
            <a:avLst>
              <a:gd name="adj" fmla="val 628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678769" y="1574800"/>
            <a:ext cx="1223412" cy="369332"/>
          </a:xfrm>
          <a:prstGeom prst="rect">
            <a:avLst/>
          </a:prstGeom>
          <a:noFill/>
        </p:spPr>
        <p:txBody>
          <a:bodyPr wrap="none" rtlCol="0">
            <a:spAutoFit/>
          </a:bodyPr>
          <a:lstStyle/>
          <a:p>
            <a:r>
              <a:rPr lang="en-US" dirty="0"/>
              <a:t>promoters</a:t>
            </a:r>
          </a:p>
        </p:txBody>
      </p:sp>
      <p:sp>
        <p:nvSpPr>
          <p:cNvPr id="7" name="TextBox 6"/>
          <p:cNvSpPr txBox="1"/>
          <p:nvPr/>
        </p:nvSpPr>
        <p:spPr>
          <a:xfrm>
            <a:off x="5456776" y="1574800"/>
            <a:ext cx="1261884" cy="369332"/>
          </a:xfrm>
          <a:prstGeom prst="rect">
            <a:avLst/>
          </a:prstGeom>
          <a:noFill/>
        </p:spPr>
        <p:txBody>
          <a:bodyPr wrap="none" rtlCol="0">
            <a:spAutoFit/>
          </a:bodyPr>
          <a:lstStyle/>
          <a:p>
            <a:r>
              <a:rPr lang="en-US" dirty="0"/>
              <a:t>enhancers</a:t>
            </a:r>
          </a:p>
        </p:txBody>
      </p:sp>
      <p:sp>
        <p:nvSpPr>
          <p:cNvPr id="5" name="Left Bracket 4"/>
          <p:cNvSpPr/>
          <p:nvPr/>
        </p:nvSpPr>
        <p:spPr>
          <a:xfrm rot="5400000">
            <a:off x="4218001" y="1594366"/>
            <a:ext cx="140732" cy="863601"/>
          </a:xfrm>
          <a:prstGeom prst="leftBracket">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ket 8"/>
          <p:cNvSpPr/>
          <p:nvPr/>
        </p:nvSpPr>
        <p:spPr>
          <a:xfrm rot="5400000">
            <a:off x="5905509" y="1622399"/>
            <a:ext cx="152400" cy="795867"/>
          </a:xfrm>
          <a:prstGeom prst="leftBracket">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7573450" y="2567001"/>
            <a:ext cx="1659429" cy="369332"/>
          </a:xfrm>
          <a:prstGeom prst="rect">
            <a:avLst/>
          </a:prstGeom>
          <a:noFill/>
        </p:spPr>
        <p:txBody>
          <a:bodyPr wrap="none" rtlCol="0">
            <a:spAutoFit/>
          </a:bodyPr>
          <a:lstStyle/>
          <a:p>
            <a:r>
              <a:rPr lang="en-US" dirty="0"/>
              <a:t>strongly active</a:t>
            </a:r>
          </a:p>
        </p:txBody>
      </p:sp>
      <p:pic>
        <p:nvPicPr>
          <p:cNvPr id="10" name="Picture 9" descr="SNP_rescreeen_chromatin_types_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85147" y="2186000"/>
            <a:ext cx="4393557" cy="3918468"/>
          </a:xfrm>
          <a:prstGeom prst="rect">
            <a:avLst/>
          </a:prstGeom>
        </p:spPr>
      </p:pic>
      <p:sp>
        <p:nvSpPr>
          <p:cNvPr id="4" name="Rectangle 3"/>
          <p:cNvSpPr/>
          <p:nvPr/>
        </p:nvSpPr>
        <p:spPr>
          <a:xfrm>
            <a:off x="573625" y="151437"/>
            <a:ext cx="10020300" cy="1200329"/>
          </a:xfrm>
          <a:prstGeom prst="rect">
            <a:avLst/>
          </a:prstGeom>
        </p:spPr>
        <p:txBody>
          <a:bodyPr wrap="square">
            <a:spAutoFit/>
          </a:bodyPr>
          <a:lstStyle/>
          <a:p>
            <a:pPr algn="ctr"/>
            <a:r>
              <a:rPr lang="en-US" sz="3600" dirty="0"/>
              <a:t>Chromatin maps can identify and separate different classes of </a:t>
            </a:r>
            <a:r>
              <a:rPr lang="en-US" sz="3600"/>
              <a:t>regulatory elements</a:t>
            </a:r>
            <a:endParaRPr lang="en-US" sz="3600" dirty="0"/>
          </a:p>
        </p:txBody>
      </p:sp>
      <p:sp>
        <p:nvSpPr>
          <p:cNvPr id="8" name="TextBox 7"/>
          <p:cNvSpPr txBox="1"/>
          <p:nvPr/>
        </p:nvSpPr>
        <p:spPr>
          <a:xfrm>
            <a:off x="7560750" y="3947063"/>
            <a:ext cx="2056973" cy="646331"/>
          </a:xfrm>
          <a:prstGeom prst="rect">
            <a:avLst/>
          </a:prstGeom>
          <a:noFill/>
        </p:spPr>
        <p:txBody>
          <a:bodyPr wrap="none" rtlCol="0">
            <a:spAutoFit/>
          </a:bodyPr>
          <a:lstStyle/>
          <a:p>
            <a:r>
              <a:rPr lang="en-US" dirty="0"/>
              <a:t>inactive regulatory</a:t>
            </a:r>
          </a:p>
          <a:p>
            <a:r>
              <a:rPr lang="en-US" dirty="0"/>
              <a:t>regions</a:t>
            </a:r>
          </a:p>
        </p:txBody>
      </p:sp>
      <p:cxnSp>
        <p:nvCxnSpPr>
          <p:cNvPr id="11" name="Straight Arrow Connector 10"/>
          <p:cNvCxnSpPr/>
          <p:nvPr/>
        </p:nvCxnSpPr>
        <p:spPr>
          <a:xfrm>
            <a:off x="6557437" y="2751667"/>
            <a:ext cx="821267" cy="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35250" y="3369728"/>
            <a:ext cx="821267" cy="0"/>
          </a:xfrm>
          <a:prstGeom prst="straightConnector1">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735250" y="4131728"/>
            <a:ext cx="821267" cy="0"/>
          </a:xfrm>
          <a:prstGeom prst="straightConnector1">
            <a:avLst/>
          </a:prstGeom>
          <a:ln w="28575" cmpd="sng">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56516" y="3154860"/>
            <a:ext cx="1556836" cy="369332"/>
          </a:xfrm>
          <a:prstGeom prst="rect">
            <a:avLst/>
          </a:prstGeom>
          <a:noFill/>
        </p:spPr>
        <p:txBody>
          <a:bodyPr wrap="none" rtlCol="0">
            <a:spAutoFit/>
          </a:bodyPr>
          <a:lstStyle/>
          <a:p>
            <a:r>
              <a:rPr lang="en-US" dirty="0"/>
              <a:t>weakly active</a:t>
            </a:r>
          </a:p>
        </p:txBody>
      </p:sp>
      <p:sp>
        <p:nvSpPr>
          <p:cNvPr id="17" name="TextBox 16"/>
          <p:cNvSpPr txBox="1"/>
          <p:nvPr/>
        </p:nvSpPr>
        <p:spPr>
          <a:xfrm>
            <a:off x="4565538" y="4953106"/>
            <a:ext cx="1633781" cy="369332"/>
          </a:xfrm>
          <a:prstGeom prst="rect">
            <a:avLst/>
          </a:prstGeom>
          <a:noFill/>
        </p:spPr>
        <p:txBody>
          <a:bodyPr wrap="none" rtlCol="0">
            <a:spAutoFit/>
          </a:bodyPr>
          <a:lstStyle/>
          <a:p>
            <a:r>
              <a:rPr lang="en-US" dirty="0">
                <a:solidFill>
                  <a:srgbClr val="0000FF"/>
                </a:solidFill>
              </a:rPr>
              <a:t>poised/primed</a:t>
            </a:r>
          </a:p>
        </p:txBody>
      </p:sp>
    </p:spTree>
    <p:extLst>
      <p:ext uri="{BB962C8B-B14F-4D97-AF65-F5344CB8AC3E}">
        <p14:creationId xmlns:p14="http://schemas.microsoft.com/office/powerpoint/2010/main" val="69917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03282" y="1219200"/>
            <a:ext cx="8232918" cy="2133600"/>
          </a:xfrm>
          <a:prstGeom prst="roundRect">
            <a:avLst>
              <a:gd name="adj" fmla="val 817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572013" y="40057"/>
            <a:ext cx="8956261" cy="1200329"/>
          </a:xfrm>
          <a:prstGeom prst="rect">
            <a:avLst/>
          </a:prstGeom>
        </p:spPr>
        <p:txBody>
          <a:bodyPr wrap="square">
            <a:spAutoFit/>
          </a:bodyPr>
          <a:lstStyle/>
          <a:p>
            <a:pPr algn="ctr"/>
            <a:r>
              <a:rPr lang="en-US" sz="3600" i="1" dirty="0"/>
              <a:t>In vitro </a:t>
            </a:r>
            <a:r>
              <a:rPr lang="en-US" sz="3600" dirty="0"/>
              <a:t>derivation of cranial neural crest cells from chimpanzee iPSC</a:t>
            </a:r>
          </a:p>
        </p:txBody>
      </p:sp>
      <p:sp>
        <p:nvSpPr>
          <p:cNvPr id="11" name="Trapezoid 10"/>
          <p:cNvSpPr/>
          <p:nvPr/>
        </p:nvSpPr>
        <p:spPr>
          <a:xfrm>
            <a:off x="6781801" y="3276600"/>
            <a:ext cx="2606261" cy="522914"/>
          </a:xfrm>
          <a:prstGeom prst="trapezoid">
            <a:avLst>
              <a:gd name="adj" fmla="val 106035"/>
            </a:avLst>
          </a:prstGeom>
          <a:solidFill>
            <a:schemeClr val="bg2">
              <a:lumMod val="75000"/>
            </a:schemeClr>
          </a:solidFill>
          <a:ln>
            <a:noFill/>
          </a:ln>
          <a:scene3d>
            <a:camera prst="perspectiveRelaxedModerately"/>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NCC photo.psd"/>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5524500" y="4114314"/>
            <a:ext cx="4711700" cy="2438887"/>
          </a:xfrm>
          <a:prstGeom prst="rect">
            <a:avLst/>
          </a:prstGeom>
        </p:spPr>
      </p:pic>
      <p:sp>
        <p:nvSpPr>
          <p:cNvPr id="8" name="TextBox 7"/>
          <p:cNvSpPr txBox="1"/>
          <p:nvPr/>
        </p:nvSpPr>
        <p:spPr>
          <a:xfrm>
            <a:off x="5842001" y="3757681"/>
            <a:ext cx="416287" cy="369332"/>
          </a:xfrm>
          <a:prstGeom prst="rect">
            <a:avLst/>
          </a:prstGeom>
          <a:noFill/>
        </p:spPr>
        <p:txBody>
          <a:bodyPr wrap="none" rtlCol="0">
            <a:spAutoFit/>
          </a:bodyPr>
          <a:lstStyle/>
          <a:p>
            <a:r>
              <a:rPr lang="en-US" dirty="0">
                <a:solidFill>
                  <a:schemeClr val="bg1"/>
                </a:solidFill>
              </a:rPr>
              <a:t>BF</a:t>
            </a:r>
          </a:p>
        </p:txBody>
      </p:sp>
      <p:sp>
        <p:nvSpPr>
          <p:cNvPr id="10" name="TextBox 9"/>
          <p:cNvSpPr txBox="1"/>
          <p:nvPr/>
        </p:nvSpPr>
        <p:spPr>
          <a:xfrm>
            <a:off x="6781801" y="3757681"/>
            <a:ext cx="1080043" cy="369332"/>
          </a:xfrm>
          <a:prstGeom prst="rect">
            <a:avLst/>
          </a:prstGeom>
          <a:noFill/>
        </p:spPr>
        <p:txBody>
          <a:bodyPr wrap="none" rtlCol="0">
            <a:spAutoFit/>
          </a:bodyPr>
          <a:lstStyle/>
          <a:p>
            <a:r>
              <a:rPr lang="en-US" dirty="0">
                <a:solidFill>
                  <a:srgbClr val="00FF00"/>
                </a:solidFill>
              </a:rPr>
              <a:t>P75</a:t>
            </a:r>
            <a:r>
              <a:rPr lang="en-US" dirty="0">
                <a:solidFill>
                  <a:srgbClr val="0000FF"/>
                </a:solidFill>
              </a:rPr>
              <a:t>/DAPI</a:t>
            </a:r>
          </a:p>
        </p:txBody>
      </p:sp>
      <p:sp>
        <p:nvSpPr>
          <p:cNvPr id="12" name="TextBox 11"/>
          <p:cNvSpPr txBox="1"/>
          <p:nvPr/>
        </p:nvSpPr>
        <p:spPr>
          <a:xfrm>
            <a:off x="8103687" y="3783080"/>
            <a:ext cx="665041" cy="369332"/>
          </a:xfrm>
          <a:prstGeom prst="rect">
            <a:avLst/>
          </a:prstGeom>
          <a:noFill/>
        </p:spPr>
        <p:txBody>
          <a:bodyPr wrap="none" rtlCol="0">
            <a:spAutoFit/>
          </a:bodyPr>
          <a:lstStyle/>
          <a:p>
            <a:r>
              <a:rPr lang="en-US" dirty="0">
                <a:solidFill>
                  <a:srgbClr val="E6B65B"/>
                </a:solidFill>
              </a:rPr>
              <a:t>AP2a</a:t>
            </a:r>
          </a:p>
        </p:txBody>
      </p:sp>
      <p:sp>
        <p:nvSpPr>
          <p:cNvPr id="13" name="TextBox 12"/>
          <p:cNvSpPr txBox="1"/>
          <p:nvPr/>
        </p:nvSpPr>
        <p:spPr>
          <a:xfrm>
            <a:off x="9262166" y="3783080"/>
            <a:ext cx="799054" cy="369332"/>
          </a:xfrm>
          <a:prstGeom prst="rect">
            <a:avLst/>
          </a:prstGeom>
          <a:noFill/>
        </p:spPr>
        <p:txBody>
          <a:bodyPr wrap="none" rtlCol="0">
            <a:spAutoFit/>
          </a:bodyPr>
          <a:lstStyle/>
          <a:p>
            <a:r>
              <a:rPr lang="en-US" dirty="0">
                <a:solidFill>
                  <a:srgbClr val="FF0000"/>
                </a:solidFill>
              </a:rPr>
              <a:t>NR2F1</a:t>
            </a:r>
          </a:p>
        </p:txBody>
      </p:sp>
      <p:sp>
        <p:nvSpPr>
          <p:cNvPr id="9" name="TextBox 8"/>
          <p:cNvSpPr txBox="1"/>
          <p:nvPr/>
        </p:nvSpPr>
        <p:spPr>
          <a:xfrm>
            <a:off x="4348619" y="4436481"/>
            <a:ext cx="1105768" cy="646331"/>
          </a:xfrm>
          <a:prstGeom prst="rect">
            <a:avLst/>
          </a:prstGeom>
          <a:noFill/>
        </p:spPr>
        <p:txBody>
          <a:bodyPr wrap="square" rtlCol="0">
            <a:spAutoFit/>
          </a:bodyPr>
          <a:lstStyle/>
          <a:p>
            <a:pPr algn="r"/>
            <a:r>
              <a:rPr lang="en-US" dirty="0"/>
              <a:t>human CNCCs</a:t>
            </a:r>
          </a:p>
        </p:txBody>
      </p:sp>
      <p:sp>
        <p:nvSpPr>
          <p:cNvPr id="14" name="TextBox 13"/>
          <p:cNvSpPr txBox="1"/>
          <p:nvPr/>
        </p:nvSpPr>
        <p:spPr>
          <a:xfrm>
            <a:off x="3964537" y="5638231"/>
            <a:ext cx="1489850" cy="646331"/>
          </a:xfrm>
          <a:prstGeom prst="rect">
            <a:avLst/>
          </a:prstGeom>
          <a:noFill/>
        </p:spPr>
        <p:txBody>
          <a:bodyPr wrap="square" rtlCol="0">
            <a:spAutoFit/>
          </a:bodyPr>
          <a:lstStyle/>
          <a:p>
            <a:pPr algn="r"/>
            <a:r>
              <a:rPr lang="en-US" dirty="0"/>
              <a:t>chimpanzee  CNCCs</a:t>
            </a:r>
          </a:p>
        </p:txBody>
      </p:sp>
      <p:pic>
        <p:nvPicPr>
          <p:cNvPr id="19" name="Picture 18" descr="GraphicalAbstract_draft.psd"/>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09801" y="1347084"/>
            <a:ext cx="7113777" cy="1929517"/>
          </a:xfrm>
          <a:prstGeom prst="rect">
            <a:avLst/>
          </a:prstGeom>
          <a:ln w="19050">
            <a:noFill/>
          </a:ln>
        </p:spPr>
      </p:pic>
      <p:sp>
        <p:nvSpPr>
          <p:cNvPr id="20" name="TextBox 19"/>
          <p:cNvSpPr txBox="1"/>
          <p:nvPr/>
        </p:nvSpPr>
        <p:spPr>
          <a:xfrm>
            <a:off x="1015156" y="5759893"/>
            <a:ext cx="2908300" cy="677108"/>
          </a:xfrm>
          <a:prstGeom prst="rect">
            <a:avLst/>
          </a:prstGeom>
          <a:noFill/>
        </p:spPr>
        <p:txBody>
          <a:bodyPr wrap="square" rtlCol="0">
            <a:spAutoFit/>
          </a:bodyPr>
          <a:lstStyle/>
          <a:p>
            <a:endParaRPr lang="en-US" sz="2000" dirty="0"/>
          </a:p>
          <a:p>
            <a:r>
              <a:rPr lang="en-US" dirty="0"/>
              <a:t>Prescott et al, </a:t>
            </a:r>
            <a:r>
              <a:rPr lang="en-US" i="1" dirty="0"/>
              <a:t>Cell</a:t>
            </a:r>
            <a:r>
              <a:rPr lang="en-US" dirty="0"/>
              <a:t>, 2015</a:t>
            </a:r>
          </a:p>
        </p:txBody>
      </p:sp>
      <p:sp>
        <p:nvSpPr>
          <p:cNvPr id="15" name="Rectangle 14"/>
          <p:cNvSpPr/>
          <p:nvPr/>
        </p:nvSpPr>
        <p:spPr>
          <a:xfrm>
            <a:off x="5964592" y="6540063"/>
            <a:ext cx="3794503" cy="276999"/>
          </a:xfrm>
          <a:prstGeom prst="rect">
            <a:avLst/>
          </a:prstGeom>
        </p:spPr>
        <p:txBody>
          <a:bodyPr wrap="none">
            <a:spAutoFit/>
          </a:bodyPr>
          <a:lstStyle/>
          <a:p>
            <a:r>
              <a:rPr lang="en-US" sz="1200" dirty="0">
                <a:solidFill>
                  <a:schemeClr val="bg1"/>
                </a:solidFill>
              </a:rPr>
              <a:t>p75+, TFAP2A+, TWIST1+, SOX9+, SOX10+, DLX1/2+, HOX-</a:t>
            </a:r>
          </a:p>
        </p:txBody>
      </p:sp>
      <p:pic>
        <p:nvPicPr>
          <p:cNvPr id="16" name="Picture 15" descr="Sara photo.psd"/>
          <p:cNvPicPr>
            <a:picLocks noChangeAspect="1"/>
          </p:cNvPicPr>
          <p:nvPr/>
        </p:nvPicPr>
        <p:blipFill rotWithShape="1">
          <a:blip r:embed="rId6" cstate="screen">
            <a:duotone>
              <a:prstClr val="black"/>
              <a:srgbClr val="D9C3A5">
                <a:tint val="50000"/>
                <a:satMod val="180000"/>
              </a:srgbClr>
            </a:duotone>
            <a:extLst>
              <a:ext uri="{BEBA8EAE-BF5A-486C-A8C5-ECC9F3942E4B}">
                <a14:imgProps xmlns:a14="http://schemas.microsoft.com/office/drawing/2010/main">
                  <a14:imgLayer r:embed="rId7">
                    <a14:imgEffect>
                      <a14:brightnessContrast bright="2000"/>
                    </a14:imgEffect>
                  </a14:imgLayer>
                </a14:imgProps>
              </a:ext>
              <a:ext uri="{28A0092B-C50C-407E-A947-70E740481C1C}">
                <a14:useLocalDpi xmlns:a14="http://schemas.microsoft.com/office/drawing/2010/main"/>
              </a:ext>
            </a:extLst>
          </a:blip>
          <a:srcRect/>
          <a:stretch/>
        </p:blipFill>
        <p:spPr>
          <a:xfrm rot="212407">
            <a:off x="1548836" y="4139177"/>
            <a:ext cx="1502748" cy="18872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Rectangle 2"/>
          <p:cNvSpPr/>
          <p:nvPr/>
        </p:nvSpPr>
        <p:spPr>
          <a:xfrm>
            <a:off x="1373396" y="3557626"/>
            <a:ext cx="2067876" cy="400110"/>
          </a:xfrm>
          <a:prstGeom prst="rect">
            <a:avLst/>
          </a:prstGeom>
        </p:spPr>
        <p:txBody>
          <a:bodyPr wrap="square">
            <a:spAutoFit/>
          </a:bodyPr>
          <a:lstStyle/>
          <a:p>
            <a:r>
              <a:rPr lang="en-US" sz="2000" dirty="0"/>
              <a:t>Sara Prescott</a:t>
            </a:r>
          </a:p>
        </p:txBody>
      </p:sp>
    </p:spTree>
    <p:extLst>
      <p:ext uri="{BB962C8B-B14F-4D97-AF65-F5344CB8AC3E}">
        <p14:creationId xmlns:p14="http://schemas.microsoft.com/office/powerpoint/2010/main" val="70845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2547257" y="3037115"/>
            <a:ext cx="6629400" cy="2971800"/>
          </a:xfrm>
          <a:prstGeom prst="roundRect">
            <a:avLst>
              <a:gd name="adj" fmla="val 975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a:t>
            </a:r>
          </a:p>
        </p:txBody>
      </p:sp>
      <p:sp>
        <p:nvSpPr>
          <p:cNvPr id="172" name="Title 1"/>
          <p:cNvSpPr>
            <a:spLocks noGrp="1"/>
          </p:cNvSpPr>
          <p:nvPr>
            <p:ph type="title"/>
          </p:nvPr>
        </p:nvSpPr>
        <p:spPr>
          <a:xfrm>
            <a:off x="928007" y="715198"/>
            <a:ext cx="10335986" cy="1143000"/>
          </a:xfrm>
        </p:spPr>
        <p:txBody>
          <a:bodyPr>
            <a:noAutofit/>
          </a:bodyPr>
          <a:lstStyle/>
          <a:p>
            <a:r>
              <a:rPr lang="en-US" sz="4000" b="0" dirty="0">
                <a:cs typeface="Arial Rounded MT Bold"/>
              </a:rPr>
              <a:t>Using </a:t>
            </a:r>
            <a:r>
              <a:rPr lang="en-US" sz="4000" b="0" dirty="0" err="1">
                <a:cs typeface="Arial Rounded MT Bold"/>
              </a:rPr>
              <a:t>epigenomics</a:t>
            </a:r>
            <a:r>
              <a:rPr lang="en-US" sz="4000" b="0" dirty="0">
                <a:cs typeface="Arial Rounded MT Bold"/>
              </a:rPr>
              <a:t> to experimentally map regulatory divergence in human and chimp cranial neural crest cells</a:t>
            </a:r>
          </a:p>
        </p:txBody>
      </p:sp>
      <p:grpSp>
        <p:nvGrpSpPr>
          <p:cNvPr id="7" name="Group 6"/>
          <p:cNvGrpSpPr/>
          <p:nvPr/>
        </p:nvGrpSpPr>
        <p:grpSpPr>
          <a:xfrm>
            <a:off x="2928257" y="3265715"/>
            <a:ext cx="5638800" cy="2514600"/>
            <a:chOff x="1562100" y="4724400"/>
            <a:chExt cx="5029200" cy="2134251"/>
          </a:xfrm>
        </p:grpSpPr>
        <p:pic>
          <p:nvPicPr>
            <p:cNvPr id="29" name="Picture 28" descr="GraphicalAbstract_draft.ps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100" y="4724400"/>
              <a:ext cx="5029200" cy="2134251"/>
            </a:xfrm>
            <a:prstGeom prst="rect">
              <a:avLst/>
            </a:prstGeom>
          </p:spPr>
        </p:pic>
        <p:sp>
          <p:nvSpPr>
            <p:cNvPr id="4" name="Rectangle 3"/>
            <p:cNvSpPr/>
            <p:nvPr/>
          </p:nvSpPr>
          <p:spPr>
            <a:xfrm>
              <a:off x="5562600" y="4724400"/>
              <a:ext cx="914400" cy="260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ounded Rectangle 8"/>
          <p:cNvSpPr/>
          <p:nvPr/>
        </p:nvSpPr>
        <p:spPr>
          <a:xfrm>
            <a:off x="5671457" y="3570516"/>
            <a:ext cx="762000" cy="138313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308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0" y="800100"/>
            <a:ext cx="6921500" cy="5867400"/>
          </a:xfrm>
          <a:prstGeom prst="roundRect">
            <a:avLst>
              <a:gd name="adj" fmla="val 391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IG2_draft5.ai"/>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83037" y="800100"/>
            <a:ext cx="6260964" cy="5867400"/>
          </a:xfrm>
          <a:prstGeom prst="rect">
            <a:avLst/>
          </a:prstGeom>
        </p:spPr>
      </p:pic>
      <p:sp>
        <p:nvSpPr>
          <p:cNvPr id="5" name="Rectangle 4"/>
          <p:cNvSpPr/>
          <p:nvPr/>
        </p:nvSpPr>
        <p:spPr>
          <a:xfrm>
            <a:off x="384048" y="9513"/>
            <a:ext cx="11807952" cy="707886"/>
          </a:xfrm>
          <a:prstGeom prst="rect">
            <a:avLst/>
          </a:prstGeom>
        </p:spPr>
        <p:txBody>
          <a:bodyPr wrap="square">
            <a:spAutoFit/>
          </a:bodyPr>
          <a:lstStyle/>
          <a:p>
            <a:pPr algn="ctr"/>
            <a:r>
              <a:rPr lang="en-US" sz="4000" dirty="0"/>
              <a:t>Discovery </a:t>
            </a:r>
            <a:r>
              <a:rPr lang="en-US" sz="4000"/>
              <a:t>of candidate species-biased </a:t>
            </a:r>
            <a:r>
              <a:rPr lang="en-US" sz="4000" dirty="0"/>
              <a:t>enhancers</a:t>
            </a:r>
          </a:p>
        </p:txBody>
      </p:sp>
      <p:pic>
        <p:nvPicPr>
          <p:cNvPr id="6" name="Picture 5" descr="chimpNCC.pdf"/>
          <p:cNvPicPr>
            <a:picLocks noChangeAspect="1"/>
          </p:cNvPicPr>
          <p:nvPr/>
        </p:nvPicPr>
        <p:blipFill rotWithShape="1">
          <a:blip r:embed="rId5" cstate="screen">
            <a:extLst>
              <a:ext uri="{28A0092B-C50C-407E-A947-70E740481C1C}">
                <a14:useLocalDpi xmlns:a14="http://schemas.microsoft.com/office/drawing/2010/main"/>
              </a:ext>
            </a:extLst>
          </a:blip>
          <a:srcRect l="45954" t="23688" r="46379" b="58636"/>
          <a:stretch/>
        </p:blipFill>
        <p:spPr>
          <a:xfrm>
            <a:off x="2775018" y="5487968"/>
            <a:ext cx="1378860" cy="1179532"/>
          </a:xfrm>
          <a:prstGeom prst="rect">
            <a:avLst/>
          </a:prstGeom>
        </p:spPr>
      </p:pic>
      <p:pic>
        <p:nvPicPr>
          <p:cNvPr id="7" name="Picture 6" descr="chimpNCC.pdf"/>
          <p:cNvPicPr>
            <a:picLocks noChangeAspect="1"/>
          </p:cNvPicPr>
          <p:nvPr/>
        </p:nvPicPr>
        <p:blipFill rotWithShape="1">
          <a:blip r:embed="rId5" cstate="screen">
            <a:extLst>
              <a:ext uri="{28A0092B-C50C-407E-A947-70E740481C1C}">
                <a14:useLocalDpi xmlns:a14="http://schemas.microsoft.com/office/drawing/2010/main"/>
              </a:ext>
            </a:extLst>
          </a:blip>
          <a:srcRect l="45954" t="56323" r="46379" b="24645"/>
          <a:stretch/>
        </p:blipFill>
        <p:spPr>
          <a:xfrm>
            <a:off x="2883036" y="4048399"/>
            <a:ext cx="1378860" cy="1270000"/>
          </a:xfrm>
          <a:prstGeom prst="rect">
            <a:avLst/>
          </a:prstGeom>
        </p:spPr>
      </p:pic>
      <p:pic>
        <p:nvPicPr>
          <p:cNvPr id="8" name="Picture 7" descr="chimpNCC.pdf"/>
          <p:cNvPicPr>
            <a:picLocks noChangeAspect="1"/>
          </p:cNvPicPr>
          <p:nvPr/>
        </p:nvPicPr>
        <p:blipFill rotWithShape="1">
          <a:blip r:embed="rId5" cstate="screen">
            <a:extLst>
              <a:ext uri="{28A0092B-C50C-407E-A947-70E740481C1C}">
                <a14:useLocalDpi xmlns:a14="http://schemas.microsoft.com/office/drawing/2010/main"/>
              </a:ext>
            </a:extLst>
          </a:blip>
          <a:srcRect l="45954" t="56323" r="46379" b="24645"/>
          <a:stretch/>
        </p:blipFill>
        <p:spPr>
          <a:xfrm>
            <a:off x="5736303" y="4048399"/>
            <a:ext cx="1378860" cy="1270000"/>
          </a:xfrm>
          <a:prstGeom prst="rect">
            <a:avLst/>
          </a:prstGeom>
        </p:spPr>
      </p:pic>
      <p:pic>
        <p:nvPicPr>
          <p:cNvPr id="9" name="Picture 8" descr="chimpNCC.pdf"/>
          <p:cNvPicPr>
            <a:picLocks noChangeAspect="1"/>
          </p:cNvPicPr>
          <p:nvPr/>
        </p:nvPicPr>
        <p:blipFill rotWithShape="1">
          <a:blip r:embed="rId5" cstate="screen">
            <a:extLst>
              <a:ext uri="{28A0092B-C50C-407E-A947-70E740481C1C}">
                <a14:useLocalDpi xmlns:a14="http://schemas.microsoft.com/office/drawing/2010/main"/>
              </a:ext>
            </a:extLst>
          </a:blip>
          <a:srcRect l="45954" t="23688" r="46379" b="58636"/>
          <a:stretch/>
        </p:blipFill>
        <p:spPr>
          <a:xfrm>
            <a:off x="5638800" y="5487968"/>
            <a:ext cx="1378860" cy="1179532"/>
          </a:xfrm>
          <a:prstGeom prst="rect">
            <a:avLst/>
          </a:prstGeom>
        </p:spPr>
      </p:pic>
    </p:spTree>
    <p:extLst>
      <p:ext uri="{BB962C8B-B14F-4D97-AF65-F5344CB8AC3E}">
        <p14:creationId xmlns:p14="http://schemas.microsoft.com/office/powerpoint/2010/main" val="2005593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TotalTime>
  <Words>1501</Words>
  <Application>Microsoft Macintosh PowerPoint</Application>
  <PresentationFormat>Widescreen</PresentationFormat>
  <Paragraphs>243</Paragraphs>
  <Slides>26</Slides>
  <Notes>11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Rounded MT Bold</vt:lpstr>
      <vt:lpstr>Calibri</vt:lpstr>
      <vt:lpstr>Helvetica</vt:lpstr>
      <vt:lpstr>Helvetica Neue</vt:lpstr>
      <vt:lpstr>Office Theme</vt:lpstr>
      <vt:lpstr>PowerPoint Presentation</vt:lpstr>
      <vt:lpstr>PowerPoint Presentation</vt:lpstr>
      <vt:lpstr>PowerPoint Presentation</vt:lpstr>
      <vt:lpstr>Human Cranial Neural Crest Cells (CNCC) can be derived in vitro from hESC or iPSC</vt:lpstr>
      <vt:lpstr>Epigenomic strategy for systematic annotation of  human cranial neural crest regulatory elements</vt:lpstr>
      <vt:lpstr>PowerPoint Presentation</vt:lpstr>
      <vt:lpstr>PowerPoint Presentation</vt:lpstr>
      <vt:lpstr>Using epigenomics to experimentally map regulatory divergence in human and chimp cranial neural crest cells</vt:lpstr>
      <vt:lpstr>PowerPoint Presentation</vt:lpstr>
      <vt:lpstr>PowerPoint Presentation</vt:lpstr>
      <vt:lpstr>PowerPoint Presentation</vt:lpstr>
      <vt:lpstr>PowerPoint Presentation</vt:lpstr>
      <vt:lpstr>PowerPoint Presentation</vt:lpstr>
      <vt:lpstr>Prioritization of candidates for transgenesis:</vt:lpstr>
      <vt:lpstr>PowerPoint Presentation</vt:lpstr>
      <vt:lpstr>PowerPoint Presentation</vt:lpstr>
      <vt:lpstr>PowerPoint Presentation</vt:lpstr>
      <vt:lpstr>Enhancer bias repeatedly followed predictions</vt:lpstr>
      <vt:lpstr>Reaching U01 Milestones</vt:lpstr>
      <vt:lpstr>PowerPoint Presentation</vt:lpstr>
      <vt:lpstr>What can these datasets be useful for?</vt:lpstr>
      <vt:lpstr>What can these datasets be useful for?</vt:lpstr>
      <vt:lpstr>GWAS uncovered/replicated 15 loci associated with different aspects of facial variation in Europeans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Hansen, Karissa</dc:creator>
  <cp:lastModifiedBy>Cristina Williams</cp:lastModifiedBy>
  <cp:revision>57</cp:revision>
  <dcterms:created xsi:type="dcterms:W3CDTF">2019-05-15T22:40:15Z</dcterms:created>
  <dcterms:modified xsi:type="dcterms:W3CDTF">2019-05-24T22:08:37Z</dcterms:modified>
</cp:coreProperties>
</file>