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"/>
  </p:notesMasterIdLst>
  <p:sldIdLst>
    <p:sldId id="261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7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9939A-91D6-A940-BCB7-D7A2DE509E80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6245-69EE-2D4D-B90A-0BA2C9EF6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43BFD-BDD7-7545-848B-A7002FA298EC}" type="slidenum">
              <a:rPr lang="en-US" smtClean="0">
                <a:latin typeface="Arial" pitchFamily="30" charset="0"/>
                <a:ea typeface="ＭＳ Ｐゴシック" pitchFamily="30" charset="-128"/>
                <a:cs typeface="ＭＳ Ｐゴシック" pitchFamily="30" charset="-128"/>
              </a:rPr>
              <a:pPr/>
              <a:t>1</a:t>
            </a:fld>
            <a:endParaRPr lang="en-US" smtClean="0">
              <a:latin typeface="Arial" pitchFamily="30" charset="0"/>
              <a:ea typeface="ＭＳ Ｐゴシック" pitchFamily="30" charset="-128"/>
              <a:cs typeface="ＭＳ Ｐゴシック" pitchFamily="30" charset="-128"/>
            </a:endParaRPr>
          </a:p>
        </p:txBody>
      </p:sp>
      <p:sp>
        <p:nvSpPr>
          <p:cNvPr id="16387" name="Rectangle 2"/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306245-69EE-2D4D-B90A-0BA2C9EF60D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A5-F164-8F4B-B6E0-F3E147A46C4B}" type="datetimeFigureOut">
              <a:rPr lang="en-US" smtClean="0"/>
              <a:pPr/>
              <a:t>6/2/10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92F48-E35A-CF40-8DC4-523E24BAA6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638800"/>
            <a:ext cx="86868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The Jackson Laboratory</a:t>
            </a:r>
            <a:b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Bar Harbor, ME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09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DDDDDD"/>
                </a:outerShdw>
              </a:effectLst>
              <a:latin typeface="Copperplate" pitchFamily="27" charset="0"/>
            </a:endParaRPr>
          </a:p>
          <a:p>
            <a:pPr eaLnBrk="1" hangingPunct="1">
              <a:defRPr/>
            </a:pPr>
            <a:endParaRPr lang="en-US" smtClean="0">
              <a:effectLst>
                <a:outerShdw blurRad="38100" dist="38100" dir="2700000" algn="tl">
                  <a:srgbClr val="DDDDDD"/>
                </a:outerShdw>
              </a:effectLst>
              <a:latin typeface="Copperplate" pitchFamily="27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47638" y="-3381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endParaRPr lang="en-US" b="1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343400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tools and resources for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orofacial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clefting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research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2215" y="1143000"/>
            <a:ext cx="30559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PIs: 	Leah Rae Donahue, Ph.D.</a:t>
            </a:r>
          </a:p>
          <a:p>
            <a:r>
              <a:rPr lang="en-US" b="1" dirty="0" smtClean="0"/>
              <a:t>	Stephen Murray, Ph.D. </a:t>
            </a:r>
          </a:p>
          <a:p>
            <a:endParaRPr lang="en-US" b="1" dirty="0" smtClean="0"/>
          </a:p>
          <a:p>
            <a:r>
              <a:rPr lang="en-US" b="1" dirty="0" smtClean="0"/>
              <a:t>Co-Investigators:</a:t>
            </a:r>
          </a:p>
          <a:p>
            <a:r>
              <a:rPr lang="en-US" b="1" dirty="0" smtClean="0"/>
              <a:t>	Tom Gridley,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530"/>
            <a:ext cx="8229600" cy="1112139"/>
          </a:xfrm>
        </p:spPr>
        <p:txBody>
          <a:bodyPr vert="horz" wrap="none" anchor="t">
            <a:normAutofit fontScale="90000"/>
          </a:bodyPr>
          <a:lstStyle/>
          <a:p>
            <a:r>
              <a:rPr lang="en-US" sz="4000" b="1" dirty="0" smtClean="0">
                <a:cs typeface="Arial"/>
              </a:rPr>
              <a:t>FaceBase Mouse Repository at JAX 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r>
              <a:rPr lang="en-US" sz="3111" u="sng" dirty="0" smtClean="0">
                <a:latin typeface="+mn-lt"/>
                <a:cs typeface="Arial"/>
              </a:rPr>
              <a:t>importation, cryopreservation, GQC, distribution</a:t>
            </a:r>
            <a:r>
              <a:rPr lang="en-US" dirty="0" smtClean="0">
                <a:cs typeface="Arial"/>
              </a:rPr>
              <a:t/>
            </a:r>
            <a:br>
              <a:rPr lang="en-US" dirty="0" smtClean="0">
                <a:cs typeface="Arial"/>
              </a:rPr>
            </a:br>
            <a:endParaRPr lang="en-US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930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+mj-lt"/>
                <a:cs typeface="Arial"/>
              </a:rPr>
              <a:t>~ 50 strains in the JAX FaceBase Repository</a:t>
            </a:r>
          </a:p>
          <a:p>
            <a:r>
              <a:rPr lang="en-US" sz="2800" dirty="0">
                <a:latin typeface="+mj-lt"/>
                <a:cs typeface="Arial"/>
              </a:rPr>
              <a:t>m</a:t>
            </a:r>
            <a:r>
              <a:rPr lang="en-US" sz="2800" dirty="0" smtClean="0">
                <a:latin typeface="+mj-lt"/>
                <a:cs typeface="Arial"/>
              </a:rPr>
              <a:t>ost are public, some still private, some imported and under development for distribution</a:t>
            </a:r>
          </a:p>
          <a:p>
            <a:r>
              <a:rPr lang="en-US" sz="2800" dirty="0" smtClean="0">
                <a:latin typeface="+mj-lt"/>
                <a:cs typeface="Arial"/>
              </a:rPr>
              <a:t>new knockout strains - most on B6;129 background</a:t>
            </a:r>
          </a:p>
          <a:p>
            <a:pPr lvl="1"/>
            <a:r>
              <a:rPr lang="en-US" sz="2400" i="1" dirty="0" smtClean="0">
                <a:latin typeface="+mj-lt"/>
                <a:cs typeface="Arial"/>
              </a:rPr>
              <a:t>Bambi, Osr1, Osr2, Jag2, Snai1</a:t>
            </a:r>
            <a:r>
              <a:rPr lang="en-US" sz="2400" dirty="0" smtClean="0">
                <a:latin typeface="+mj-lt"/>
                <a:cs typeface="Arial"/>
              </a:rPr>
              <a:t> and </a:t>
            </a:r>
            <a:r>
              <a:rPr lang="en-US" sz="2400" i="1" dirty="0" smtClean="0">
                <a:latin typeface="+mj-lt"/>
                <a:cs typeface="Arial"/>
              </a:rPr>
              <a:t>Snai2, Gad1, Slc32a1, </a:t>
            </a:r>
          </a:p>
          <a:p>
            <a:pPr lvl="1">
              <a:buNone/>
            </a:pPr>
            <a:r>
              <a:rPr lang="en-US" sz="2400" i="1" dirty="0" smtClean="0">
                <a:latin typeface="+mj-lt"/>
                <a:cs typeface="Arial"/>
              </a:rPr>
              <a:t>	Tgfbr2, Wnt9b</a:t>
            </a:r>
            <a:r>
              <a:rPr lang="en-US" sz="2400" dirty="0" smtClean="0">
                <a:latin typeface="+mj-lt"/>
                <a:cs typeface="Arial"/>
              </a:rPr>
              <a:t> </a:t>
            </a:r>
            <a:endParaRPr lang="en-US" sz="2400" i="1" dirty="0" smtClean="0">
              <a:latin typeface="+mj-lt"/>
              <a:cs typeface="Arial"/>
            </a:endParaRPr>
          </a:p>
          <a:p>
            <a:r>
              <a:rPr lang="en-US" sz="2800" dirty="0" smtClean="0">
                <a:latin typeface="+mj-lt"/>
                <a:cs typeface="Arial"/>
              </a:rPr>
              <a:t>new Cre strains</a:t>
            </a:r>
          </a:p>
          <a:p>
            <a:pPr lvl="1"/>
            <a:r>
              <a:rPr lang="en-US" sz="2400" i="1" dirty="0" smtClean="0">
                <a:latin typeface="+mj-lt"/>
                <a:cs typeface="Arial"/>
              </a:rPr>
              <a:t>Osr2 </a:t>
            </a:r>
            <a:r>
              <a:rPr lang="en-US" sz="2400" dirty="0" smtClean="0">
                <a:latin typeface="+mj-lt"/>
                <a:cs typeface="Arial"/>
              </a:rPr>
              <a:t>(B6.129S1</a:t>
            </a:r>
            <a:r>
              <a:rPr lang="en-US" sz="2400" i="1" dirty="0" smtClean="0">
                <a:latin typeface="+mj-lt"/>
                <a:cs typeface="Arial"/>
              </a:rPr>
              <a:t>), Tgfb3 </a:t>
            </a:r>
            <a:r>
              <a:rPr lang="en-US" sz="2400" dirty="0" smtClean="0">
                <a:latin typeface="+mj-lt"/>
                <a:cs typeface="Arial"/>
              </a:rPr>
              <a:t>(STOCK) </a:t>
            </a:r>
          </a:p>
          <a:p>
            <a:r>
              <a:rPr lang="en-US" sz="2800" dirty="0">
                <a:latin typeface="+mj-lt"/>
                <a:cs typeface="Arial"/>
              </a:rPr>
              <a:t>n</a:t>
            </a:r>
            <a:r>
              <a:rPr lang="en-US" sz="2800" dirty="0" smtClean="0">
                <a:latin typeface="+mj-lt"/>
                <a:cs typeface="Arial"/>
              </a:rPr>
              <a:t>ew ENU induced mutant strain (on FVB.A)</a:t>
            </a:r>
          </a:p>
          <a:p>
            <a:pPr lvl="1"/>
            <a:r>
              <a:rPr lang="en-US" sz="2400" i="1" dirty="0" smtClean="0">
                <a:latin typeface="+mj-lt"/>
                <a:cs typeface="Arial"/>
              </a:rPr>
              <a:t>Irf6</a:t>
            </a:r>
            <a:r>
              <a:rPr lang="en-US" sz="2400" dirty="0" smtClean="0">
                <a:latin typeface="+mj-lt"/>
                <a:cs typeface="Arial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+mj-lt"/>
                <a:cs typeface="Arial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48" y="6046206"/>
            <a:ext cx="259588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212" y="5784159"/>
            <a:ext cx="1819048" cy="729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8212" y="6536585"/>
            <a:ext cx="1702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/>
              </a:rPr>
              <a:t>Genetic Resource Science</a:t>
            </a:r>
            <a:endParaRPr lang="en-US" sz="1000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FaceBase</a:t>
            </a:r>
            <a:r>
              <a:rPr lang="en-US" sz="3200" dirty="0" smtClean="0"/>
              <a:t> </a:t>
            </a:r>
            <a:r>
              <a:rPr lang="en-US" sz="3200" dirty="0" err="1" smtClean="0"/>
              <a:t>Cre</a:t>
            </a:r>
            <a:r>
              <a:rPr lang="en-US" sz="3200" dirty="0" smtClean="0"/>
              <a:t> Driver Project:</a:t>
            </a:r>
            <a:br>
              <a:rPr lang="en-US" sz="3200" dirty="0" smtClean="0"/>
            </a:br>
            <a:r>
              <a:rPr lang="en-US" sz="3200" dirty="0" smtClean="0"/>
              <a:t>Current progress and future plans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86362"/>
          </a:xfrm>
        </p:spPr>
        <p:txBody>
          <a:bodyPr>
            <a:normAutofit fontScale="85000" lnSpcReduction="20000"/>
          </a:bodyPr>
          <a:lstStyle/>
          <a:p>
            <a:r>
              <a:rPr lang="en-US" sz="2118" dirty="0" smtClean="0"/>
              <a:t>Goal: To generate 15 </a:t>
            </a:r>
            <a:r>
              <a:rPr lang="en-US" sz="2118" dirty="0" err="1" smtClean="0"/>
              <a:t>Cre</a:t>
            </a:r>
            <a:r>
              <a:rPr lang="en-US" sz="2118" dirty="0" smtClean="0"/>
              <a:t> driver strains for </a:t>
            </a:r>
            <a:r>
              <a:rPr lang="en-US" sz="2118" dirty="0" err="1" smtClean="0"/>
              <a:t>orofacial</a:t>
            </a:r>
            <a:r>
              <a:rPr lang="en-US" sz="2118" dirty="0" smtClean="0"/>
              <a:t> </a:t>
            </a:r>
            <a:r>
              <a:rPr lang="en-US" sz="2118" dirty="0" err="1" smtClean="0"/>
              <a:t>clefting</a:t>
            </a:r>
            <a:r>
              <a:rPr lang="en-US" sz="2118" dirty="0" smtClean="0"/>
              <a:t> research</a:t>
            </a:r>
          </a:p>
          <a:p>
            <a:endParaRPr lang="en-US" sz="2118" dirty="0" smtClean="0"/>
          </a:p>
          <a:p>
            <a:r>
              <a:rPr lang="en-US" sz="2118" dirty="0" smtClean="0"/>
              <a:t>Initial plan is to make four BAC </a:t>
            </a:r>
            <a:r>
              <a:rPr lang="en-US" sz="2118" dirty="0" err="1" smtClean="0"/>
              <a:t>transgenics</a:t>
            </a:r>
            <a:r>
              <a:rPr lang="en-US" sz="2118" dirty="0" smtClean="0"/>
              <a:t> (Krt6-Cre, Tbx22-CreERT2, dNp63-CreERT2, Lhx7/8-Cre) and three enhancer (</a:t>
            </a:r>
            <a:r>
              <a:rPr lang="en-US" sz="2118" dirty="0" err="1" smtClean="0"/>
              <a:t>Visel</a:t>
            </a:r>
            <a:r>
              <a:rPr lang="en-US" sz="2118" dirty="0" smtClean="0"/>
              <a:t> project) CreERT2 lines (R26 knock-in).</a:t>
            </a:r>
            <a:r>
              <a:rPr lang="en-US" sz="2118" dirty="0" smtClean="0"/>
              <a:t> </a:t>
            </a:r>
          </a:p>
          <a:p>
            <a:pPr>
              <a:buNone/>
            </a:pPr>
            <a:endParaRPr lang="en-US" sz="2118" dirty="0" smtClean="0"/>
          </a:p>
          <a:p>
            <a:r>
              <a:rPr lang="en-US" sz="2118" dirty="0" smtClean="0"/>
              <a:t>Current progress:</a:t>
            </a:r>
          </a:p>
          <a:p>
            <a:pPr lvl="1"/>
            <a:r>
              <a:rPr lang="en-US" sz="2118" dirty="0" smtClean="0"/>
              <a:t>All basic cassettes (</a:t>
            </a:r>
            <a:r>
              <a:rPr lang="en-US" sz="2118" dirty="0" err="1" smtClean="0"/>
              <a:t>CreIRESmCherry</a:t>
            </a:r>
            <a:r>
              <a:rPr lang="en-US" sz="2118" dirty="0" smtClean="0"/>
              <a:t>, ROSA targeting vector, etc) are complete</a:t>
            </a:r>
            <a:endParaRPr lang="en-US" sz="2118" dirty="0" smtClean="0"/>
          </a:p>
          <a:p>
            <a:pPr lvl="1"/>
            <a:r>
              <a:rPr lang="en-US" sz="2118" dirty="0" smtClean="0"/>
              <a:t>2 </a:t>
            </a:r>
            <a:r>
              <a:rPr lang="en-US" sz="2118" dirty="0" smtClean="0"/>
              <a:t>BAC </a:t>
            </a:r>
            <a:r>
              <a:rPr lang="en-US" sz="2118" dirty="0" err="1" smtClean="0"/>
              <a:t>Cres</a:t>
            </a:r>
            <a:r>
              <a:rPr lang="en-US" sz="2118" dirty="0" smtClean="0"/>
              <a:t> (</a:t>
            </a:r>
            <a:r>
              <a:rPr lang="en-US" sz="2118" i="1" dirty="0" smtClean="0"/>
              <a:t>Tbx22</a:t>
            </a:r>
            <a:r>
              <a:rPr lang="en-US" sz="2118" dirty="0" smtClean="0"/>
              <a:t> and </a:t>
            </a:r>
            <a:r>
              <a:rPr lang="en-US" sz="2118" i="1" dirty="0" smtClean="0"/>
              <a:t>p63</a:t>
            </a:r>
            <a:r>
              <a:rPr lang="en-US" sz="2118" dirty="0" smtClean="0"/>
              <a:t>) are cloned, </a:t>
            </a:r>
            <a:r>
              <a:rPr lang="en-US" sz="2118" i="1" dirty="0" smtClean="0"/>
              <a:t>Krt6</a:t>
            </a:r>
            <a:r>
              <a:rPr lang="en-US" sz="2118" dirty="0" smtClean="0"/>
              <a:t> is nearly done (unique challenges). Injections to be scheduled</a:t>
            </a:r>
          </a:p>
          <a:p>
            <a:pPr lvl="1"/>
            <a:r>
              <a:rPr lang="en-US" sz="2118" dirty="0" smtClean="0"/>
              <a:t>2 enhancer elements are ready for targeting into </a:t>
            </a:r>
            <a:r>
              <a:rPr lang="en-US" sz="2118" dirty="0" smtClean="0"/>
              <a:t>JM8A3 </a:t>
            </a:r>
            <a:r>
              <a:rPr lang="en-US" sz="2118" dirty="0" smtClean="0"/>
              <a:t>ES cells (this month)</a:t>
            </a:r>
          </a:p>
          <a:p>
            <a:pPr lvl="1"/>
            <a:r>
              <a:rPr lang="en-US" sz="2118" dirty="0" smtClean="0"/>
              <a:t>Future enhancer cloning will be very simple and efficient</a:t>
            </a:r>
          </a:p>
          <a:p>
            <a:pPr lvl="1"/>
            <a:r>
              <a:rPr lang="en-US" sz="2118" dirty="0" smtClean="0"/>
              <a:t>On track to have first 7 </a:t>
            </a:r>
            <a:r>
              <a:rPr lang="en-US" sz="2118" dirty="0" err="1" smtClean="0"/>
              <a:t>Cre</a:t>
            </a:r>
            <a:r>
              <a:rPr lang="en-US" sz="2118" dirty="0" smtClean="0"/>
              <a:t> lines made by 9/2010 and characterized by 12/2010</a:t>
            </a:r>
            <a:endParaRPr lang="en-US" sz="2118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118" dirty="0" smtClean="0"/>
              <a:t>Future plans</a:t>
            </a:r>
          </a:p>
          <a:p>
            <a:pPr lvl="1"/>
            <a:r>
              <a:rPr lang="en-US" sz="2118" dirty="0" smtClean="0"/>
              <a:t>Continue to develop approach as better technology emerges (e.g. 3’ UTR knock-in): proof of principle using same promoter?</a:t>
            </a:r>
          </a:p>
          <a:p>
            <a:pPr lvl="1"/>
            <a:r>
              <a:rPr lang="en-US" sz="2118" dirty="0" smtClean="0"/>
              <a:t>Choose new drivers from data generated in other </a:t>
            </a:r>
            <a:r>
              <a:rPr lang="en-US" sz="2118" dirty="0" err="1" smtClean="0"/>
              <a:t>FaceBase</a:t>
            </a:r>
            <a:r>
              <a:rPr lang="en-US" sz="2118" dirty="0" smtClean="0"/>
              <a:t> projects and in consultation with mouse subcommittee members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339</Words>
  <Application>Microsoft Macintosh PowerPoint</Application>
  <PresentationFormat>On-screen Show (4:3)</PresentationFormat>
  <Paragraphs>38</Paragraphs>
  <Slides>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Jackson Laboratory Bar Harbor, ME</vt:lpstr>
      <vt:lpstr>FaceBase Mouse Repository at JAX  importation, cryopreservation, GQC, distribution </vt:lpstr>
      <vt:lpstr>FaceBase Cre Driver Project: Current progress and future plans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Leah Rae Donahue</dc:creator>
  <cp:lastModifiedBy>Stephen Murray</cp:lastModifiedBy>
  <cp:revision>11</cp:revision>
  <dcterms:created xsi:type="dcterms:W3CDTF">2010-06-02T17:41:42Z</dcterms:created>
  <dcterms:modified xsi:type="dcterms:W3CDTF">2010-06-03T11:33:21Z</dcterms:modified>
</cp:coreProperties>
</file>