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856" r:id="rId2"/>
    <p:sldId id="857" r:id="rId3"/>
    <p:sldId id="858" r:id="rId4"/>
    <p:sldId id="347" r:id="rId5"/>
    <p:sldId id="348" r:id="rId6"/>
    <p:sldId id="349" r:id="rId7"/>
    <p:sldId id="346" r:id="rId8"/>
    <p:sldId id="261" r:id="rId9"/>
    <p:sldId id="862" r:id="rId10"/>
    <p:sldId id="864" r:id="rId11"/>
    <p:sldId id="854" r:id="rId12"/>
    <p:sldId id="8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83171"/>
  </p:normalViewPr>
  <p:slideViewPr>
    <p:cSldViewPr snapToGrid="0" snapToObjects="1">
      <p:cViewPr varScale="1">
        <p:scale>
          <a:sx n="119" d="100"/>
          <a:sy n="11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99901-7E33-234D-AFBC-F57AB8C14AC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9E21-A3B0-FC41-A5FE-289AD586B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you’ve used/reused FaceBase data in your own research, you should of course *cite* the datasets that you used. This is just as important as citing publications as a way of a recognizing the research you are building on.</a:t>
            </a:r>
          </a:p>
          <a:p>
            <a:endParaRPr lang="en-US" dirty="0"/>
          </a:p>
          <a:p>
            <a:r>
              <a:rPr lang="en-US" dirty="0"/>
              <a:t>There are guidelines offered by major publishers. We recommend following Nature, Science, or your particular publication venue if they have their own guidelines.</a:t>
            </a:r>
          </a:p>
          <a:p>
            <a:endParaRPr lang="en-US" dirty="0"/>
          </a:p>
          <a:p>
            <a:r>
              <a:rPr lang="en-US" dirty="0"/>
              <a:t>For every dataset in FaceBase you will see a ”Share and Cite” button in the upper right corner. Click that and you will see a Share and Cite dialog exactly like seen here in the screenshot.</a:t>
            </a:r>
          </a:p>
          <a:p>
            <a:endParaRPr lang="en-US" dirty="0"/>
          </a:p>
          <a:p>
            <a:r>
              <a:rPr lang="en-US" dirty="0"/>
              <a:t>For citation purposes in your own written works, we provide both a formatted data citation following Nature’s guidelines, and a downloadable “</a:t>
            </a:r>
            <a:r>
              <a:rPr lang="en-US" dirty="0" err="1"/>
              <a:t>BibTex</a:t>
            </a:r>
            <a:r>
              <a:rPr lang="en-US" dirty="0"/>
              <a:t>” file that you can directly import into practically any reference manager software.</a:t>
            </a:r>
          </a:p>
          <a:p>
            <a:endParaRPr lang="en-US" dirty="0"/>
          </a:p>
          <a:p>
            <a:r>
              <a:rPr lang="en-US" dirty="0"/>
              <a:t>We also have online guides on our website that provide more information and links to publisher recommendations.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E097-7DBA-464A-87A0-3D2A118750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8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Mandible + sequencing</a:t>
            </a:r>
          </a:p>
          <a:p>
            <a:r>
              <a:rPr lang="en-US" dirty="0"/>
              <a:t>Mandible + microscopy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9E21-A3B0-FC41-A5FE-289AD586B2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next part of the presentation, I’ll show you how to find, access, and cite data from </a:t>
            </a:r>
            <a:r>
              <a:rPr lang="en-US" dirty="0" err="1"/>
              <a:t>facebase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9E21-A3B0-FC41-A5FE-289AD586B2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6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starters if we can just step back and reflect on our experiences of searching for something on the web.</a:t>
            </a:r>
          </a:p>
          <a:p>
            <a:endParaRPr lang="en-US" dirty="0"/>
          </a:p>
          <a:p>
            <a:r>
              <a:rPr lang="en-US" dirty="0"/>
              <a:t>Finding </a:t>
            </a:r>
            <a:r>
              <a:rPr lang="en-US" i="1" dirty="0"/>
              <a:t>data</a:t>
            </a:r>
            <a:r>
              <a:rPr lang="en-US" dirty="0"/>
              <a:t> online is a bit different than searching for documents and web pages.</a:t>
            </a:r>
          </a:p>
          <a:p>
            <a:endParaRPr lang="en-US" dirty="0"/>
          </a:p>
          <a:p>
            <a:r>
              <a:rPr lang="en-US" dirty="0"/>
              <a:t>When it comes to text documents and webpages, a typical web search engine (like Google) does a great job of finding something relevant to your free form key words search.</a:t>
            </a:r>
          </a:p>
          <a:p>
            <a:endParaRPr lang="en-US" dirty="0"/>
          </a:p>
          <a:p>
            <a:r>
              <a:rPr lang="en-US" dirty="0"/>
              <a:t>However, locating something very precise, especially if its not a document or webpage generally doesn’t work as well.</a:t>
            </a:r>
          </a:p>
          <a:p>
            <a:endParaRPr lang="en-US" dirty="0"/>
          </a:p>
          <a:p>
            <a:r>
              <a:rPr lang="en-US" dirty="0"/>
              <a:t>In some ways searching for data is a lot more like online shopping – where you are looking for something specific and often it’s a physical object like a car or clothes.</a:t>
            </a:r>
          </a:p>
          <a:p>
            <a:endParaRPr lang="en-US" dirty="0"/>
          </a:p>
          <a:p>
            <a:r>
              <a:rPr lang="en-US" dirty="0"/>
              <a:t>Again reflecting on our own experiences searching the web, lets take for example the search text here for “2018 or newer Mazda…” How well would that work?</a:t>
            </a:r>
          </a:p>
          <a:p>
            <a:endParaRPr lang="en-US" dirty="0"/>
          </a:p>
          <a:p>
            <a:r>
              <a:rPr lang="en-US" dirty="0"/>
              <a:t>The alternative are sites specifically dedicated to shopping or specific to a type of product (like a car).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9E21-A3B0-FC41-A5FE-289AD586B2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doing online shopping you are actually encountering a technology called “Faceted Navigation”.</a:t>
            </a:r>
          </a:p>
          <a:p>
            <a:endParaRPr lang="en-US" dirty="0"/>
          </a:p>
          <a:p>
            <a:r>
              <a:rPr lang="en-US" dirty="0"/>
              <a:t>In simple terms, this is your typical “Search and Refine” experience. Where you might start by entering a key word search and then refine with with filters-by-category.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9E21-A3B0-FC41-A5FE-289AD586B2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FaceBase follows this “faceted navigation” (</a:t>
            </a:r>
            <a:r>
              <a:rPr lang="en-US" dirty="0" err="1"/>
              <a:t>ie</a:t>
            </a:r>
            <a:r>
              <a:rPr lang="en-US" dirty="0"/>
              <a:t>, search &amp; refine) paradigm for finding data.</a:t>
            </a:r>
          </a:p>
          <a:p>
            <a:endParaRPr lang="en-US" dirty="0"/>
          </a:p>
          <a:p>
            <a:r>
              <a:rPr lang="en-US" dirty="0"/>
              <a:t>We’ll see in a moment as we move to the online demonstration that the </a:t>
            </a:r>
            <a:r>
              <a:rPr lang="en-US" dirty="0" err="1"/>
              <a:t>facebase</a:t>
            </a:r>
            <a:r>
              <a:rPr lang="en-US" dirty="0"/>
              <a:t> home page has a search bar at top (or a browse all data link) and then when it presents the results it gives you a number of filters by various categories relevant to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9E21-A3B0-FC41-A5FE-289AD586B2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also important to pause for a moment and also know FaceBase data are organized in a structured, intuitive data model.</a:t>
            </a:r>
          </a:p>
          <a:p>
            <a:endParaRPr lang="en-US" dirty="0"/>
          </a:p>
          <a:p>
            <a:r>
              <a:rPr lang="en-US" dirty="0"/>
              <a:t>This helps to ensure that FaceBase data are ready for reuse, reproducibility, and (re)analysis.</a:t>
            </a:r>
          </a:p>
          <a:p>
            <a:endParaRPr lang="en-US" dirty="0"/>
          </a:p>
          <a:p>
            <a:r>
              <a:rPr lang="en-US" dirty="0"/>
              <a:t>From top to bottom, a Project is…</a:t>
            </a:r>
          </a:p>
          <a:p>
            <a:endParaRPr lang="en-US" dirty="0"/>
          </a:p>
          <a:p>
            <a:r>
              <a:rPr lang="en-US" dirty="0"/>
              <a:t>This structured information is what powers the search &amp; browse experience, behind the scenes.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you find data of interest, then your drill down to a dataset and you can view its detailed information (aka, metadata) that describe the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the right hand side is a large thumbnail of just the top part of a dataset details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the highlighted region you can see the most high level descriptive information like its Title, Description, Attribution,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particular, I’d like to point that every dataset is given a Digital Object Identifier (DOI) just like any journal publication. This ensures the long term </a:t>
            </a:r>
            <a:r>
              <a:rPr lang="en-US" dirty="0" err="1"/>
              <a:t>citability</a:t>
            </a:r>
            <a:r>
              <a:rPr lang="en-US" dirty="0"/>
              <a:t> of FaceBase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Datasets also include protocol documents for in-depth explanation of the experimental procedures that produced the data (or analyses).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set of keywords such as the experiment type (assay), species, anatomical regions, phenotypes, syndromes, and several others help to categorize the data – again to ensure the findability of the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almost always come from “standardized terminology” sources. That way data are described consistently even across different datasets produced by different contributing projects.</a:t>
            </a: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you can actually download all of the open access FaceBase data right from any web browser. You don’t even need to log in.</a:t>
            </a:r>
          </a:p>
          <a:p>
            <a:endParaRPr lang="en-US" dirty="0"/>
          </a:p>
          <a:p>
            <a:r>
              <a:rPr lang="en-US" dirty="0"/>
              <a:t>Later, Alejandro will show you how to request our controlled access data. But for any of our non-human subjects data, you can get it right from the website directly using your browser. You don’t even need to install any special software or even create a user login account.</a:t>
            </a:r>
          </a:p>
          <a:p>
            <a:endParaRPr lang="en-US" dirty="0"/>
          </a:p>
          <a:p>
            <a:r>
              <a:rPr lang="en-US" dirty="0"/>
              <a:t>But in the event you want to download large amounts of data – say for a large sequencing experiment or even large high resolution imaging datasets – it can be tedious to download them one-by-one using your web browser.</a:t>
            </a:r>
          </a:p>
          <a:p>
            <a:endParaRPr lang="en-US" dirty="0"/>
          </a:p>
          <a:p>
            <a:r>
              <a:rPr lang="en-US" dirty="0"/>
              <a:t>To make it easier, we have a desktop (and command line tool) that you can install. Then you just download a “manifest file” from the dataset page. Next using the download tool you “materialize” the dataset (which means it does a robust, efficient download and does integrity checks as it does, and it can restart failed downloads too).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E097-7DBA-464A-87A0-3D2A118750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access any and all data from the FaceBase site using our programmatic APIs in Python and R programming languages.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E097-7DBA-464A-87A0-3D2A118750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5DBE-18C6-F446-BF24-709074463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8ED39-64D5-E04F-8B33-82BDCF6D5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8CBAB-C8DC-1943-9908-864FBA6A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8C92-3E47-7D45-AFE0-6326BD2D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8F80-4D0B-5141-AC96-B0E2873A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61B3-20D5-9541-8BDB-0DF6A9AE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B4E9E-46BA-864C-A591-0C2766EA9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84B06-6B70-D140-BC4E-6C0BC0F4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95E4-CB03-134D-913E-D71A3B91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AF39C-5E93-F04A-88BE-6ED29768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2C7B4-6875-514D-957B-CB1E43BA3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617DF-D1AA-3649-B589-21993209C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9567F-8E2C-8343-9624-DFF1B41E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483D-2AA8-124B-9913-B9243B5D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E4328-F1C4-4543-8A88-0A728565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250A-7CB6-BB44-8609-31D3839E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5532-CCF7-864C-8984-4ED75F377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5EFA-01D7-4E43-8EE3-2188ABCA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EAB8-8F0C-AA42-BE4A-3A280C98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DE22-5336-424C-A34A-CAF5182E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A93A-2789-5B44-BF27-BBAC835D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EC21A-DA8D-2645-8293-4F0F12A1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CDBD0-BD3F-4444-9A5A-0F9AB6B3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D567D-FB95-034D-B38A-4DC25E17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9AA2D-F128-2844-AE11-BAE551C2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DBAE-C0E9-D140-994A-02E54B83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32B5-B119-1044-9456-003EE6F31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D26A-DE35-D240-9217-B605F1A51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EA4D-20ED-5345-AD0C-F97867EC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0C217-9A73-B54E-ADE4-6AFA6BFB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E5389-A37A-DE4D-826A-401BAC71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01EE-EF24-D940-8B33-E2C68D36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3ACBA-3464-C446-A57B-5624CA275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3B407-7BB4-5C4A-B776-6FE0A97C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F7F90-248C-A445-A5D9-C96D20242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EE540-7403-414E-811A-9CE3E6125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037E8-E345-5843-9CD9-ECA5863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4A2C3-ED95-B14F-9094-8680789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1C9C2-F3FF-E040-A094-E6766CCD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F19B-26FE-2243-8662-9033CCAA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A202D-C82C-EA46-934A-19DBE188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7B223-1066-3941-BCD5-B00FEF48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6F0C9-6B59-7D47-8BD0-664CE590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4471D-236C-8A42-8935-A562C8F6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01CBC-9443-D44F-8F0F-835B51C8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52156-E84F-2942-8CE8-B0E7F5E7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D01A-97D7-D84F-8A2F-5C8A8BBD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0654C-1636-D447-865D-FD77FC43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041BD-F442-9E4D-B19C-6B4043C8F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997AA-E147-8C4F-AADE-C8291981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27A21-9F46-224B-A222-209EDE90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FCE22-752A-484A-BE1B-7E588093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5168-D7C9-E249-8DBD-5A9D1247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5E944-EFEE-614C-945A-6957F9FD8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7D0A7-907E-D943-8D54-2CF6556A0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2C5D1-68AB-8C41-9E30-0AAF2899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9FB2E-0804-3B4B-B99E-B60A965B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9B19F-C633-6D41-866A-4F70E0BC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F63F0-6DB1-E946-B686-A25E9D33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A3D7-36DC-D843-A8B8-95789F236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1B52-0846-D649-8CAF-1ACA41C81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0193-2504-0749-A13D-312E728FC59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BE601-974B-C54E-9642-D397E8B2A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C3A97-D86F-FC4F-AB25-305FA510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CE08-1FBE-0B4E-AD4A-B3DD7E6B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ase.org/id/TMJ" TargetMode="External"/><Relationship Id="rId3" Type="http://schemas.openxmlformats.org/officeDocument/2006/relationships/hyperlink" Target="http://www.facebase.org/" TargetMode="External"/><Relationship Id="rId7" Type="http://schemas.openxmlformats.org/officeDocument/2006/relationships/hyperlink" Target="https://www.facebase.org/id/1-YQK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ase.org/id/1-W96W" TargetMode="External"/><Relationship Id="rId11" Type="http://schemas.openxmlformats.org/officeDocument/2006/relationships/hyperlink" Target="https://www.facebase.org/chaise/record/#1/isa:processed_data/RID=V-J7QP" TargetMode="External"/><Relationship Id="rId5" Type="http://schemas.openxmlformats.org/officeDocument/2006/relationships/hyperlink" Target="https://www.facebase.org/id/1-SXC4" TargetMode="External"/><Relationship Id="rId10" Type="http://schemas.openxmlformats.org/officeDocument/2006/relationships/hyperlink" Target="https://www.facebase.org/chaise/record/#1/isa:dataset/RID=R-PPWJ" TargetMode="External"/><Relationship Id="rId4" Type="http://schemas.openxmlformats.org/officeDocument/2006/relationships/hyperlink" Target="https://www.facebase.org/id/TKT" TargetMode="External"/><Relationship Id="rId9" Type="http://schemas.openxmlformats.org/officeDocument/2006/relationships/hyperlink" Target="https://www.facebase.org/id/1-77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a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facebas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206AAB6-2A51-3A4C-98F9-A05BDA60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>
                <a:solidFill>
                  <a:srgbClr val="FFFFFF"/>
                </a:solidFill>
              </a:rPr>
              <a:t>Welcome to FaceBase Bootcamp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A339DD4-4021-644E-91FF-1714EFACB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FaceBase 2024 Bootcamp for Users and Contributors</a:t>
            </a:r>
          </a:p>
        </p:txBody>
      </p:sp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AEE7C1E2-415C-EFCE-29BB-67B21FE43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5" y="1064530"/>
            <a:ext cx="11327549" cy="31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8E91B-DFD4-E74B-8A8E-A5470FBB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Programmatic Data Access</a:t>
            </a:r>
          </a:p>
        </p:txBody>
      </p:sp>
      <p:pic>
        <p:nvPicPr>
          <p:cNvPr id="9" name="Content Placeholder 15" descr="A screenshot of a computer&#10;&#10;Description automatically generated">
            <a:extLst>
              <a:ext uri="{FF2B5EF4-FFF2-40B4-BE49-F238E27FC236}">
                <a16:creationId xmlns:a16="http://schemas.microsoft.com/office/drawing/2014/main" id="{49FA45C6-E4B7-A6C9-AA8D-3C4E4B3256D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72" y="1690687"/>
            <a:ext cx="7021248" cy="4802187"/>
          </a:xfr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201599-D820-7C4D-88E1-C21E1030D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085" y="0"/>
            <a:ext cx="3307717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2F9AF5-695C-BC4C-BFC1-FE47D8CF4AFD}"/>
              </a:ext>
            </a:extLst>
          </p:cNvPr>
          <p:cNvCxnSpPr>
            <a:cxnSpLocks/>
          </p:cNvCxnSpPr>
          <p:nvPr/>
        </p:nvCxnSpPr>
        <p:spPr>
          <a:xfrm flipV="1">
            <a:off x="7156704" y="3182112"/>
            <a:ext cx="1404382" cy="738309"/>
          </a:xfrm>
          <a:prstGeom prst="line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Google Shape;184;p6">
            <a:extLst>
              <a:ext uri="{FF2B5EF4-FFF2-40B4-BE49-F238E27FC236}">
                <a16:creationId xmlns:a16="http://schemas.microsoft.com/office/drawing/2014/main" id="{0820DADC-CA4E-BA87-7F4A-7AA2F3C96D10}"/>
              </a:ext>
            </a:extLst>
          </p:cNvPr>
          <p:cNvSpPr txBox="1"/>
          <p:nvPr/>
        </p:nvSpPr>
        <p:spPr>
          <a:xfrm>
            <a:off x="5992645" y="3920421"/>
            <a:ext cx="26624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Programmatic access to all data using Python and R APIs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02150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8E91B-DFD4-E74B-8A8E-A5470FBB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5492"/>
            <a:ext cx="7004538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Citing Datasets In Publications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201599-D820-7C4D-88E1-C21E1030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85" y="0"/>
            <a:ext cx="3307717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2F9AF5-695C-BC4C-BFC1-FE47D8CF4AFD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6142681" y="244699"/>
            <a:ext cx="5731640" cy="1242279"/>
          </a:xfrm>
          <a:prstGeom prst="line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38203074-DD0D-D44D-9620-0163799C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2" y="1321791"/>
            <a:ext cx="3022315" cy="518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300" b="1" dirty="0"/>
              <a:t>Citable Data IDs:</a:t>
            </a:r>
            <a:endParaRPr lang="en-US" altLang="en-US" sz="2300" i="1" dirty="0"/>
          </a:p>
          <a:p>
            <a:pPr eaLnBrk="1" hangingPunct="1"/>
            <a:r>
              <a:rPr lang="en-US" altLang="en-US" sz="2300" dirty="0"/>
              <a:t>Globally-unique</a:t>
            </a:r>
          </a:p>
          <a:p>
            <a:pPr eaLnBrk="1" hangingPunct="1"/>
            <a:r>
              <a:rPr lang="en-US" altLang="en-US" sz="2300" dirty="0"/>
              <a:t>Persistent</a:t>
            </a:r>
          </a:p>
          <a:p>
            <a:pPr eaLnBrk="1" hangingPunct="1"/>
            <a:r>
              <a:rPr lang="en-US" altLang="en-US" sz="2300" dirty="0"/>
              <a:t>Actionable</a:t>
            </a:r>
          </a:p>
          <a:p>
            <a:pPr eaLnBrk="1" hangingPunct="1"/>
            <a:r>
              <a:rPr lang="en-US" altLang="en-US" sz="2300" dirty="0"/>
              <a:t>Versioned</a:t>
            </a:r>
          </a:p>
          <a:p>
            <a:pPr eaLnBrk="1" hangingPunct="1"/>
            <a:r>
              <a:rPr lang="en-US" altLang="en-US" sz="2300" dirty="0"/>
              <a:t>Publishable</a:t>
            </a:r>
          </a:p>
          <a:p>
            <a:pPr eaLnBrk="1" hangingPunct="1"/>
            <a:endParaRPr lang="en-US" altLang="en-US" sz="2300" dirty="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300" dirty="0">
                <a:solidFill>
                  <a:schemeClr val="accent6"/>
                </a:solidFill>
              </a:rPr>
              <a:t>Cite data as you would any other work that you use</a:t>
            </a:r>
            <a:endParaRPr lang="en-US" altLang="en-US" sz="2300" i="1" dirty="0">
              <a:solidFill>
                <a:schemeClr val="accent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300" dirty="0">
                <a:solidFill>
                  <a:schemeClr val="accent2"/>
                </a:solidFill>
              </a:rPr>
              <a:t>Always include the DOI! </a:t>
            </a:r>
            <a:r>
              <a:rPr lang="en-US" altLang="en-US" sz="2300" dirty="0">
                <a:solidFill>
                  <a:schemeClr val="accent2"/>
                </a:solidFill>
                <a:sym typeface="Wingdings" pitchFamily="2" charset="2"/>
              </a:rPr>
              <a:t> </a:t>
            </a:r>
            <a:endParaRPr lang="en-US" altLang="en-US" sz="2300" dirty="0">
              <a:solidFill>
                <a:schemeClr val="accent2"/>
              </a:solidFill>
            </a:endParaRPr>
          </a:p>
        </p:txBody>
      </p:sp>
      <p:pic>
        <p:nvPicPr>
          <p:cNvPr id="30" name="Picture 2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E84731-772B-AF4D-8F29-EE6A090D8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51" y="1486978"/>
            <a:ext cx="6049659" cy="4853454"/>
          </a:xfrm>
          <a:prstGeom prst="rect">
            <a:avLst/>
          </a:prstGeom>
        </p:spPr>
      </p:pic>
      <p:sp>
        <p:nvSpPr>
          <p:cNvPr id="2" name="Google Shape;184;p6">
            <a:extLst>
              <a:ext uri="{FF2B5EF4-FFF2-40B4-BE49-F238E27FC236}">
                <a16:creationId xmlns:a16="http://schemas.microsoft.com/office/drawing/2014/main" id="{AE6AE51D-2EE8-DB7F-D16B-FD799B51DE0E}"/>
              </a:ext>
            </a:extLst>
          </p:cNvPr>
          <p:cNvSpPr txBox="1"/>
          <p:nvPr/>
        </p:nvSpPr>
        <p:spPr>
          <a:xfrm>
            <a:off x="6282908" y="5650535"/>
            <a:ext cx="26624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Recommended Citation Format for Data</a:t>
            </a:r>
            <a:endParaRPr dirty="0"/>
          </a:p>
        </p:txBody>
      </p:sp>
      <p:cxnSp>
        <p:nvCxnSpPr>
          <p:cNvPr id="3" name="Google Shape;187;p6">
            <a:extLst>
              <a:ext uri="{FF2B5EF4-FFF2-40B4-BE49-F238E27FC236}">
                <a16:creationId xmlns:a16="http://schemas.microsoft.com/office/drawing/2014/main" id="{688D0768-D39E-F7BF-DA8A-9B25FDBBE677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6327648" y="5157216"/>
            <a:ext cx="1286490" cy="493319"/>
          </a:xfrm>
          <a:prstGeom prst="straightConnector1">
            <a:avLst/>
          </a:prstGeom>
          <a:noFill/>
          <a:ln w="38100" cap="flat" cmpd="sng">
            <a:solidFill>
              <a:srgbClr val="70AD47">
                <a:alpha val="49019"/>
              </a:srgbClr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4945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D354EA-9896-6CEE-4C4A-A39CC316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Search &amp; Browse &amp; Visualization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43618-B814-D9CC-D59C-927BD866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2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General Search</a:t>
            </a:r>
          </a:p>
          <a:p>
            <a:pPr lvl="1"/>
            <a:r>
              <a:rPr lang="en-US" dirty="0">
                <a:hlinkClick r:id="rId3"/>
              </a:rPr>
              <a:t>www.facebase.org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Search Data OR Browse All Datasets</a:t>
            </a:r>
          </a:p>
          <a:p>
            <a:r>
              <a:rPr lang="en-US" dirty="0">
                <a:sym typeface="Wingdings" pitchFamily="2" charset="2"/>
              </a:rPr>
              <a:t>Image Search</a:t>
            </a:r>
          </a:p>
          <a:p>
            <a:pPr lvl="1"/>
            <a:r>
              <a:rPr lang="en-US" dirty="0">
                <a:sym typeface="Wingdings" pitchFamily="2" charset="2"/>
                <a:hlinkClick r:id="rId3"/>
              </a:rPr>
              <a:t>www.facebase.org</a:t>
            </a:r>
            <a:r>
              <a:rPr lang="en-US" dirty="0">
                <a:sym typeface="Wingdings" pitchFamily="2" charset="2"/>
              </a:rPr>
              <a:t>  Data  Images</a:t>
            </a:r>
          </a:p>
          <a:p>
            <a:r>
              <a:rPr lang="en-US" dirty="0">
                <a:sym typeface="Wingdings" pitchFamily="2" charset="2"/>
              </a:rPr>
              <a:t>Visualization Examples</a:t>
            </a:r>
          </a:p>
          <a:p>
            <a:pPr lvl="1"/>
            <a:r>
              <a:rPr lang="en-US" dirty="0">
                <a:sym typeface="Wingdings" pitchFamily="2" charset="2"/>
              </a:rPr>
              <a:t>Image Volume</a:t>
            </a:r>
          </a:p>
          <a:p>
            <a:pPr lvl="2"/>
            <a:r>
              <a:rPr lang="en-US" dirty="0">
                <a:hlinkClick r:id="rId4"/>
              </a:rPr>
              <a:t>https://www.facebase.org/id/TKT</a:t>
            </a:r>
            <a:r>
              <a:rPr lang="en-US" dirty="0"/>
              <a:t> (skull)</a:t>
            </a:r>
          </a:p>
          <a:p>
            <a:pPr lvl="2"/>
            <a:r>
              <a:rPr lang="en-US" dirty="0">
                <a:hlinkClick r:id="rId5"/>
              </a:rPr>
              <a:t>https://www.facebase.org/id/1-SXC4</a:t>
            </a:r>
            <a:r>
              <a:rPr lang="en-US" dirty="0"/>
              <a:t> (dental)</a:t>
            </a:r>
          </a:p>
          <a:p>
            <a:pPr lvl="1"/>
            <a:r>
              <a:rPr lang="en-US" dirty="0"/>
              <a:t>Histology</a:t>
            </a:r>
          </a:p>
          <a:p>
            <a:pPr lvl="2"/>
            <a:r>
              <a:rPr lang="en-US" dirty="0">
                <a:hlinkClick r:id="rId6"/>
              </a:rPr>
              <a:t>https://www.facebase.org/id/1-W96W</a:t>
            </a:r>
            <a:endParaRPr lang="en-US" dirty="0"/>
          </a:p>
          <a:p>
            <a:pPr lvl="1"/>
            <a:r>
              <a:rPr lang="en-US" dirty="0"/>
              <a:t>Surface Model/Mesh</a:t>
            </a:r>
          </a:p>
          <a:p>
            <a:pPr lvl="2"/>
            <a:r>
              <a:rPr lang="en-US" dirty="0">
                <a:hlinkClick r:id="rId7"/>
              </a:rPr>
              <a:t>https://www.facebase.org/id/1-YQK8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Genome Browser</a:t>
            </a:r>
          </a:p>
          <a:p>
            <a:pPr lvl="2"/>
            <a:r>
              <a:rPr lang="en-US" dirty="0">
                <a:hlinkClick r:id="rId8"/>
              </a:rPr>
              <a:t>https://www.facebase.org/id/TMJ</a:t>
            </a:r>
            <a:endParaRPr lang="en-US" dirty="0">
              <a:hlinkClick r:id="rId9"/>
            </a:endParaRPr>
          </a:p>
          <a:p>
            <a:pPr lvl="2"/>
            <a:r>
              <a:rPr lang="en-US" dirty="0">
                <a:hlinkClick r:id="rId9"/>
              </a:rPr>
              <a:t>https://www.facebase.org/id/1-7780</a:t>
            </a:r>
            <a:endParaRPr lang="en-US" dirty="0"/>
          </a:p>
          <a:p>
            <a:pPr lvl="1"/>
            <a:r>
              <a:rPr lang="en-US" dirty="0"/>
              <a:t>Single Cell</a:t>
            </a:r>
          </a:p>
          <a:p>
            <a:pPr lvl="2"/>
            <a:r>
              <a:rPr lang="en-US" dirty="0">
                <a:hlinkClick r:id="rId10"/>
              </a:rPr>
              <a:t>https://www.facebase.org/id/R-PPWJ </a:t>
            </a:r>
          </a:p>
          <a:p>
            <a:pPr lvl="2"/>
            <a:r>
              <a:rPr lang="en-US" dirty="0">
                <a:hlinkClick r:id="rId11"/>
              </a:rPr>
              <a:t>https://www.facebase.org/id/V-J7QP </a:t>
            </a:r>
            <a:r>
              <a:rPr lang="en-US" dirty="0"/>
              <a:t>(direct)</a:t>
            </a:r>
            <a:endParaRPr lang="en-US" dirty="0">
              <a:hlinkClick r:id="rId10"/>
            </a:endParaRPr>
          </a:p>
        </p:txBody>
      </p:sp>
    </p:spTree>
    <p:extLst>
      <p:ext uri="{BB962C8B-B14F-4D97-AF65-F5344CB8AC3E}">
        <p14:creationId xmlns:p14="http://schemas.microsoft.com/office/powerpoint/2010/main" val="42380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6DE0-35AA-E726-2633-05E553F9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Website and Documentation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7683247-B113-189B-8CFB-1AA4B73D5D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06F736-790C-C545-A459-E73FED7E5B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Website</a:t>
            </a:r>
          </a:p>
          <a:p>
            <a:r>
              <a:rPr lang="en-US" dirty="0">
                <a:hlinkClick r:id="rId3"/>
              </a:rPr>
              <a:t>https://www.facebase.org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Documentation</a:t>
            </a:r>
          </a:p>
          <a:p>
            <a:r>
              <a:rPr lang="en-US" dirty="0">
                <a:hlinkClick r:id="rId4"/>
              </a:rPr>
              <a:t>https://docs.facebase.org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84EDF-94DF-91D3-ADC4-369653BE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Finding, Accessing &amp; Citing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91F89-0A03-420E-1078-0C63C4F0B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6522" y="5633765"/>
            <a:ext cx="340855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FaceBase 2024 Bootcamp for Users and Contributors</a:t>
            </a: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C4331D79-E16D-6663-8A09-E3FFA81DC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2752" y="390832"/>
            <a:ext cx="4519114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E243-6FD9-6049-99DB-0A76C362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Analogy… Shopping for a Car Online</a:t>
            </a:r>
          </a:p>
        </p:txBody>
      </p:sp>
      <p:pic>
        <p:nvPicPr>
          <p:cNvPr id="6" name="Content Placeholder 5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AF43B7A0-AE23-0B46-A923-C4DC874C99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54491"/>
            <a:ext cx="5181600" cy="3493606"/>
          </a:xfrm>
        </p:spPr>
      </p:pic>
      <p:pic>
        <p:nvPicPr>
          <p:cNvPr id="8" name="Content Placeholder 7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B5B97A26-C1B5-C34A-8BC0-C74D643F8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32307"/>
            <a:ext cx="5181600" cy="353797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54E061-08E7-8A48-8B68-CD29E33EA7C5}"/>
              </a:ext>
            </a:extLst>
          </p:cNvPr>
          <p:cNvSpPr txBox="1"/>
          <p:nvPr/>
        </p:nvSpPr>
        <p:spPr>
          <a:xfrm>
            <a:off x="1281765" y="1452148"/>
            <a:ext cx="9628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Google vs.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Cars.com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 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“2018 or newer Mazda MX-5 Miata with less than 20,000 miles near 90292”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FF5E7-1ED4-824A-9EAB-E90C0E90C89D}"/>
              </a:ext>
            </a:extLst>
          </p:cNvPr>
          <p:cNvSpPr txBox="1"/>
          <p:nvPr/>
        </p:nvSpPr>
        <p:spPr>
          <a:xfrm>
            <a:off x="675926" y="5652384"/>
            <a:ext cx="1084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Text search works well over a collection of documents, not as well for non-text objects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09428-E77A-9949-8BE2-ABF65E8FA2F1}"/>
              </a:ext>
            </a:extLst>
          </p:cNvPr>
          <p:cNvSpPr txBox="1"/>
          <p:nvPr/>
        </p:nvSpPr>
        <p:spPr>
          <a:xfrm>
            <a:off x="5669594" y="3429000"/>
            <a:ext cx="1005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4"/>
                </a:solidFill>
              </a:rPr>
              <a:t>vs?</a:t>
            </a:r>
          </a:p>
        </p:txBody>
      </p:sp>
    </p:spTree>
    <p:extLst>
      <p:ext uri="{BB962C8B-B14F-4D97-AF65-F5344CB8AC3E}">
        <p14:creationId xmlns:p14="http://schemas.microsoft.com/office/powerpoint/2010/main" val="375507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CCF1-0D54-C44C-B0A2-5B164F2C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"Faceted Navigation" through Structured Data</a:t>
            </a:r>
          </a:p>
        </p:txBody>
      </p:sp>
      <p:pic>
        <p:nvPicPr>
          <p:cNvPr id="6" name="Content Placeholder 5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3616E399-081E-C447-8BE3-62E12B3E9F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32307"/>
            <a:ext cx="5181600" cy="3537974"/>
          </a:xfrm>
        </p:spPr>
      </p:pic>
      <p:pic>
        <p:nvPicPr>
          <p:cNvPr id="8" name="Content Placeholder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21A30E3-AE08-5A45-BF26-4E8FB6B84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54491"/>
            <a:ext cx="5181600" cy="3493606"/>
          </a:xfrm>
        </p:spPr>
      </p:pic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DCC1BB66-74D0-014E-A94E-D5E4E4BF6F34}"/>
              </a:ext>
            </a:extLst>
          </p:cNvPr>
          <p:cNvSpPr/>
          <p:nvPr/>
        </p:nvSpPr>
        <p:spPr>
          <a:xfrm>
            <a:off x="5683526" y="3534155"/>
            <a:ext cx="672548" cy="93427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6D7D0-DAC0-BF43-9AA3-7D0FEC4BC2D7}"/>
              </a:ext>
            </a:extLst>
          </p:cNvPr>
          <p:cNvSpPr/>
          <p:nvPr/>
        </p:nvSpPr>
        <p:spPr>
          <a:xfrm>
            <a:off x="1341783" y="3687417"/>
            <a:ext cx="2643808" cy="97403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EABA67-EAB3-2C46-AD24-289874428CB3}"/>
              </a:ext>
            </a:extLst>
          </p:cNvPr>
          <p:cNvSpPr/>
          <p:nvPr/>
        </p:nvSpPr>
        <p:spPr>
          <a:xfrm>
            <a:off x="6659218" y="2530302"/>
            <a:ext cx="1394792" cy="3125063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8AD20-7C46-1248-A301-FC87AE08D62F}"/>
              </a:ext>
            </a:extLst>
          </p:cNvPr>
          <p:cNvSpPr txBox="1"/>
          <p:nvPr/>
        </p:nvSpPr>
        <p:spPr>
          <a:xfrm>
            <a:off x="3906928" y="1640166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Filters by category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8F54AF-4A95-364A-929B-5C064D54E91C}"/>
              </a:ext>
            </a:extLst>
          </p:cNvPr>
          <p:cNvCxnSpPr>
            <a:endCxn id="10" idx="7"/>
          </p:cNvCxnSpPr>
          <p:nvPr/>
        </p:nvCxnSpPr>
        <p:spPr>
          <a:xfrm flipH="1">
            <a:off x="3598414" y="2289256"/>
            <a:ext cx="1212125" cy="1540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014B92-15C4-2545-98C9-06C7B375E950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>
          <a:xfrm>
            <a:off x="5744130" y="2286497"/>
            <a:ext cx="1119351" cy="701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C20C1E-F116-244C-9936-E630F063223E}"/>
              </a:ext>
            </a:extLst>
          </p:cNvPr>
          <p:cNvSpPr txBox="1"/>
          <p:nvPr/>
        </p:nvSpPr>
        <p:spPr>
          <a:xfrm>
            <a:off x="721286" y="5821350"/>
            <a:ext cx="1061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Guides the “search” through structured data by their classification or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6713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335BD797-0020-91FC-0DD0-E8E952CA5A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503" y="2185300"/>
            <a:ext cx="5557955" cy="376494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E1CB1F-4FEC-4437-C47D-4B6FF35D58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86" y="2155635"/>
            <a:ext cx="5557955" cy="3764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75D86-47EE-034E-872B-ED5FB60D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Data in </a:t>
            </a:r>
            <a:r>
              <a:rPr lang="en-US" dirty="0" err="1"/>
              <a:t>FaceBase</a:t>
            </a:r>
            <a:endParaRPr lang="en-US" dirty="0"/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399D94F2-56D9-4E45-BFF9-C31D2CA35750}"/>
              </a:ext>
            </a:extLst>
          </p:cNvPr>
          <p:cNvSpPr/>
          <p:nvPr/>
        </p:nvSpPr>
        <p:spPr>
          <a:xfrm>
            <a:off x="5665864" y="3570970"/>
            <a:ext cx="672548" cy="93427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4494A8-5C5C-6E46-AE51-DDBFBDE38421}"/>
              </a:ext>
            </a:extLst>
          </p:cNvPr>
          <p:cNvSpPr/>
          <p:nvPr/>
        </p:nvSpPr>
        <p:spPr>
          <a:xfrm>
            <a:off x="6437042" y="2888916"/>
            <a:ext cx="1394792" cy="279558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9D93B-5C0B-E049-8699-D7F60741ABBE}"/>
              </a:ext>
            </a:extLst>
          </p:cNvPr>
          <p:cNvSpPr txBox="1"/>
          <p:nvPr/>
        </p:nvSpPr>
        <p:spPr>
          <a:xfrm>
            <a:off x="6805394" y="1443283"/>
            <a:ext cx="367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Filters by category</a:t>
            </a:r>
          </a:p>
          <a:p>
            <a:endParaRPr lang="en-US" sz="3600" b="1" dirty="0">
              <a:solidFill>
                <a:schemeClr val="accent4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07A728-9935-E34F-B3E0-4D28B555A4D9}"/>
              </a:ext>
            </a:extLst>
          </p:cNvPr>
          <p:cNvCxnSpPr>
            <a:cxnSpLocks/>
          </p:cNvCxnSpPr>
          <p:nvPr/>
        </p:nvCxnSpPr>
        <p:spPr>
          <a:xfrm flipH="1">
            <a:off x="1458097" y="2112169"/>
            <a:ext cx="1868656" cy="19069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825D4-21E1-3D4C-B562-BC6131F6CD3A}"/>
              </a:ext>
            </a:extLst>
          </p:cNvPr>
          <p:cNvCxnSpPr>
            <a:cxnSpLocks/>
          </p:cNvCxnSpPr>
          <p:nvPr/>
        </p:nvCxnSpPr>
        <p:spPr>
          <a:xfrm flipH="1">
            <a:off x="7463481" y="2155635"/>
            <a:ext cx="1179115" cy="9100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0558D0-2FDE-1746-91F3-96279710BAFE}"/>
              </a:ext>
            </a:extLst>
          </p:cNvPr>
          <p:cNvSpPr txBox="1"/>
          <p:nvPr/>
        </p:nvSpPr>
        <p:spPr>
          <a:xfrm>
            <a:off x="1126236" y="5821350"/>
            <a:ext cx="9809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Guided search through the project-dataset-experiment-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biosample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data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CEB451-508A-1815-58D1-718A1FE34AA4}"/>
              </a:ext>
            </a:extLst>
          </p:cNvPr>
          <p:cNvSpPr txBox="1"/>
          <p:nvPr/>
        </p:nvSpPr>
        <p:spPr>
          <a:xfrm>
            <a:off x="2373480" y="1443282"/>
            <a:ext cx="3417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Search &amp; Browse</a:t>
            </a:r>
          </a:p>
          <a:p>
            <a:endParaRPr lang="en-US" sz="3600" b="1" dirty="0">
              <a:solidFill>
                <a:schemeClr val="accent4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9BC9B6-E915-8F32-EBB9-9BC273613059}"/>
              </a:ext>
            </a:extLst>
          </p:cNvPr>
          <p:cNvCxnSpPr>
            <a:cxnSpLocks/>
          </p:cNvCxnSpPr>
          <p:nvPr/>
        </p:nvCxnSpPr>
        <p:spPr>
          <a:xfrm>
            <a:off x="3412662" y="2155635"/>
            <a:ext cx="375191" cy="11806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6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043071-CDBD-E942-B9B2-C8E27FE15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905" y="1286835"/>
            <a:ext cx="6584189" cy="4559551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A709B5-D97A-2044-B45A-1F14DBC1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075"/>
            <a:ext cx="10972800" cy="639763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Ready for Reuse, Reproducibility, (Re)analysis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E5E1E-A4DA-484B-91AD-9D33F5174CC0}"/>
              </a:ext>
            </a:extLst>
          </p:cNvPr>
          <p:cNvSpPr txBox="1"/>
          <p:nvPr/>
        </p:nvSpPr>
        <p:spPr>
          <a:xfrm>
            <a:off x="7228704" y="1286835"/>
            <a:ext cx="435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Represents the group contributing data, funding, and team members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CBC9D-78D8-3142-B3DE-C18F2019D178}"/>
              </a:ext>
            </a:extLst>
          </p:cNvPr>
          <p:cNvSpPr txBox="1"/>
          <p:nvPr/>
        </p:nvSpPr>
        <p:spPr>
          <a:xfrm>
            <a:off x="7228704" y="2339300"/>
            <a:ext cx="31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Collection of data and metadata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0B80D-9AED-FD4E-B849-8DDE66F9DA73}"/>
              </a:ext>
            </a:extLst>
          </p:cNvPr>
          <p:cNvSpPr txBox="1"/>
          <p:nvPr/>
        </p:nvSpPr>
        <p:spPr>
          <a:xfrm>
            <a:off x="7228704" y="3216920"/>
            <a:ext cx="435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Specifies assay type, protocol used, instruments, </a:t>
            </a:r>
            <a:r>
              <a:rPr lang="en-US" dirty="0" err="1"/>
              <a:t>etc</a:t>
            </a:r>
            <a:r>
              <a:rPr lang="en-US" dirty="0"/>
              <a:t> for each experiment.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0E2D5-A48E-1A4F-8C81-9A88DA2B815B}"/>
              </a:ext>
            </a:extLst>
          </p:cNvPr>
          <p:cNvSpPr txBox="1"/>
          <p:nvPr/>
        </p:nvSpPr>
        <p:spPr>
          <a:xfrm>
            <a:off x="953441" y="4038096"/>
            <a:ext cx="3700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Provides details about the tissue: species, genotype, age stage, anatomy,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FBB2C5-EC3A-BB48-9CA8-A426DF02D03E}"/>
              </a:ext>
            </a:extLst>
          </p:cNvPr>
          <p:cNvSpPr txBox="1"/>
          <p:nvPr/>
        </p:nvSpPr>
        <p:spPr>
          <a:xfrm>
            <a:off x="7228704" y="5131034"/>
            <a:ext cx="409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Collects data output: imaging, microscopy, sequencing and others…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37EF3-8CCB-3145-8E00-5AD46CDBEFEB}"/>
              </a:ext>
            </a:extLst>
          </p:cNvPr>
          <p:cNvSpPr txBox="1"/>
          <p:nvPr/>
        </p:nvSpPr>
        <p:spPr>
          <a:xfrm>
            <a:off x="473675" y="2339300"/>
            <a:ext cx="219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Describe or reference protocol(s)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E18B0-FD33-5140-8A8F-3D4D1E4E1D85}"/>
              </a:ext>
            </a:extLst>
          </p:cNvPr>
          <p:cNvSpPr txBox="1"/>
          <p:nvPr/>
        </p:nvSpPr>
        <p:spPr>
          <a:xfrm>
            <a:off x="275760" y="6172563"/>
            <a:ext cx="7635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Based on “FAIR data” principles, for increased scientific utility</a:t>
            </a:r>
          </a:p>
        </p:txBody>
      </p:sp>
    </p:spTree>
    <p:extLst>
      <p:ext uri="{BB962C8B-B14F-4D97-AF65-F5344CB8AC3E}">
        <p14:creationId xmlns:p14="http://schemas.microsoft.com/office/powerpoint/2010/main" val="339823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609600" y="355492"/>
            <a:ext cx="700453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Tour of Dataset Details</a:t>
            </a:r>
            <a:endParaRPr dirty="0"/>
          </a:p>
        </p:txBody>
      </p:sp>
      <p:pic>
        <p:nvPicPr>
          <p:cNvPr id="177" name="Google Shape;177;p6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6085" y="0"/>
            <a:ext cx="3307717" cy="6858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6" descr="Graphical user interface, text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60166" y="1865311"/>
            <a:ext cx="7389426" cy="40981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9" name="Google Shape;179;p6"/>
          <p:cNvSpPr/>
          <p:nvPr/>
        </p:nvSpPr>
        <p:spPr>
          <a:xfrm>
            <a:off x="9456104" y="264364"/>
            <a:ext cx="2505808" cy="2259895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"/>
          <p:cNvCxnSpPr/>
          <p:nvPr/>
        </p:nvCxnSpPr>
        <p:spPr>
          <a:xfrm rot="10800000" flipH="1">
            <a:off x="8549592" y="2511380"/>
            <a:ext cx="3430133" cy="3452072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6"/>
          <p:cNvCxnSpPr>
            <a:stCxn id="178" idx="0"/>
          </p:cNvCxnSpPr>
          <p:nvPr/>
        </p:nvCxnSpPr>
        <p:spPr>
          <a:xfrm rot="10800000" flipH="1">
            <a:off x="4854879" y="264511"/>
            <a:ext cx="4601100" cy="160080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6"/>
          <p:cNvCxnSpPr>
            <a:cxnSpLocks/>
            <a:stCxn id="183" idx="2"/>
          </p:cNvCxnSpPr>
          <p:nvPr/>
        </p:nvCxnSpPr>
        <p:spPr>
          <a:xfrm>
            <a:off x="2766642" y="1811624"/>
            <a:ext cx="1461679" cy="578008"/>
          </a:xfrm>
          <a:prstGeom prst="straightConnector1">
            <a:avLst/>
          </a:prstGeom>
          <a:noFill/>
          <a:ln w="38100" cap="flat" cmpd="sng">
            <a:solidFill>
              <a:srgbClr val="70AD47">
                <a:alpha val="49019"/>
              </a:srgb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3" name="Google Shape;183;p6"/>
          <p:cNvSpPr txBox="1"/>
          <p:nvPr/>
        </p:nvSpPr>
        <p:spPr>
          <a:xfrm>
            <a:off x="1004898" y="1165334"/>
            <a:ext cx="35234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Persistent Identifiers </a:t>
            </a:r>
            <a:b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(e.g., Digital Object Identifiers)</a:t>
            </a:r>
            <a:endParaRPr dirty="0"/>
          </a:p>
        </p:txBody>
      </p:sp>
      <p:sp>
        <p:nvSpPr>
          <p:cNvPr id="184" name="Google Shape;184;p6"/>
          <p:cNvSpPr txBox="1"/>
          <p:nvPr/>
        </p:nvSpPr>
        <p:spPr>
          <a:xfrm>
            <a:off x="358617" y="6199175"/>
            <a:ext cx="26624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Standardized Terminology</a:t>
            </a:r>
            <a:endParaRPr dirty="0"/>
          </a:p>
        </p:txBody>
      </p:sp>
      <p:sp>
        <p:nvSpPr>
          <p:cNvPr id="185" name="Google Shape;185;p6"/>
          <p:cNvSpPr txBox="1"/>
          <p:nvPr/>
        </p:nvSpPr>
        <p:spPr>
          <a:xfrm>
            <a:off x="102585" y="2677298"/>
            <a:ext cx="12424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Protocols</a:t>
            </a:r>
            <a:endParaRPr dirty="0"/>
          </a:p>
        </p:txBody>
      </p:sp>
      <p:cxnSp>
        <p:nvCxnSpPr>
          <p:cNvPr id="186" name="Google Shape;186;p6"/>
          <p:cNvCxnSpPr>
            <a:cxnSpLocks/>
            <a:stCxn id="185" idx="2"/>
          </p:cNvCxnSpPr>
          <p:nvPr/>
        </p:nvCxnSpPr>
        <p:spPr>
          <a:xfrm>
            <a:off x="723813" y="3046630"/>
            <a:ext cx="1594164" cy="764741"/>
          </a:xfrm>
          <a:prstGeom prst="straightConnector1">
            <a:avLst/>
          </a:prstGeom>
          <a:noFill/>
          <a:ln w="38100" cap="flat" cmpd="sng">
            <a:solidFill>
              <a:srgbClr val="70AD47">
                <a:alpha val="49019"/>
              </a:srgb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7" name="Google Shape;187;p6"/>
          <p:cNvCxnSpPr>
            <a:stCxn id="184" idx="0"/>
          </p:cNvCxnSpPr>
          <p:nvPr/>
        </p:nvCxnSpPr>
        <p:spPr>
          <a:xfrm rot="10800000" flipH="1">
            <a:off x="1689847" y="5713775"/>
            <a:ext cx="660600" cy="485400"/>
          </a:xfrm>
          <a:prstGeom prst="straightConnector1">
            <a:avLst/>
          </a:prstGeom>
          <a:noFill/>
          <a:ln w="38100" cap="flat" cmpd="sng">
            <a:solidFill>
              <a:srgbClr val="70AD47">
                <a:alpha val="49019"/>
              </a:srgb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6"/>
          <p:cNvSpPr txBox="1"/>
          <p:nvPr/>
        </p:nvSpPr>
        <p:spPr>
          <a:xfrm>
            <a:off x="6824821" y="6240189"/>
            <a:ext cx="1888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Additional Details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 rot="10800000" flipH="1">
            <a:off x="8685245" y="6383212"/>
            <a:ext cx="381680" cy="36933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98250" y="4180703"/>
            <a:ext cx="22197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Keywords</a:t>
            </a:r>
            <a:endParaRPr dirty="0"/>
          </a:p>
        </p:txBody>
      </p:sp>
      <p:cxnSp>
        <p:nvCxnSpPr>
          <p:cNvPr id="191" name="Google Shape;191;p6"/>
          <p:cNvCxnSpPr>
            <a:cxnSpLocks/>
          </p:cNvCxnSpPr>
          <p:nvPr/>
        </p:nvCxnSpPr>
        <p:spPr>
          <a:xfrm>
            <a:off x="775952" y="4597240"/>
            <a:ext cx="605182" cy="628216"/>
          </a:xfrm>
          <a:prstGeom prst="straightConnector1">
            <a:avLst/>
          </a:prstGeom>
          <a:noFill/>
          <a:ln w="38100" cap="flat" cmpd="sng">
            <a:solidFill>
              <a:srgbClr val="70AD47">
                <a:alpha val="49019"/>
              </a:srgbClr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8E91B-DFD4-E74B-8A8E-A5470FBB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5492"/>
            <a:ext cx="7004538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Batch Data Export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201599-D820-7C4D-88E1-C21E1030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85" y="0"/>
            <a:ext cx="3307717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Google Shape;184;p6">
            <a:extLst>
              <a:ext uri="{FF2B5EF4-FFF2-40B4-BE49-F238E27FC236}">
                <a16:creationId xmlns:a16="http://schemas.microsoft.com/office/drawing/2014/main" id="{79D504B2-1C34-C855-AB11-22016A4889DF}"/>
              </a:ext>
            </a:extLst>
          </p:cNvPr>
          <p:cNvSpPr txBox="1"/>
          <p:nvPr/>
        </p:nvSpPr>
        <p:spPr>
          <a:xfrm>
            <a:off x="463296" y="1768860"/>
            <a:ext cx="26624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Desktop applications for large data downloads</a:t>
            </a:r>
            <a:endParaRPr dirty="0"/>
          </a:p>
        </p:txBody>
      </p:sp>
      <p:cxnSp>
        <p:nvCxnSpPr>
          <p:cNvPr id="18" name="Google Shape;187;p6">
            <a:extLst>
              <a:ext uri="{FF2B5EF4-FFF2-40B4-BE49-F238E27FC236}">
                <a16:creationId xmlns:a16="http://schemas.microsoft.com/office/drawing/2014/main" id="{6432AEF4-1E8B-8722-A7CA-C3F9E7AF6CB2}"/>
              </a:ext>
            </a:extLst>
          </p:cNvPr>
          <p:cNvCxnSpPr>
            <a:cxnSpLocks/>
          </p:cNvCxnSpPr>
          <p:nvPr/>
        </p:nvCxnSpPr>
        <p:spPr>
          <a:xfrm>
            <a:off x="2682240" y="2348772"/>
            <a:ext cx="1804416" cy="445971"/>
          </a:xfrm>
          <a:prstGeom prst="straightConnector1">
            <a:avLst/>
          </a:prstGeom>
          <a:noFill/>
          <a:ln w="38100" cap="flat" cmpd="sng">
            <a:solidFill>
              <a:srgbClr val="70AD47">
                <a:alpha val="49019"/>
              </a:srgb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218C2D1-216C-298E-3E7E-204D931683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" y="1284075"/>
            <a:ext cx="5420270" cy="1810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DC47BE-1061-B6F1-50D1-1714EE74C9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518" y="2428129"/>
            <a:ext cx="6195668" cy="3155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5BA7B8-28D2-6FA4-7BE5-B20FD40BC1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020" y="3733008"/>
            <a:ext cx="2546824" cy="297461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23A3DDF-0C0F-6275-7B80-B394C6B473D5}"/>
              </a:ext>
            </a:extLst>
          </p:cNvPr>
          <p:cNvSpPr/>
          <p:nvPr/>
        </p:nvSpPr>
        <p:spPr>
          <a:xfrm>
            <a:off x="5961384" y="1507140"/>
            <a:ext cx="367324" cy="36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92B93-7D4F-B3A3-2411-C7ABEAB6FBEB}"/>
              </a:ext>
            </a:extLst>
          </p:cNvPr>
          <p:cNvSpPr txBox="1"/>
          <p:nvPr/>
        </p:nvSpPr>
        <p:spPr>
          <a:xfrm>
            <a:off x="6328892" y="1337130"/>
            <a:ext cx="254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a dataset manifest file (</a:t>
            </a:r>
            <a:r>
              <a:rPr lang="en-US" dirty="0" err="1"/>
              <a:t>BDBag</a:t>
            </a:r>
            <a:r>
              <a:rPr lang="en-US" dirty="0"/>
              <a:t>) using the browser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99C9E4-3AC8-9550-9CAB-6BDFA70DEBF5}"/>
              </a:ext>
            </a:extLst>
          </p:cNvPr>
          <p:cNvCxnSpPr>
            <a:cxnSpLocks/>
          </p:cNvCxnSpPr>
          <p:nvPr/>
        </p:nvCxnSpPr>
        <p:spPr>
          <a:xfrm flipV="1">
            <a:off x="4328160" y="243840"/>
            <a:ext cx="7400544" cy="1438656"/>
          </a:xfrm>
          <a:prstGeom prst="line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351476B-39C7-05CF-ABDA-7761D5FA931F}"/>
              </a:ext>
            </a:extLst>
          </p:cNvPr>
          <p:cNvSpPr/>
          <p:nvPr/>
        </p:nvSpPr>
        <p:spPr>
          <a:xfrm>
            <a:off x="2142924" y="4066509"/>
            <a:ext cx="367324" cy="36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C66F6-D418-C3EB-3A1B-C4207A372C80}"/>
              </a:ext>
            </a:extLst>
          </p:cNvPr>
          <p:cNvSpPr txBox="1"/>
          <p:nvPr/>
        </p:nvSpPr>
        <p:spPr>
          <a:xfrm>
            <a:off x="123667" y="3927005"/>
            <a:ext cx="201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Materialize</a:t>
            </a:r>
            <a:r>
              <a:rPr lang="en-US" dirty="0"/>
              <a:t> – fetch and integrity check data files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813C47-2E5D-F86A-740F-9CAC86A6E44B}"/>
              </a:ext>
            </a:extLst>
          </p:cNvPr>
          <p:cNvSpPr/>
          <p:nvPr/>
        </p:nvSpPr>
        <p:spPr>
          <a:xfrm>
            <a:off x="6210906" y="6034538"/>
            <a:ext cx="367324" cy="36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B62B2-6A1A-4DEB-658E-828D2F7EAC25}"/>
              </a:ext>
            </a:extLst>
          </p:cNvPr>
          <p:cNvSpPr txBox="1"/>
          <p:nvPr/>
        </p:nvSpPr>
        <p:spPr>
          <a:xfrm>
            <a:off x="4111869" y="5895034"/>
            <a:ext cx="214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files downloaded to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25674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1452</Words>
  <Application>Microsoft Macintosh PowerPoint</Application>
  <PresentationFormat>Widescreen</PresentationFormat>
  <Paragraphs>145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Welcome to FaceBase Bootcamp</vt:lpstr>
      <vt:lpstr>Demo: Website and Documentation</vt:lpstr>
      <vt:lpstr>Finding, Accessing &amp; Citing Data</vt:lpstr>
      <vt:lpstr>An Analogy… Shopping for a Car Online</vt:lpstr>
      <vt:lpstr>"Faceted Navigation" through Structured Data</vt:lpstr>
      <vt:lpstr>Finding Data in FaceBase</vt:lpstr>
      <vt:lpstr>Ready for Reuse, Reproducibility, (Re)analysis</vt:lpstr>
      <vt:lpstr>Tour of Dataset Details</vt:lpstr>
      <vt:lpstr>Batch Data Export</vt:lpstr>
      <vt:lpstr>Programmatic Data Access</vt:lpstr>
      <vt:lpstr>Citing Datasets In Publications</vt:lpstr>
      <vt:lpstr>Demo: Search &amp; Browse &amp; Visualization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Data Are Organized on FaceBase</dc:title>
  <dc:creator>Robert Edward Schuler</dc:creator>
  <cp:lastModifiedBy>Robert Schuler</cp:lastModifiedBy>
  <cp:revision>77</cp:revision>
  <dcterms:created xsi:type="dcterms:W3CDTF">2021-08-27T17:48:53Z</dcterms:created>
  <dcterms:modified xsi:type="dcterms:W3CDTF">2024-08-27T18:21:43Z</dcterms:modified>
</cp:coreProperties>
</file>